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31" r:id="rId2"/>
    <p:sldMasterId id="2147483707" r:id="rId3"/>
    <p:sldMasterId id="2147484115" r:id="rId4"/>
    <p:sldMasterId id="2147485313" r:id="rId5"/>
  </p:sldMasterIdLst>
  <p:notesMasterIdLst>
    <p:notesMasterId r:id="rId188"/>
  </p:notesMasterIdLst>
  <p:handoutMasterIdLst>
    <p:handoutMasterId r:id="rId189"/>
  </p:handoutMasterIdLst>
  <p:sldIdLst>
    <p:sldId id="455" r:id="rId6"/>
    <p:sldId id="480" r:id="rId7"/>
    <p:sldId id="481" r:id="rId8"/>
    <p:sldId id="456" r:id="rId9"/>
    <p:sldId id="457" r:id="rId10"/>
    <p:sldId id="458" r:id="rId11"/>
    <p:sldId id="296" r:id="rId12"/>
    <p:sldId id="459" r:id="rId13"/>
    <p:sldId id="365" r:id="rId14"/>
    <p:sldId id="418" r:id="rId15"/>
    <p:sldId id="353" r:id="rId16"/>
    <p:sldId id="473" r:id="rId17"/>
    <p:sldId id="256" r:id="rId18"/>
    <p:sldId id="299" r:id="rId19"/>
    <p:sldId id="257" r:id="rId20"/>
    <p:sldId id="258" r:id="rId21"/>
    <p:sldId id="366" r:id="rId22"/>
    <p:sldId id="414" r:id="rId23"/>
    <p:sldId id="415" r:id="rId24"/>
    <p:sldId id="301" r:id="rId25"/>
    <p:sldId id="364" r:id="rId26"/>
    <p:sldId id="416" r:id="rId27"/>
    <p:sldId id="356" r:id="rId28"/>
    <p:sldId id="260" r:id="rId29"/>
    <p:sldId id="261" r:id="rId30"/>
    <p:sldId id="262" r:id="rId31"/>
    <p:sldId id="263" r:id="rId32"/>
    <p:sldId id="302" r:id="rId33"/>
    <p:sldId id="470" r:id="rId34"/>
    <p:sldId id="358" r:id="rId35"/>
    <p:sldId id="471" r:id="rId36"/>
    <p:sldId id="360" r:id="rId37"/>
    <p:sldId id="417" r:id="rId38"/>
    <p:sldId id="265" r:id="rId39"/>
    <p:sldId id="482" r:id="rId40"/>
    <p:sldId id="328" r:id="rId41"/>
    <p:sldId id="463" r:id="rId42"/>
    <p:sldId id="474" r:id="rId43"/>
    <p:sldId id="464" r:id="rId44"/>
    <p:sldId id="467" r:id="rId45"/>
    <p:sldId id="475" r:id="rId46"/>
    <p:sldId id="472" r:id="rId47"/>
    <p:sldId id="266" r:id="rId48"/>
    <p:sldId id="267" r:id="rId49"/>
    <p:sldId id="268" r:id="rId50"/>
    <p:sldId id="368" r:id="rId51"/>
    <p:sldId id="367" r:id="rId52"/>
    <p:sldId id="369" r:id="rId53"/>
    <p:sldId id="370" r:id="rId54"/>
    <p:sldId id="303" r:id="rId55"/>
    <p:sldId id="270" r:id="rId56"/>
    <p:sldId id="484" r:id="rId57"/>
    <p:sldId id="361" r:id="rId58"/>
    <p:sldId id="362" r:id="rId59"/>
    <p:sldId id="425" r:id="rId60"/>
    <p:sldId id="419" r:id="rId61"/>
    <p:sldId id="461" r:id="rId62"/>
    <p:sldId id="453" r:id="rId63"/>
    <p:sldId id="454" r:id="rId64"/>
    <p:sldId id="304" r:id="rId65"/>
    <p:sldId id="305" r:id="rId66"/>
    <p:sldId id="306" r:id="rId67"/>
    <p:sldId id="374" r:id="rId68"/>
    <p:sldId id="363" r:id="rId69"/>
    <p:sldId id="310" r:id="rId70"/>
    <p:sldId id="311" r:id="rId71"/>
    <p:sldId id="312" r:id="rId72"/>
    <p:sldId id="313" r:id="rId73"/>
    <p:sldId id="469" r:id="rId74"/>
    <p:sldId id="316" r:id="rId75"/>
    <p:sldId id="483" r:id="rId76"/>
    <p:sldId id="272" r:id="rId77"/>
    <p:sldId id="376" r:id="rId78"/>
    <p:sldId id="373" r:id="rId79"/>
    <p:sldId id="314" r:id="rId80"/>
    <p:sldId id="478" r:id="rId81"/>
    <p:sldId id="273" r:id="rId82"/>
    <p:sldId id="276" r:id="rId83"/>
    <p:sldId id="315" r:id="rId84"/>
    <p:sldId id="372" r:id="rId85"/>
    <p:sldId id="479" r:id="rId86"/>
    <p:sldId id="274" r:id="rId87"/>
    <p:sldId id="326" r:id="rId88"/>
    <p:sldId id="319" r:id="rId89"/>
    <p:sldId id="275" r:id="rId90"/>
    <p:sldId id="320" r:id="rId91"/>
    <p:sldId id="378" r:id="rId92"/>
    <p:sldId id="420" r:id="rId93"/>
    <p:sldId id="379" r:id="rId94"/>
    <p:sldId id="421" r:id="rId95"/>
    <p:sldId id="380" r:id="rId96"/>
    <p:sldId id="277" r:id="rId97"/>
    <p:sldId id="383" r:id="rId98"/>
    <p:sldId id="278" r:id="rId99"/>
    <p:sldId id="321" r:id="rId100"/>
    <p:sldId id="382" r:id="rId101"/>
    <p:sldId id="279" r:id="rId102"/>
    <p:sldId id="384" r:id="rId103"/>
    <p:sldId id="323" r:id="rId104"/>
    <p:sldId id="280" r:id="rId105"/>
    <p:sldId id="281" r:id="rId106"/>
    <p:sldId id="324" r:id="rId107"/>
    <p:sldId id="385" r:id="rId108"/>
    <p:sldId id="386" r:id="rId109"/>
    <p:sldId id="388" r:id="rId110"/>
    <p:sldId id="422" r:id="rId111"/>
    <p:sldId id="387" r:id="rId112"/>
    <p:sldId id="423" r:id="rId113"/>
    <p:sldId id="424" r:id="rId114"/>
    <p:sldId id="325" r:id="rId115"/>
    <p:sldId id="352" r:id="rId116"/>
    <p:sldId id="332" r:id="rId117"/>
    <p:sldId id="282" r:id="rId118"/>
    <p:sldId id="476" r:id="rId119"/>
    <p:sldId id="284" r:id="rId120"/>
    <p:sldId id="285" r:id="rId121"/>
    <p:sldId id="330" r:id="rId122"/>
    <p:sldId id="286" r:id="rId123"/>
    <p:sldId id="327" r:id="rId124"/>
    <p:sldId id="391" r:id="rId125"/>
    <p:sldId id="389" r:id="rId126"/>
    <p:sldId id="390" r:id="rId127"/>
    <p:sldId id="392" r:id="rId128"/>
    <p:sldId id="393" r:id="rId129"/>
    <p:sldId id="394" r:id="rId130"/>
    <p:sldId id="395" r:id="rId131"/>
    <p:sldId id="396" r:id="rId132"/>
    <p:sldId id="397" r:id="rId133"/>
    <p:sldId id="287" r:id="rId134"/>
    <p:sldId id="398" r:id="rId135"/>
    <p:sldId id="426" r:id="rId136"/>
    <p:sldId id="400" r:id="rId137"/>
    <p:sldId id="401" r:id="rId138"/>
    <p:sldId id="427" r:id="rId139"/>
    <p:sldId id="288" r:id="rId140"/>
    <p:sldId id="402" r:id="rId141"/>
    <p:sldId id="403" r:id="rId142"/>
    <p:sldId id="404" r:id="rId143"/>
    <p:sldId id="334" r:id="rId144"/>
    <p:sldId id="335" r:id="rId145"/>
    <p:sldId id="289" r:id="rId146"/>
    <p:sldId id="290" r:id="rId147"/>
    <p:sldId id="291" r:id="rId148"/>
    <p:sldId id="405" r:id="rId149"/>
    <p:sldId id="406" r:id="rId150"/>
    <p:sldId id="331" r:id="rId151"/>
    <p:sldId id="413" r:id="rId152"/>
    <p:sldId id="429" r:id="rId153"/>
    <p:sldId id="430" r:id="rId154"/>
    <p:sldId id="428" r:id="rId155"/>
    <p:sldId id="433" r:id="rId156"/>
    <p:sldId id="432" r:id="rId157"/>
    <p:sldId id="434" r:id="rId158"/>
    <p:sldId id="435" r:id="rId159"/>
    <p:sldId id="436" r:id="rId160"/>
    <p:sldId id="437" r:id="rId161"/>
    <p:sldId id="438" r:id="rId162"/>
    <p:sldId id="439" r:id="rId163"/>
    <p:sldId id="442" r:id="rId164"/>
    <p:sldId id="431" r:id="rId165"/>
    <p:sldId id="441" r:id="rId166"/>
    <p:sldId id="443" r:id="rId167"/>
    <p:sldId id="446" r:id="rId168"/>
    <p:sldId id="447" r:id="rId169"/>
    <p:sldId id="444" r:id="rId170"/>
    <p:sldId id="445" r:id="rId171"/>
    <p:sldId id="448" r:id="rId172"/>
    <p:sldId id="450" r:id="rId173"/>
    <p:sldId id="449" r:id="rId174"/>
    <p:sldId id="451" r:id="rId175"/>
    <p:sldId id="440" r:id="rId176"/>
    <p:sldId id="407" r:id="rId177"/>
    <p:sldId id="408" r:id="rId178"/>
    <p:sldId id="412" r:id="rId179"/>
    <p:sldId id="409" r:id="rId180"/>
    <p:sldId id="410" r:id="rId181"/>
    <p:sldId id="477" r:id="rId182"/>
    <p:sldId id="411" r:id="rId183"/>
    <p:sldId id="485" r:id="rId184"/>
    <p:sldId id="486" r:id="rId185"/>
    <p:sldId id="487" r:id="rId186"/>
    <p:sldId id="460" r:id="rId187"/>
  </p:sldIdLst>
  <p:sldSz cx="9144000" cy="6858000" type="screen4x3"/>
  <p:notesSz cx="9601200" cy="7315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userDrawn="1">
          <p15:clr>
            <a:srgbClr val="A4A3A4"/>
          </p15:clr>
        </p15:guide>
      </p15:sldGuideLst>
    </p:ext>
    <p:ext uri="{2D200454-40CA-4A62-9FC3-DE9A4176ACB9}">
      <p15:notesGuideLst xmlns:p15="http://schemas.microsoft.com/office/powerpoint/2012/main" xmlns="">
        <p15:guide id="1" orient="horz" pos="2304" userDrawn="1">
          <p15:clr>
            <a:srgbClr val="A4A3A4"/>
          </p15:clr>
        </p15:guide>
        <p15:guide id="2" pos="30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1A0AFF"/>
    <a:srgbClr val="FFFFCC"/>
    <a:srgbClr val="FFFFD1"/>
    <a:srgbClr val="A2F8FC"/>
    <a:srgbClr val="008000"/>
    <a:srgbClr val="D436BD"/>
    <a:srgbClr val="FF9900"/>
    <a:srgbClr val="D2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51" autoAdjust="0"/>
    <p:restoredTop sz="94695" autoAdjust="0"/>
  </p:normalViewPr>
  <p:slideViewPr>
    <p:cSldViewPr snapToGrid="0">
      <p:cViewPr varScale="1">
        <p:scale>
          <a:sx n="117" d="100"/>
          <a:sy n="117" d="100"/>
        </p:scale>
        <p:origin x="-158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344"/>
    </p:cViewPr>
  </p:sorterViewPr>
  <p:notesViewPr>
    <p:cSldViewPr snapToGrid="0">
      <p:cViewPr varScale="1">
        <p:scale>
          <a:sx n="97" d="100"/>
          <a:sy n="97" d="100"/>
        </p:scale>
        <p:origin x="-1472" y="-112"/>
      </p:cViewPr>
      <p:guideLst>
        <p:guide orient="horz" pos="2304"/>
        <p:guide pos="3024"/>
      </p:guideLst>
    </p:cSldViewPr>
  </p:notesViewPr>
  <p:gridSpacing cx="45720" cy="4572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slide" Target="slides/slide170.xml"/><Relationship Id="rId170" Type="http://schemas.openxmlformats.org/officeDocument/2006/relationships/slide" Target="slides/slide165.xml"/><Relationship Id="rId191"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openxmlformats.org/officeDocument/2006/relationships/slide" Target="slides/slide176.xml"/><Relationship Id="rId186" Type="http://schemas.openxmlformats.org/officeDocument/2006/relationships/slide" Target="slides/slide18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72" Type="http://schemas.openxmlformats.org/officeDocument/2006/relationships/slide" Target="slides/slide167.xml"/><Relationship Id="rId193"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0"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1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5" Type="http://schemas.openxmlformats.org/officeDocument/2006/relationships/image" Target="../media/image45.wmf"/><Relationship Id="rId4" Type="http://schemas.openxmlformats.org/officeDocument/2006/relationships/image" Target="../media/image5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53.wmf"/><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7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5.wmf"/><Relationship Id="rId1" Type="http://schemas.openxmlformats.org/officeDocument/2006/relationships/image" Target="../media/image83.wmf"/><Relationship Id="rId5" Type="http://schemas.openxmlformats.org/officeDocument/2006/relationships/image" Target="../media/image49.wmf"/><Relationship Id="rId4" Type="http://schemas.openxmlformats.org/officeDocument/2006/relationships/image" Target="../media/image84.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emf"/><Relationship Id="rId1" Type="http://schemas.openxmlformats.org/officeDocument/2006/relationships/image" Target="../media/image9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63.wmf"/><Relationship Id="rId1" Type="http://schemas.openxmlformats.org/officeDocument/2006/relationships/image" Target="../media/image6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5" Type="http://schemas.openxmlformats.org/officeDocument/2006/relationships/image" Target="../media/image113.wmf"/><Relationship Id="rId4" Type="http://schemas.openxmlformats.org/officeDocument/2006/relationships/image" Target="../media/image112.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0.wmf"/><Relationship Id="rId1" Type="http://schemas.openxmlformats.org/officeDocument/2006/relationships/image" Target="../media/image1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46.e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151.wmf"/><Relationship Id="rId1" Type="http://schemas.openxmlformats.org/officeDocument/2006/relationships/image" Target="../media/image150.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image" Target="../media/image16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23.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61.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81.wmf"/><Relationship Id="rId1" Type="http://schemas.openxmlformats.org/officeDocument/2006/relationships/image" Target="../media/image180.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 Id="rId4" Type="http://schemas.openxmlformats.org/officeDocument/2006/relationships/image" Target="../media/image215.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19.wmf"/><Relationship Id="rId2" Type="http://schemas.openxmlformats.org/officeDocument/2006/relationships/image" Target="../media/image218.wmf"/><Relationship Id="rId1" Type="http://schemas.openxmlformats.org/officeDocument/2006/relationships/image" Target="../media/image217.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7.wmf"/><Relationship Id="rId4" Type="http://schemas.openxmlformats.org/officeDocument/2006/relationships/image" Target="../media/image222.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12.wmf"/><Relationship Id="rId1" Type="http://schemas.openxmlformats.org/officeDocument/2006/relationships/image" Target="../media/image224.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image" Target="../media/image228.wmf"/><Relationship Id="rId7" Type="http://schemas.openxmlformats.org/officeDocument/2006/relationships/image" Target="../media/image232.wmf"/><Relationship Id="rId2" Type="http://schemas.openxmlformats.org/officeDocument/2006/relationships/image" Target="../media/image227.wmf"/><Relationship Id="rId1" Type="http://schemas.openxmlformats.org/officeDocument/2006/relationships/image" Target="../media/image226.wmf"/><Relationship Id="rId6" Type="http://schemas.openxmlformats.org/officeDocument/2006/relationships/image" Target="../media/image231.wmf"/><Relationship Id="rId5" Type="http://schemas.openxmlformats.org/officeDocument/2006/relationships/image" Target="../media/image230.wmf"/><Relationship Id="rId4" Type="http://schemas.openxmlformats.org/officeDocument/2006/relationships/image" Target="../media/image229.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233.wmf"/><Relationship Id="rId2" Type="http://schemas.openxmlformats.org/officeDocument/2006/relationships/image" Target="../media/image220.wmf"/><Relationship Id="rId1" Type="http://schemas.openxmlformats.org/officeDocument/2006/relationships/image" Target="../media/image231.wmf"/><Relationship Id="rId5" Type="http://schemas.openxmlformats.org/officeDocument/2006/relationships/image" Target="../media/image235.wmf"/><Relationship Id="rId4" Type="http://schemas.openxmlformats.org/officeDocument/2006/relationships/image" Target="../media/image2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412" cy="365430"/>
          </a:xfrm>
          <a:prstGeom prst="rect">
            <a:avLst/>
          </a:prstGeom>
        </p:spPr>
        <p:txBody>
          <a:bodyPr vert="horz" lIns="91422" tIns="45711" rIns="91422" bIns="45711" rtlCol="0"/>
          <a:lstStyle>
            <a:lvl1pPr algn="l">
              <a:defRPr sz="1200"/>
            </a:lvl1pPr>
          </a:lstStyle>
          <a:p>
            <a:pPr>
              <a:defRPr/>
            </a:pPr>
            <a:endParaRPr lang="en-US"/>
          </a:p>
        </p:txBody>
      </p:sp>
      <p:sp>
        <p:nvSpPr>
          <p:cNvPr id="3" name="Date Placeholder 2"/>
          <p:cNvSpPr>
            <a:spLocks noGrp="1"/>
          </p:cNvSpPr>
          <p:nvPr>
            <p:ph type="dt" sz="quarter" idx="1"/>
          </p:nvPr>
        </p:nvSpPr>
        <p:spPr>
          <a:xfrm>
            <a:off x="5435878" y="0"/>
            <a:ext cx="4163685" cy="365430"/>
          </a:xfrm>
          <a:prstGeom prst="rect">
            <a:avLst/>
          </a:prstGeom>
        </p:spPr>
        <p:txBody>
          <a:bodyPr vert="horz" lIns="91422" tIns="45711" rIns="91422" bIns="45711" rtlCol="0"/>
          <a:lstStyle>
            <a:lvl1pPr algn="r">
              <a:defRPr sz="1200"/>
            </a:lvl1pPr>
          </a:lstStyle>
          <a:p>
            <a:pPr>
              <a:defRPr/>
            </a:pPr>
            <a:fld id="{4C167F84-A5E2-4B97-8C61-91CF7687091A}" type="datetimeFigureOut">
              <a:rPr lang="en-US"/>
              <a:pPr>
                <a:defRPr/>
              </a:pPr>
              <a:t>11/22/2016</a:t>
            </a:fld>
            <a:endParaRPr lang="en-US"/>
          </a:p>
        </p:txBody>
      </p:sp>
      <p:sp>
        <p:nvSpPr>
          <p:cNvPr id="4" name="Footer Placeholder 3"/>
          <p:cNvSpPr>
            <a:spLocks noGrp="1"/>
          </p:cNvSpPr>
          <p:nvPr>
            <p:ph type="ftr" sz="quarter" idx="2"/>
          </p:nvPr>
        </p:nvSpPr>
        <p:spPr>
          <a:xfrm>
            <a:off x="0" y="6948117"/>
            <a:ext cx="4160412" cy="365430"/>
          </a:xfrm>
          <a:prstGeom prst="rect">
            <a:avLst/>
          </a:prstGeom>
        </p:spPr>
        <p:txBody>
          <a:bodyPr vert="horz" lIns="91422" tIns="45711" rIns="91422" bIns="45711"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5435878" y="6948117"/>
            <a:ext cx="4163685" cy="365430"/>
          </a:xfrm>
          <a:prstGeom prst="rect">
            <a:avLst/>
          </a:prstGeom>
        </p:spPr>
        <p:txBody>
          <a:bodyPr vert="horz" wrap="square" lIns="91422" tIns="45711" rIns="91422" bIns="45711" numCol="1" anchor="b" anchorCtr="0" compatLnSpc="1">
            <a:prstTxWarp prst="textNoShape">
              <a:avLst/>
            </a:prstTxWarp>
          </a:bodyPr>
          <a:lstStyle>
            <a:lvl1pPr algn="r">
              <a:defRPr sz="1200"/>
            </a:lvl1pPr>
          </a:lstStyle>
          <a:p>
            <a:pPr>
              <a:defRPr/>
            </a:pPr>
            <a:fld id="{16FB4FE1-7027-4941-A7F0-FE4CCB4932EC}" type="slidenum">
              <a:rPr lang="en-US" altLang="en-US"/>
              <a:pPr>
                <a:defRPr/>
              </a:pPr>
              <a:t>‹#›</a:t>
            </a:fld>
            <a:endParaRPr lang="en-US" altLang="en-US"/>
          </a:p>
        </p:txBody>
      </p:sp>
    </p:spTree>
    <p:extLst>
      <p:ext uri="{BB962C8B-B14F-4D97-AF65-F5344CB8AC3E}">
        <p14:creationId xmlns:p14="http://schemas.microsoft.com/office/powerpoint/2010/main" val="38047034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4160412" cy="36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3" tIns="48322" rIns="96643" bIns="48322" numCol="1" anchor="t" anchorCtr="0" compatLnSpc="1">
            <a:prstTxWarp prst="textNoShape">
              <a:avLst/>
            </a:prstTxWarp>
          </a:bodyPr>
          <a:lstStyle>
            <a:lvl1pPr defTabSz="966602">
              <a:defRPr sz="1300"/>
            </a:lvl1pPr>
          </a:lstStyle>
          <a:p>
            <a:pPr>
              <a:defRPr/>
            </a:pPr>
            <a:endParaRPr lang="en-US"/>
          </a:p>
        </p:txBody>
      </p:sp>
      <p:sp>
        <p:nvSpPr>
          <p:cNvPr id="57347" name="Rectangle 3"/>
          <p:cNvSpPr>
            <a:spLocks noGrp="1" noChangeArrowheads="1"/>
          </p:cNvSpPr>
          <p:nvPr>
            <p:ph type="dt" idx="1"/>
          </p:nvPr>
        </p:nvSpPr>
        <p:spPr bwMode="auto">
          <a:xfrm>
            <a:off x="5440790" y="0"/>
            <a:ext cx="4160411" cy="36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3" tIns="48322" rIns="96643" bIns="48322" numCol="1" anchor="t" anchorCtr="0" compatLnSpc="1">
            <a:prstTxWarp prst="textNoShape">
              <a:avLst/>
            </a:prstTxWarp>
          </a:bodyPr>
          <a:lstStyle>
            <a:lvl1pPr algn="r" defTabSz="966602">
              <a:defRPr sz="1300"/>
            </a:lvl1pPr>
          </a:lstStyle>
          <a:p>
            <a:pPr>
              <a:defRPr/>
            </a:pPr>
            <a:endParaRPr lang="en-US"/>
          </a:p>
        </p:txBody>
      </p:sp>
      <p:sp>
        <p:nvSpPr>
          <p:cNvPr id="8196" name="Rectangle 4"/>
          <p:cNvSpPr>
            <a:spLocks noGrp="1" noRot="1" noChangeAspect="1" noChangeArrowheads="1" noTextEdit="1"/>
          </p:cNvSpPr>
          <p:nvPr>
            <p:ph type="sldImg" idx="2"/>
          </p:nvPr>
        </p:nvSpPr>
        <p:spPr bwMode="auto">
          <a:xfrm>
            <a:off x="2971800" y="547688"/>
            <a:ext cx="3657600" cy="27432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7349" name="Rectangle 5"/>
          <p:cNvSpPr>
            <a:spLocks noGrp="1" noChangeArrowheads="1"/>
          </p:cNvSpPr>
          <p:nvPr>
            <p:ph type="body" sz="quarter" idx="3"/>
          </p:nvPr>
        </p:nvSpPr>
        <p:spPr bwMode="auto">
          <a:xfrm>
            <a:off x="1278742" y="3475712"/>
            <a:ext cx="7043718" cy="3290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3" tIns="48322" rIns="96643" bIns="4832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7350" name="Rectangle 6"/>
          <p:cNvSpPr>
            <a:spLocks noGrp="1" noChangeArrowheads="1"/>
          </p:cNvSpPr>
          <p:nvPr>
            <p:ph type="ftr" sz="quarter" idx="4"/>
          </p:nvPr>
        </p:nvSpPr>
        <p:spPr bwMode="auto">
          <a:xfrm>
            <a:off x="0" y="6949772"/>
            <a:ext cx="4160412" cy="36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3" tIns="48322" rIns="96643" bIns="48322" numCol="1" anchor="b" anchorCtr="0" compatLnSpc="1">
            <a:prstTxWarp prst="textNoShape">
              <a:avLst/>
            </a:prstTxWarp>
          </a:bodyPr>
          <a:lstStyle>
            <a:lvl1pPr defTabSz="966602">
              <a:defRPr sz="1300"/>
            </a:lvl1pPr>
          </a:lstStyle>
          <a:p>
            <a:pPr>
              <a:defRPr/>
            </a:pPr>
            <a:endParaRPr lang="en-US"/>
          </a:p>
        </p:txBody>
      </p:sp>
      <p:sp>
        <p:nvSpPr>
          <p:cNvPr id="57351" name="Rectangle 7"/>
          <p:cNvSpPr>
            <a:spLocks noGrp="1" noChangeArrowheads="1"/>
          </p:cNvSpPr>
          <p:nvPr>
            <p:ph type="sldNum" sz="quarter" idx="5"/>
          </p:nvPr>
        </p:nvSpPr>
        <p:spPr bwMode="auto">
          <a:xfrm>
            <a:off x="5440790" y="6949772"/>
            <a:ext cx="4160411" cy="36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3" tIns="48322" rIns="96643" bIns="48322" numCol="1" anchor="b" anchorCtr="0" compatLnSpc="1">
            <a:prstTxWarp prst="textNoShape">
              <a:avLst/>
            </a:prstTxWarp>
          </a:bodyPr>
          <a:lstStyle>
            <a:lvl1pPr algn="r" defTabSz="965075">
              <a:defRPr sz="1300"/>
            </a:lvl1pPr>
          </a:lstStyle>
          <a:p>
            <a:pPr>
              <a:defRPr/>
            </a:pPr>
            <a:fld id="{B85668A6-1882-48C2-984D-4E93AD012C33}" type="slidenum">
              <a:rPr lang="en-US" altLang="en-US"/>
              <a:pPr>
                <a:defRPr/>
              </a:pPr>
              <a:t>‹#›</a:t>
            </a:fld>
            <a:endParaRPr lang="en-US" altLang="en-US"/>
          </a:p>
        </p:txBody>
      </p:sp>
    </p:spTree>
    <p:extLst>
      <p:ext uri="{BB962C8B-B14F-4D97-AF65-F5344CB8AC3E}">
        <p14:creationId xmlns:p14="http://schemas.microsoft.com/office/powerpoint/2010/main" val="42378395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p:spPr>
      </p:sp>
      <p:sp>
        <p:nvSpPr>
          <p:cNvPr id="11267" name="Notes Placeholder 2"/>
          <p:cNvSpPr>
            <a:spLocks noGrp="1"/>
          </p:cNvSpPr>
          <p:nvPr>
            <p:ph type="body" idx="1"/>
          </p:nvPr>
        </p:nvSpPr>
        <p:spPr>
          <a:noFill/>
        </p:spPr>
        <p:txBody>
          <a:bodyPr/>
          <a:lstStyle/>
          <a:p>
            <a:endParaRPr lang="en-CA" altLang="en-US" smtClean="0"/>
          </a:p>
        </p:txBody>
      </p:sp>
      <p:sp>
        <p:nvSpPr>
          <p:cNvPr id="1126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255BB4CE-6EC5-4475-A770-7204D3EE873D}" type="slidenum">
              <a:rPr lang="en-US" altLang="en-US" sz="1300"/>
              <a:pPr/>
              <a:t>1</a:t>
            </a:fld>
            <a:endParaRPr lang="en-US" altLang="en-US" sz="1300"/>
          </a:p>
        </p:txBody>
      </p:sp>
    </p:spTree>
    <p:extLst>
      <p:ext uri="{BB962C8B-B14F-4D97-AF65-F5344CB8AC3E}">
        <p14:creationId xmlns:p14="http://schemas.microsoft.com/office/powerpoint/2010/main" val="967490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p:spPr>
        <p:txBody>
          <a:bodyPr/>
          <a:lstStyle/>
          <a:p>
            <a:endParaRPr lang="en-CA" altLang="en-US" smtClean="0"/>
          </a:p>
        </p:txBody>
      </p:sp>
      <p:sp>
        <p:nvSpPr>
          <p:cNvPr id="2970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DF0CCC2-4D11-49D5-B234-9522F859D881}" type="slidenum">
              <a:rPr lang="en-US" altLang="en-US" sz="1300"/>
              <a:pPr/>
              <a:t>10</a:t>
            </a:fld>
            <a:endParaRPr lang="en-US" altLang="en-US" sz="1300"/>
          </a:p>
        </p:txBody>
      </p:sp>
    </p:spTree>
    <p:extLst>
      <p:ext uri="{BB962C8B-B14F-4D97-AF65-F5344CB8AC3E}">
        <p14:creationId xmlns:p14="http://schemas.microsoft.com/office/powerpoint/2010/main" val="33852149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1745847-638C-42E0-A7C2-06820AB78C66}" type="slidenum">
              <a:rPr lang="en-US" altLang="en-US" sz="1300"/>
              <a:pPr/>
              <a:t>100</a:t>
            </a:fld>
            <a:endParaRPr lang="en-US" altLang="en-US" sz="130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621529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86CFDA6-215C-41C0-A1FC-F58912E0E04F}" type="slidenum">
              <a:rPr lang="en-US" altLang="en-US" sz="1300"/>
              <a:pPr/>
              <a:t>101</a:t>
            </a:fld>
            <a:endParaRPr lang="en-US" altLang="en-US" sz="130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371967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B4EA7670-08A8-424F-B5A6-62DA1147BBC4}" type="slidenum">
              <a:rPr lang="en-US" altLang="en-US" sz="1300"/>
              <a:pPr/>
              <a:t>102</a:t>
            </a:fld>
            <a:endParaRPr lang="en-US" altLang="en-US" sz="130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5237486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7FFB188-F454-48CB-834C-3FB633D65EC8}" type="slidenum">
              <a:rPr lang="en-US" altLang="en-US" sz="1300"/>
              <a:pPr/>
              <a:t>103</a:t>
            </a:fld>
            <a:endParaRPr lang="en-US" altLang="en-US" sz="130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463165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AFCED68-5FB9-4A6E-A94E-2E734303CF83}" type="slidenum">
              <a:rPr lang="en-US" altLang="en-US" sz="1300"/>
              <a:pPr/>
              <a:t>104</a:t>
            </a:fld>
            <a:endParaRPr lang="en-US" altLang="en-US" sz="1300"/>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2539936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p:spPr>
        <p:txBody>
          <a:bodyPr/>
          <a:lstStyle/>
          <a:p>
            <a:endParaRPr lang="en-CA" altLang="en-US" smtClean="0"/>
          </a:p>
        </p:txBody>
      </p:sp>
      <p:sp>
        <p:nvSpPr>
          <p:cNvPr id="22221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8BF31F8E-0734-48F7-A08B-B6101AAA1E77}" type="slidenum">
              <a:rPr lang="en-US" altLang="en-US" sz="1300"/>
              <a:pPr/>
              <a:t>105</a:t>
            </a:fld>
            <a:endParaRPr lang="en-US" altLang="en-US" sz="1300"/>
          </a:p>
        </p:txBody>
      </p:sp>
    </p:spTree>
    <p:extLst>
      <p:ext uri="{BB962C8B-B14F-4D97-AF65-F5344CB8AC3E}">
        <p14:creationId xmlns:p14="http://schemas.microsoft.com/office/powerpoint/2010/main" val="41746507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a:ln/>
        </p:spPr>
      </p:sp>
      <p:sp>
        <p:nvSpPr>
          <p:cNvPr id="224259" name="Notes Placeholder 2"/>
          <p:cNvSpPr>
            <a:spLocks noGrp="1"/>
          </p:cNvSpPr>
          <p:nvPr>
            <p:ph type="body" idx="1"/>
          </p:nvPr>
        </p:nvSpPr>
        <p:spPr>
          <a:noFill/>
        </p:spPr>
        <p:txBody>
          <a:bodyPr/>
          <a:lstStyle/>
          <a:p>
            <a:endParaRPr lang="en-CA" altLang="en-US" smtClean="0"/>
          </a:p>
        </p:txBody>
      </p:sp>
      <p:sp>
        <p:nvSpPr>
          <p:cNvPr id="22426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B4CC4760-001C-4358-91C4-58989E3954F6}" type="slidenum">
              <a:rPr lang="en-US" altLang="en-US" sz="1300"/>
              <a:pPr/>
              <a:t>106</a:t>
            </a:fld>
            <a:endParaRPr lang="en-US" altLang="en-US" sz="1300"/>
          </a:p>
        </p:txBody>
      </p:sp>
    </p:spTree>
    <p:extLst>
      <p:ext uri="{BB962C8B-B14F-4D97-AF65-F5344CB8AC3E}">
        <p14:creationId xmlns:p14="http://schemas.microsoft.com/office/powerpoint/2010/main" val="42303575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a:ln/>
        </p:spPr>
      </p:sp>
      <p:sp>
        <p:nvSpPr>
          <p:cNvPr id="226307" name="Notes Placeholder 2"/>
          <p:cNvSpPr>
            <a:spLocks noGrp="1"/>
          </p:cNvSpPr>
          <p:nvPr>
            <p:ph type="body" idx="1"/>
          </p:nvPr>
        </p:nvSpPr>
        <p:spPr>
          <a:noFill/>
        </p:spPr>
        <p:txBody>
          <a:bodyPr/>
          <a:lstStyle/>
          <a:p>
            <a:endParaRPr lang="en-CA" altLang="en-US" smtClean="0"/>
          </a:p>
        </p:txBody>
      </p:sp>
      <p:sp>
        <p:nvSpPr>
          <p:cNvPr id="22630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B0BF1ACA-8D2D-409D-9448-3A3E093BFF2C}" type="slidenum">
              <a:rPr lang="en-US" altLang="en-US" sz="1300"/>
              <a:pPr/>
              <a:t>107</a:t>
            </a:fld>
            <a:endParaRPr lang="en-US" altLang="en-US" sz="1300"/>
          </a:p>
        </p:txBody>
      </p:sp>
    </p:spTree>
    <p:extLst>
      <p:ext uri="{BB962C8B-B14F-4D97-AF65-F5344CB8AC3E}">
        <p14:creationId xmlns:p14="http://schemas.microsoft.com/office/powerpoint/2010/main" val="571558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Slide Image Placeholder 1"/>
          <p:cNvSpPr>
            <a:spLocks noGrp="1" noRot="1" noChangeAspect="1" noTextEdit="1"/>
          </p:cNvSpPr>
          <p:nvPr>
            <p:ph type="sldImg"/>
          </p:nvPr>
        </p:nvSpPr>
        <p:spPr>
          <a:ln/>
        </p:spPr>
      </p:sp>
      <p:sp>
        <p:nvSpPr>
          <p:cNvPr id="228355" name="Notes Placeholder 2"/>
          <p:cNvSpPr>
            <a:spLocks noGrp="1"/>
          </p:cNvSpPr>
          <p:nvPr>
            <p:ph type="body" idx="1"/>
          </p:nvPr>
        </p:nvSpPr>
        <p:spPr>
          <a:noFill/>
        </p:spPr>
        <p:txBody>
          <a:bodyPr/>
          <a:lstStyle/>
          <a:p>
            <a:endParaRPr lang="en-CA" altLang="en-US" smtClean="0"/>
          </a:p>
        </p:txBody>
      </p:sp>
      <p:sp>
        <p:nvSpPr>
          <p:cNvPr id="22835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B0865CB1-6193-42B2-93CB-70B7BF826A44}" type="slidenum">
              <a:rPr lang="en-US" altLang="en-US" sz="1300"/>
              <a:pPr/>
              <a:t>108</a:t>
            </a:fld>
            <a:endParaRPr lang="en-US" altLang="en-US" sz="1300"/>
          </a:p>
        </p:txBody>
      </p:sp>
    </p:spTree>
    <p:extLst>
      <p:ext uri="{BB962C8B-B14F-4D97-AF65-F5344CB8AC3E}">
        <p14:creationId xmlns:p14="http://schemas.microsoft.com/office/powerpoint/2010/main" val="23934331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Image Placeholder 1"/>
          <p:cNvSpPr>
            <a:spLocks noGrp="1" noRot="1" noChangeAspect="1" noTextEdit="1"/>
          </p:cNvSpPr>
          <p:nvPr>
            <p:ph type="sldImg"/>
          </p:nvPr>
        </p:nvSpPr>
        <p:spPr>
          <a:ln/>
        </p:spPr>
      </p:sp>
      <p:sp>
        <p:nvSpPr>
          <p:cNvPr id="230403" name="Notes Placeholder 2"/>
          <p:cNvSpPr>
            <a:spLocks noGrp="1"/>
          </p:cNvSpPr>
          <p:nvPr>
            <p:ph type="body" idx="1"/>
          </p:nvPr>
        </p:nvSpPr>
        <p:spPr>
          <a:noFill/>
        </p:spPr>
        <p:txBody>
          <a:bodyPr/>
          <a:lstStyle/>
          <a:p>
            <a:endParaRPr lang="en-CA" altLang="en-US" smtClean="0"/>
          </a:p>
        </p:txBody>
      </p:sp>
      <p:sp>
        <p:nvSpPr>
          <p:cNvPr id="23040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A24D2E13-A620-4469-82E8-1BD3A804C92C}" type="slidenum">
              <a:rPr lang="en-US" altLang="en-US" sz="1300"/>
              <a:pPr/>
              <a:t>109</a:t>
            </a:fld>
            <a:endParaRPr lang="en-US" altLang="en-US" sz="1300"/>
          </a:p>
        </p:txBody>
      </p:sp>
    </p:spTree>
    <p:extLst>
      <p:ext uri="{BB962C8B-B14F-4D97-AF65-F5344CB8AC3E}">
        <p14:creationId xmlns:p14="http://schemas.microsoft.com/office/powerpoint/2010/main" val="937205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F257A90E-53FF-4A8D-8E7F-EE80090A8A92}" type="slidenum">
              <a:rPr lang="en-US" altLang="en-US" sz="1300"/>
              <a:pPr/>
              <a:t>11</a:t>
            </a:fld>
            <a:endParaRPr lang="en-US" altLang="en-US" sz="13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1654938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385F77C-73E2-405B-A330-835FD921C66B}" type="slidenum">
              <a:rPr lang="en-US" altLang="en-US" sz="1300"/>
              <a:pPr/>
              <a:t>110</a:t>
            </a:fld>
            <a:endParaRPr lang="en-US" altLang="en-US" sz="1300"/>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21190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F59C96B4-6C89-4538-A2D3-A0EEB116410B}" type="slidenum">
              <a:rPr lang="en-US" altLang="en-US" sz="1300"/>
              <a:pPr/>
              <a:t>111</a:t>
            </a:fld>
            <a:endParaRPr lang="en-US" altLang="en-US" sz="1300"/>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6617279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C51437F-9F2A-436D-B7A5-9DB061A11289}" type="slidenum">
              <a:rPr lang="en-US" altLang="en-US" sz="1300"/>
              <a:pPr/>
              <a:t>112</a:t>
            </a:fld>
            <a:endParaRPr lang="en-US" altLang="en-US" sz="1300"/>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776999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86E184F1-672A-4586-9EA3-92FF6BF6403E}" type="slidenum">
              <a:rPr lang="en-US" altLang="en-US" sz="1300"/>
              <a:pPr/>
              <a:t>113</a:t>
            </a:fld>
            <a:endParaRPr lang="en-US" altLang="en-US" sz="1300"/>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458573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F42E97F8-4FA2-4D7D-83D1-ED647F5575FE}" type="slidenum">
              <a:rPr lang="en-US" altLang="en-US" sz="1300"/>
              <a:pPr/>
              <a:t>114</a:t>
            </a:fld>
            <a:endParaRPr lang="en-US" altLang="en-US" sz="1300"/>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168807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F8FBE69-60A4-4E91-8A93-FC697A110CFA}" type="slidenum">
              <a:rPr lang="en-US" altLang="en-US" sz="1300"/>
              <a:pPr/>
              <a:t>115</a:t>
            </a:fld>
            <a:endParaRPr lang="en-US" altLang="en-US" sz="1300"/>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49502633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51C65DE7-0C42-4FE5-B377-A0302E7CC463}" type="slidenum">
              <a:rPr lang="en-US" altLang="en-US" sz="1300"/>
              <a:pPr/>
              <a:t>116</a:t>
            </a:fld>
            <a:endParaRPr lang="en-US" altLang="en-US" sz="1300"/>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0270126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994F8BF4-24A5-4808-8A72-09703D50C26E}" type="slidenum">
              <a:rPr lang="en-US" altLang="en-US" sz="1300"/>
              <a:pPr/>
              <a:t>117</a:t>
            </a:fld>
            <a:endParaRPr lang="en-US" altLang="en-US" sz="1300"/>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38551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98BF07D-32FF-443B-8CA2-BBE787D20330}" type="slidenum">
              <a:rPr lang="en-US" altLang="en-US" sz="1300"/>
              <a:pPr/>
              <a:t>118</a:t>
            </a:fld>
            <a:endParaRPr lang="en-US" altLang="en-US" sz="1300"/>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141342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6788A0A-8FAF-4490-9CDD-B94C78362D82}" type="slidenum">
              <a:rPr lang="en-US" altLang="en-US" sz="1300"/>
              <a:pPr/>
              <a:t>119</a:t>
            </a:fld>
            <a:endParaRPr lang="en-US" altLang="en-US" sz="1300"/>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31934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p:spPr>
        <p:txBody>
          <a:bodyPr/>
          <a:lstStyle/>
          <a:p>
            <a:endParaRPr lang="en-CA" altLang="en-US" smtClean="0"/>
          </a:p>
        </p:txBody>
      </p:sp>
      <p:sp>
        <p:nvSpPr>
          <p:cNvPr id="3379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C8B5945-F304-4BD8-A8CD-6284B8702AB3}" type="slidenum">
              <a:rPr lang="en-US" altLang="en-US" sz="1300"/>
              <a:pPr/>
              <a:t>12</a:t>
            </a:fld>
            <a:endParaRPr lang="en-US" altLang="en-US" sz="1300"/>
          </a:p>
        </p:txBody>
      </p:sp>
    </p:spTree>
    <p:extLst>
      <p:ext uri="{BB962C8B-B14F-4D97-AF65-F5344CB8AC3E}">
        <p14:creationId xmlns:p14="http://schemas.microsoft.com/office/powerpoint/2010/main" val="329568950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9E55B22-1C6C-4F32-80F8-C9F743702A2D}" type="slidenum">
              <a:rPr lang="en-US" altLang="en-US" sz="1300"/>
              <a:pPr/>
              <a:t>120</a:t>
            </a:fld>
            <a:endParaRPr lang="en-US" altLang="en-US" sz="1300"/>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9651448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p:spPr>
        <p:txBody>
          <a:bodyPr/>
          <a:lstStyle/>
          <a:p>
            <a:endParaRPr lang="en-CA" altLang="en-US" smtClean="0"/>
          </a:p>
        </p:txBody>
      </p:sp>
      <p:sp>
        <p:nvSpPr>
          <p:cNvPr id="25498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20975D6-CD1C-4CC9-BF9C-C01CB5183EB0}" type="slidenum">
              <a:rPr lang="en-US" altLang="en-US" sz="1300"/>
              <a:pPr/>
              <a:t>121</a:t>
            </a:fld>
            <a:endParaRPr lang="en-US" altLang="en-US" sz="1300"/>
          </a:p>
        </p:txBody>
      </p:sp>
    </p:spTree>
    <p:extLst>
      <p:ext uri="{BB962C8B-B14F-4D97-AF65-F5344CB8AC3E}">
        <p14:creationId xmlns:p14="http://schemas.microsoft.com/office/powerpoint/2010/main" val="38050893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p:spPr>
        <p:txBody>
          <a:bodyPr/>
          <a:lstStyle/>
          <a:p>
            <a:endParaRPr lang="en-CA" altLang="en-US" smtClean="0"/>
          </a:p>
        </p:txBody>
      </p:sp>
      <p:sp>
        <p:nvSpPr>
          <p:cNvPr id="25702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A391BB9-41C9-46DD-892A-B2052807FDC2}" type="slidenum">
              <a:rPr lang="en-US" altLang="en-US" sz="1300"/>
              <a:pPr/>
              <a:t>122</a:t>
            </a:fld>
            <a:endParaRPr lang="en-US" altLang="en-US" sz="1300"/>
          </a:p>
        </p:txBody>
      </p:sp>
    </p:spTree>
    <p:extLst>
      <p:ext uri="{BB962C8B-B14F-4D97-AF65-F5344CB8AC3E}">
        <p14:creationId xmlns:p14="http://schemas.microsoft.com/office/powerpoint/2010/main" val="23268831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a:ln/>
        </p:spPr>
      </p:sp>
      <p:sp>
        <p:nvSpPr>
          <p:cNvPr id="259075" name="Notes Placeholder 2"/>
          <p:cNvSpPr>
            <a:spLocks noGrp="1"/>
          </p:cNvSpPr>
          <p:nvPr>
            <p:ph type="body" idx="1"/>
          </p:nvPr>
        </p:nvSpPr>
        <p:spPr>
          <a:noFill/>
        </p:spPr>
        <p:txBody>
          <a:bodyPr/>
          <a:lstStyle/>
          <a:p>
            <a:endParaRPr lang="en-CA" altLang="en-US" smtClean="0"/>
          </a:p>
        </p:txBody>
      </p:sp>
      <p:sp>
        <p:nvSpPr>
          <p:cNvPr id="25907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6E18A064-B12A-4B27-829C-38FFD63FE198}" type="slidenum">
              <a:rPr lang="en-US" altLang="en-US" sz="1300"/>
              <a:pPr/>
              <a:t>123</a:t>
            </a:fld>
            <a:endParaRPr lang="en-US" altLang="en-US" sz="1300"/>
          </a:p>
        </p:txBody>
      </p:sp>
    </p:spTree>
    <p:extLst>
      <p:ext uri="{BB962C8B-B14F-4D97-AF65-F5344CB8AC3E}">
        <p14:creationId xmlns:p14="http://schemas.microsoft.com/office/powerpoint/2010/main" val="33165065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p:spPr>
        <p:txBody>
          <a:bodyPr/>
          <a:lstStyle/>
          <a:p>
            <a:endParaRPr lang="en-CA" altLang="en-US" smtClean="0"/>
          </a:p>
        </p:txBody>
      </p:sp>
      <p:sp>
        <p:nvSpPr>
          <p:cNvPr id="26112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2A24BB2-6BDE-41A5-80AA-9FE4872F7828}" type="slidenum">
              <a:rPr lang="en-US" altLang="en-US" sz="1300"/>
              <a:pPr/>
              <a:t>124</a:t>
            </a:fld>
            <a:endParaRPr lang="en-US" altLang="en-US" sz="1300"/>
          </a:p>
        </p:txBody>
      </p:sp>
    </p:spTree>
    <p:extLst>
      <p:ext uri="{BB962C8B-B14F-4D97-AF65-F5344CB8AC3E}">
        <p14:creationId xmlns:p14="http://schemas.microsoft.com/office/powerpoint/2010/main" val="250367342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p:cNvSpPr>
            <a:spLocks noGrp="1" noRot="1" noChangeAspect="1" noTextEdit="1"/>
          </p:cNvSpPr>
          <p:nvPr>
            <p:ph type="sldImg"/>
          </p:nvPr>
        </p:nvSpPr>
        <p:spPr>
          <a:ln/>
        </p:spPr>
      </p:sp>
      <p:sp>
        <p:nvSpPr>
          <p:cNvPr id="263171" name="Notes Placeholder 2"/>
          <p:cNvSpPr>
            <a:spLocks noGrp="1"/>
          </p:cNvSpPr>
          <p:nvPr>
            <p:ph type="body" idx="1"/>
          </p:nvPr>
        </p:nvSpPr>
        <p:spPr>
          <a:noFill/>
        </p:spPr>
        <p:txBody>
          <a:bodyPr/>
          <a:lstStyle/>
          <a:p>
            <a:endParaRPr lang="en-CA" altLang="en-US" smtClean="0"/>
          </a:p>
        </p:txBody>
      </p:sp>
      <p:sp>
        <p:nvSpPr>
          <p:cNvPr id="26317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7FCBDA2-DA21-43FF-8A1F-2D3926D7C6A5}" type="slidenum">
              <a:rPr lang="en-US" altLang="en-US" sz="1300"/>
              <a:pPr/>
              <a:t>125</a:t>
            </a:fld>
            <a:endParaRPr lang="en-US" altLang="en-US" sz="1300"/>
          </a:p>
        </p:txBody>
      </p:sp>
    </p:spTree>
    <p:extLst>
      <p:ext uri="{BB962C8B-B14F-4D97-AF65-F5344CB8AC3E}">
        <p14:creationId xmlns:p14="http://schemas.microsoft.com/office/powerpoint/2010/main" val="281014875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p:cNvSpPr>
            <a:spLocks noGrp="1" noRot="1" noChangeAspect="1" noTextEdit="1"/>
          </p:cNvSpPr>
          <p:nvPr>
            <p:ph type="sldImg"/>
          </p:nvPr>
        </p:nvSpPr>
        <p:spPr>
          <a:ln/>
        </p:spPr>
      </p:sp>
      <p:sp>
        <p:nvSpPr>
          <p:cNvPr id="265219" name="Notes Placeholder 2"/>
          <p:cNvSpPr>
            <a:spLocks noGrp="1"/>
          </p:cNvSpPr>
          <p:nvPr>
            <p:ph type="body" idx="1"/>
          </p:nvPr>
        </p:nvSpPr>
        <p:spPr>
          <a:noFill/>
        </p:spPr>
        <p:txBody>
          <a:bodyPr/>
          <a:lstStyle/>
          <a:p>
            <a:endParaRPr lang="en-CA" altLang="en-US" smtClean="0"/>
          </a:p>
        </p:txBody>
      </p:sp>
      <p:sp>
        <p:nvSpPr>
          <p:cNvPr id="26522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1F2E64D-7511-4C8A-B7FB-476425D7D04C}" type="slidenum">
              <a:rPr lang="en-US" altLang="en-US" sz="1300"/>
              <a:pPr/>
              <a:t>126</a:t>
            </a:fld>
            <a:endParaRPr lang="en-US" altLang="en-US" sz="1300"/>
          </a:p>
        </p:txBody>
      </p:sp>
    </p:spTree>
    <p:extLst>
      <p:ext uri="{BB962C8B-B14F-4D97-AF65-F5344CB8AC3E}">
        <p14:creationId xmlns:p14="http://schemas.microsoft.com/office/powerpoint/2010/main" val="1964917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a:ln/>
        </p:spPr>
      </p:sp>
      <p:sp>
        <p:nvSpPr>
          <p:cNvPr id="267267" name="Notes Placeholder 2"/>
          <p:cNvSpPr>
            <a:spLocks noGrp="1"/>
          </p:cNvSpPr>
          <p:nvPr>
            <p:ph type="body" idx="1"/>
          </p:nvPr>
        </p:nvSpPr>
        <p:spPr>
          <a:noFill/>
        </p:spPr>
        <p:txBody>
          <a:bodyPr/>
          <a:lstStyle/>
          <a:p>
            <a:endParaRPr lang="en-CA" altLang="en-US" smtClean="0"/>
          </a:p>
        </p:txBody>
      </p:sp>
      <p:sp>
        <p:nvSpPr>
          <p:cNvPr id="26726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ABDBCAD-3A7F-470A-A313-5D747AA708C7}" type="slidenum">
              <a:rPr lang="en-US" altLang="en-US" sz="1300"/>
              <a:pPr/>
              <a:t>127</a:t>
            </a:fld>
            <a:endParaRPr lang="en-US" altLang="en-US" sz="1300"/>
          </a:p>
        </p:txBody>
      </p:sp>
    </p:spTree>
    <p:extLst>
      <p:ext uri="{BB962C8B-B14F-4D97-AF65-F5344CB8AC3E}">
        <p14:creationId xmlns:p14="http://schemas.microsoft.com/office/powerpoint/2010/main" val="12156192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a:ln/>
        </p:spPr>
      </p:sp>
      <p:sp>
        <p:nvSpPr>
          <p:cNvPr id="269315" name="Notes Placeholder 2"/>
          <p:cNvSpPr>
            <a:spLocks noGrp="1"/>
          </p:cNvSpPr>
          <p:nvPr>
            <p:ph type="body" idx="1"/>
          </p:nvPr>
        </p:nvSpPr>
        <p:spPr>
          <a:noFill/>
        </p:spPr>
        <p:txBody>
          <a:bodyPr/>
          <a:lstStyle/>
          <a:p>
            <a:endParaRPr lang="en-CA" altLang="en-US" smtClean="0"/>
          </a:p>
        </p:txBody>
      </p:sp>
      <p:sp>
        <p:nvSpPr>
          <p:cNvPr id="26931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F7BCF706-8695-4EB5-88CA-0F88961D8519}" type="slidenum">
              <a:rPr lang="en-US" altLang="en-US" sz="1300"/>
              <a:pPr/>
              <a:t>128</a:t>
            </a:fld>
            <a:endParaRPr lang="en-US" altLang="en-US" sz="1300"/>
          </a:p>
        </p:txBody>
      </p:sp>
    </p:spTree>
    <p:extLst>
      <p:ext uri="{BB962C8B-B14F-4D97-AF65-F5344CB8AC3E}">
        <p14:creationId xmlns:p14="http://schemas.microsoft.com/office/powerpoint/2010/main" val="122212074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FBCE1228-381F-4F31-A45F-8E13AC30E29F}" type="slidenum">
              <a:rPr lang="en-US" altLang="en-US" sz="1300"/>
              <a:pPr/>
              <a:t>129</a:t>
            </a:fld>
            <a:endParaRPr lang="en-US" altLang="en-US" sz="1300"/>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89921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761A080-C943-4217-97EF-123FA625FDE6}" type="slidenum">
              <a:rPr lang="en-US" altLang="en-US" sz="1300"/>
              <a:pPr/>
              <a:t>13</a:t>
            </a:fld>
            <a:endParaRPr lang="en-US" altLang="en-US" sz="13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61233452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5EC6FEA-2788-43C8-B396-1743BEA4E6E0}" type="slidenum">
              <a:rPr lang="en-US" altLang="en-US" sz="1300"/>
              <a:pPr/>
              <a:t>130</a:t>
            </a:fld>
            <a:endParaRPr lang="en-US" altLang="en-US" sz="1300"/>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051451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45DB00F-0B86-434C-9AC4-965C6405979D}" type="slidenum">
              <a:rPr lang="en-US" altLang="en-US" sz="1300"/>
              <a:pPr/>
              <a:t>131</a:t>
            </a:fld>
            <a:endParaRPr lang="en-US" altLang="en-US" sz="1300"/>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3453349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a:ln/>
        </p:spPr>
      </p:sp>
      <p:sp>
        <p:nvSpPr>
          <p:cNvPr id="277507" name="Notes Placeholder 2"/>
          <p:cNvSpPr>
            <a:spLocks noGrp="1"/>
          </p:cNvSpPr>
          <p:nvPr>
            <p:ph type="body" idx="1"/>
          </p:nvPr>
        </p:nvSpPr>
        <p:spPr>
          <a:noFill/>
        </p:spPr>
        <p:txBody>
          <a:bodyPr/>
          <a:lstStyle/>
          <a:p>
            <a:endParaRPr lang="en-CA" altLang="en-US" smtClean="0"/>
          </a:p>
        </p:txBody>
      </p:sp>
      <p:sp>
        <p:nvSpPr>
          <p:cNvPr id="27750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A14FAB7E-B510-4E56-8CF8-017117F91381}" type="slidenum">
              <a:rPr lang="en-US" altLang="en-US" sz="1300"/>
              <a:pPr/>
              <a:t>132</a:t>
            </a:fld>
            <a:endParaRPr lang="en-US" altLang="en-US" sz="1300"/>
          </a:p>
        </p:txBody>
      </p:sp>
    </p:spTree>
    <p:extLst>
      <p:ext uri="{BB962C8B-B14F-4D97-AF65-F5344CB8AC3E}">
        <p14:creationId xmlns:p14="http://schemas.microsoft.com/office/powerpoint/2010/main" val="241713032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p:cNvSpPr>
            <a:spLocks noGrp="1" noRot="1" noChangeAspect="1" noTextEdit="1"/>
          </p:cNvSpPr>
          <p:nvPr>
            <p:ph type="sldImg"/>
          </p:nvPr>
        </p:nvSpPr>
        <p:spPr>
          <a:ln/>
        </p:spPr>
      </p:sp>
      <p:sp>
        <p:nvSpPr>
          <p:cNvPr id="279555" name="Notes Placeholder 2"/>
          <p:cNvSpPr>
            <a:spLocks noGrp="1"/>
          </p:cNvSpPr>
          <p:nvPr>
            <p:ph type="body" idx="1"/>
          </p:nvPr>
        </p:nvSpPr>
        <p:spPr>
          <a:noFill/>
        </p:spPr>
        <p:txBody>
          <a:bodyPr/>
          <a:lstStyle/>
          <a:p>
            <a:endParaRPr lang="en-CA" altLang="en-US" smtClean="0"/>
          </a:p>
        </p:txBody>
      </p:sp>
      <p:sp>
        <p:nvSpPr>
          <p:cNvPr id="27955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14DA0B5-FFB8-4CC7-8C62-81EE50E457A6}" type="slidenum">
              <a:rPr lang="en-US" altLang="en-US" sz="1300"/>
              <a:pPr/>
              <a:t>133</a:t>
            </a:fld>
            <a:endParaRPr lang="en-US" altLang="en-US" sz="1300"/>
          </a:p>
        </p:txBody>
      </p:sp>
    </p:spTree>
    <p:extLst>
      <p:ext uri="{BB962C8B-B14F-4D97-AF65-F5344CB8AC3E}">
        <p14:creationId xmlns:p14="http://schemas.microsoft.com/office/powerpoint/2010/main" val="415819003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C2582C5-2794-4C1B-9CED-58DF337780D0}" type="slidenum">
              <a:rPr lang="en-US" altLang="en-US" sz="1300"/>
              <a:pPr/>
              <a:t>134</a:t>
            </a:fld>
            <a:endParaRPr lang="en-US" altLang="en-US" sz="1300"/>
          </a:p>
        </p:txBody>
      </p:sp>
      <p:sp>
        <p:nvSpPr>
          <p:cNvPr id="281603" name="Rectangle 2"/>
          <p:cNvSpPr>
            <a:spLocks noGrp="1" noRot="1" noChangeAspect="1" noChangeArrowheads="1" noTextEdit="1"/>
          </p:cNvSpPr>
          <p:nvPr>
            <p:ph type="sldImg"/>
          </p:nvPr>
        </p:nvSpPr>
        <p:spPr>
          <a:ln/>
        </p:spPr>
      </p:sp>
      <p:sp>
        <p:nvSpPr>
          <p:cNvPr id="2816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75486958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3C167DB-1F3E-4D19-860A-20E0629193D5}" type="slidenum">
              <a:rPr lang="en-US" altLang="en-US" sz="1300"/>
              <a:pPr/>
              <a:t>135</a:t>
            </a:fld>
            <a:endParaRPr lang="en-US" altLang="en-US" sz="1300"/>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163196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Image Placeholder 1"/>
          <p:cNvSpPr>
            <a:spLocks noGrp="1" noRot="1" noChangeAspect="1" noTextEdit="1"/>
          </p:cNvSpPr>
          <p:nvPr>
            <p:ph type="sldImg"/>
          </p:nvPr>
        </p:nvSpPr>
        <p:spPr>
          <a:ln/>
        </p:spPr>
      </p:sp>
      <p:sp>
        <p:nvSpPr>
          <p:cNvPr id="285699" name="Notes Placeholder 2"/>
          <p:cNvSpPr>
            <a:spLocks noGrp="1"/>
          </p:cNvSpPr>
          <p:nvPr>
            <p:ph type="body" idx="1"/>
          </p:nvPr>
        </p:nvSpPr>
        <p:spPr>
          <a:noFill/>
        </p:spPr>
        <p:txBody>
          <a:bodyPr/>
          <a:lstStyle/>
          <a:p>
            <a:endParaRPr lang="en-CA" altLang="en-US" smtClean="0"/>
          </a:p>
        </p:txBody>
      </p:sp>
      <p:sp>
        <p:nvSpPr>
          <p:cNvPr id="28570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D7F647D-BE55-43DC-B4D3-ED4BEEF23A27}" type="slidenum">
              <a:rPr lang="en-US" altLang="en-US" sz="1300"/>
              <a:pPr/>
              <a:t>136</a:t>
            </a:fld>
            <a:endParaRPr lang="en-US" altLang="en-US" sz="1300"/>
          </a:p>
        </p:txBody>
      </p:sp>
    </p:spTree>
    <p:extLst>
      <p:ext uri="{BB962C8B-B14F-4D97-AF65-F5344CB8AC3E}">
        <p14:creationId xmlns:p14="http://schemas.microsoft.com/office/powerpoint/2010/main" val="10101752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Slide Image Placeholder 1"/>
          <p:cNvSpPr>
            <a:spLocks noGrp="1" noRot="1" noChangeAspect="1" noTextEdit="1"/>
          </p:cNvSpPr>
          <p:nvPr>
            <p:ph type="sldImg"/>
          </p:nvPr>
        </p:nvSpPr>
        <p:spPr>
          <a:ln/>
        </p:spPr>
      </p:sp>
      <p:sp>
        <p:nvSpPr>
          <p:cNvPr id="287747" name="Notes Placeholder 2"/>
          <p:cNvSpPr>
            <a:spLocks noGrp="1"/>
          </p:cNvSpPr>
          <p:nvPr>
            <p:ph type="body" idx="1"/>
          </p:nvPr>
        </p:nvSpPr>
        <p:spPr>
          <a:noFill/>
        </p:spPr>
        <p:txBody>
          <a:bodyPr/>
          <a:lstStyle/>
          <a:p>
            <a:endParaRPr lang="en-CA" altLang="en-US" smtClean="0"/>
          </a:p>
        </p:txBody>
      </p:sp>
      <p:sp>
        <p:nvSpPr>
          <p:cNvPr id="28774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2D07E99-1FE8-4EF0-AB3B-0565D13BED8D}" type="slidenum">
              <a:rPr lang="en-US" altLang="en-US" sz="1300"/>
              <a:pPr/>
              <a:t>137</a:t>
            </a:fld>
            <a:endParaRPr lang="en-US" altLang="en-US" sz="1300"/>
          </a:p>
        </p:txBody>
      </p:sp>
    </p:spTree>
    <p:extLst>
      <p:ext uri="{BB962C8B-B14F-4D97-AF65-F5344CB8AC3E}">
        <p14:creationId xmlns:p14="http://schemas.microsoft.com/office/powerpoint/2010/main" val="408152536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Slide Image Placeholder 1"/>
          <p:cNvSpPr>
            <a:spLocks noGrp="1" noRot="1" noChangeAspect="1" noTextEdit="1"/>
          </p:cNvSpPr>
          <p:nvPr>
            <p:ph type="sldImg"/>
          </p:nvPr>
        </p:nvSpPr>
        <p:spPr>
          <a:ln/>
        </p:spPr>
      </p:sp>
      <p:sp>
        <p:nvSpPr>
          <p:cNvPr id="289795" name="Notes Placeholder 2"/>
          <p:cNvSpPr>
            <a:spLocks noGrp="1"/>
          </p:cNvSpPr>
          <p:nvPr>
            <p:ph type="body" idx="1"/>
          </p:nvPr>
        </p:nvSpPr>
        <p:spPr>
          <a:noFill/>
        </p:spPr>
        <p:txBody>
          <a:bodyPr/>
          <a:lstStyle/>
          <a:p>
            <a:endParaRPr lang="en-CA" altLang="en-US" smtClean="0"/>
          </a:p>
        </p:txBody>
      </p:sp>
      <p:sp>
        <p:nvSpPr>
          <p:cNvPr id="28979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76739A4-B98A-4F51-8704-A69855A4BC5F}" type="slidenum">
              <a:rPr lang="en-US" altLang="en-US" sz="1300"/>
              <a:pPr/>
              <a:t>138</a:t>
            </a:fld>
            <a:endParaRPr lang="en-US" altLang="en-US" sz="1300"/>
          </a:p>
        </p:txBody>
      </p:sp>
    </p:spTree>
    <p:extLst>
      <p:ext uri="{BB962C8B-B14F-4D97-AF65-F5344CB8AC3E}">
        <p14:creationId xmlns:p14="http://schemas.microsoft.com/office/powerpoint/2010/main" val="201866425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B3BF63CB-7ED3-4440-9939-0A50FE5D7388}" type="slidenum">
              <a:rPr lang="en-US" altLang="en-US" sz="1300"/>
              <a:pPr/>
              <a:t>139</a:t>
            </a:fld>
            <a:endParaRPr lang="en-US" altLang="en-US" sz="1300"/>
          </a:p>
        </p:txBody>
      </p:sp>
      <p:sp>
        <p:nvSpPr>
          <p:cNvPr id="291843" name="Rectangle 2"/>
          <p:cNvSpPr>
            <a:spLocks noGrp="1" noRot="1" noChangeAspect="1" noChangeArrowheads="1" noTextEdit="1"/>
          </p:cNvSpPr>
          <p:nvPr>
            <p:ph type="sldImg"/>
          </p:nvPr>
        </p:nvSpPr>
        <p:spPr>
          <a:ln/>
        </p:spPr>
      </p:sp>
      <p:sp>
        <p:nvSpPr>
          <p:cNvPr id="2918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07163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11E053E-529F-4F9F-A30E-8D890EF6BF8B}" type="slidenum">
              <a:rPr lang="en-US" altLang="en-US" sz="1300"/>
              <a:pPr/>
              <a:t>14</a:t>
            </a:fld>
            <a:endParaRPr lang="en-US" altLang="en-US" sz="130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509846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1AACEBB-39C2-42F0-894C-3C82F17D1A79}" type="slidenum">
              <a:rPr lang="en-US" altLang="en-US" sz="1300"/>
              <a:pPr/>
              <a:t>140</a:t>
            </a:fld>
            <a:endParaRPr lang="en-US" altLang="en-US" sz="1300"/>
          </a:p>
        </p:txBody>
      </p:sp>
      <p:sp>
        <p:nvSpPr>
          <p:cNvPr id="293891" name="Rectangle 2"/>
          <p:cNvSpPr>
            <a:spLocks noGrp="1" noRot="1" noChangeAspect="1" noChangeArrowheads="1" noTextEdit="1"/>
          </p:cNvSpPr>
          <p:nvPr>
            <p:ph type="sldImg"/>
          </p:nvPr>
        </p:nvSpPr>
        <p:spPr>
          <a:ln/>
        </p:spPr>
      </p:sp>
      <p:sp>
        <p:nvSpPr>
          <p:cNvPr id="2938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6964669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5E97744-051E-4E1E-AFFF-78A112C30DD8}" type="slidenum">
              <a:rPr lang="en-US" altLang="en-US" sz="1300"/>
              <a:pPr/>
              <a:t>141</a:t>
            </a:fld>
            <a:endParaRPr lang="en-US" altLang="en-US" sz="1300"/>
          </a:p>
        </p:txBody>
      </p:sp>
      <p:sp>
        <p:nvSpPr>
          <p:cNvPr id="295939" name="Rectangle 2"/>
          <p:cNvSpPr>
            <a:spLocks noGrp="1" noRot="1" noChangeAspect="1" noChangeArrowheads="1" noTextEdit="1"/>
          </p:cNvSpPr>
          <p:nvPr>
            <p:ph type="sldImg"/>
          </p:nvPr>
        </p:nvSpPr>
        <p:spPr>
          <a:ln/>
        </p:spPr>
      </p:sp>
      <p:sp>
        <p:nvSpPr>
          <p:cNvPr id="29594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96127683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072F9C5-F4A5-4FC4-8F75-906002EB8489}" type="slidenum">
              <a:rPr lang="en-US" altLang="en-US" sz="1300"/>
              <a:pPr/>
              <a:t>142</a:t>
            </a:fld>
            <a:endParaRPr lang="en-US" altLang="en-US" sz="1300"/>
          </a:p>
        </p:txBody>
      </p:sp>
      <p:sp>
        <p:nvSpPr>
          <p:cNvPr id="297987" name="Rectangle 2"/>
          <p:cNvSpPr>
            <a:spLocks noGrp="1" noRot="1" noChangeAspect="1" noChangeArrowheads="1" noTextEdit="1"/>
          </p:cNvSpPr>
          <p:nvPr>
            <p:ph type="sldImg"/>
          </p:nvPr>
        </p:nvSpPr>
        <p:spPr>
          <a:ln/>
        </p:spPr>
      </p:sp>
      <p:sp>
        <p:nvSpPr>
          <p:cNvPr id="2979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24186355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B8A5CF7E-33BF-4F95-B7D2-73468CF03971}" type="slidenum">
              <a:rPr lang="en-US" altLang="en-US" sz="1300"/>
              <a:pPr/>
              <a:t>143</a:t>
            </a:fld>
            <a:endParaRPr lang="en-US" altLang="en-US" sz="1300"/>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2310028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A102469-DB89-4376-90C4-0CA9B5631CA9}" type="slidenum">
              <a:rPr lang="en-US" altLang="en-US" sz="1300"/>
              <a:pPr/>
              <a:t>144</a:t>
            </a:fld>
            <a:endParaRPr lang="en-US" altLang="en-US" sz="1300"/>
          </a:p>
        </p:txBody>
      </p:sp>
      <p:sp>
        <p:nvSpPr>
          <p:cNvPr id="302083" name="Rectangle 2"/>
          <p:cNvSpPr>
            <a:spLocks noGrp="1" noRot="1" noChangeAspect="1" noChangeArrowheads="1" noTextEdit="1"/>
          </p:cNvSpPr>
          <p:nvPr>
            <p:ph type="sldImg"/>
          </p:nvPr>
        </p:nvSpPr>
        <p:spPr>
          <a:ln/>
        </p:spPr>
      </p:sp>
      <p:sp>
        <p:nvSpPr>
          <p:cNvPr id="3020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22114751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50FC0E7-575A-43CC-9697-914B41D439B6}" type="slidenum">
              <a:rPr lang="en-US" altLang="en-US" sz="1300"/>
              <a:pPr/>
              <a:t>145</a:t>
            </a:fld>
            <a:endParaRPr lang="en-US" altLang="en-US" sz="1300"/>
          </a:p>
        </p:txBody>
      </p:sp>
      <p:sp>
        <p:nvSpPr>
          <p:cNvPr id="304131" name="Rectangle 2"/>
          <p:cNvSpPr>
            <a:spLocks noGrp="1" noRot="1" noChangeAspect="1" noChangeArrowheads="1" noTextEdit="1"/>
          </p:cNvSpPr>
          <p:nvPr>
            <p:ph type="sldImg"/>
          </p:nvPr>
        </p:nvSpPr>
        <p:spPr>
          <a:ln/>
        </p:spPr>
      </p:sp>
      <p:sp>
        <p:nvSpPr>
          <p:cNvPr id="30413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32612305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C62FDFD-B9E1-41E7-A8E6-7124D723699B}" type="slidenum">
              <a:rPr lang="en-US" altLang="en-US" sz="1300"/>
              <a:pPr/>
              <a:t>146</a:t>
            </a:fld>
            <a:endParaRPr lang="en-US" altLang="en-US" sz="1300"/>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0321054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Image Placeholder 1"/>
          <p:cNvSpPr>
            <a:spLocks noGrp="1" noRot="1" noChangeAspect="1" noTextEdit="1"/>
          </p:cNvSpPr>
          <p:nvPr>
            <p:ph type="sldImg"/>
          </p:nvPr>
        </p:nvSpPr>
        <p:spPr>
          <a:ln/>
        </p:spPr>
      </p:sp>
      <p:sp>
        <p:nvSpPr>
          <p:cNvPr id="308227" name="Notes Placeholder 2"/>
          <p:cNvSpPr>
            <a:spLocks noGrp="1"/>
          </p:cNvSpPr>
          <p:nvPr>
            <p:ph type="body" idx="1"/>
          </p:nvPr>
        </p:nvSpPr>
        <p:spPr>
          <a:noFill/>
        </p:spPr>
        <p:txBody>
          <a:bodyPr/>
          <a:lstStyle/>
          <a:p>
            <a:endParaRPr lang="en-CA" altLang="en-US" smtClean="0"/>
          </a:p>
        </p:txBody>
      </p:sp>
      <p:sp>
        <p:nvSpPr>
          <p:cNvPr id="30822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EFF81DF-822E-4D89-8EE8-5F6515722BE0}" type="slidenum">
              <a:rPr lang="en-US" altLang="en-US" sz="1300"/>
              <a:pPr/>
              <a:t>147</a:t>
            </a:fld>
            <a:endParaRPr lang="en-US" altLang="en-US" sz="1300"/>
          </a:p>
        </p:txBody>
      </p:sp>
    </p:spTree>
    <p:extLst>
      <p:ext uri="{BB962C8B-B14F-4D97-AF65-F5344CB8AC3E}">
        <p14:creationId xmlns:p14="http://schemas.microsoft.com/office/powerpoint/2010/main" val="251710951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Slide Image Placeholder 1"/>
          <p:cNvSpPr>
            <a:spLocks noGrp="1" noRot="1" noChangeAspect="1" noTextEdit="1"/>
          </p:cNvSpPr>
          <p:nvPr>
            <p:ph type="sldImg"/>
          </p:nvPr>
        </p:nvSpPr>
        <p:spPr>
          <a:ln/>
        </p:spPr>
      </p:sp>
      <p:sp>
        <p:nvSpPr>
          <p:cNvPr id="310275" name="Notes Placeholder 2"/>
          <p:cNvSpPr>
            <a:spLocks noGrp="1"/>
          </p:cNvSpPr>
          <p:nvPr>
            <p:ph type="body" idx="1"/>
          </p:nvPr>
        </p:nvSpPr>
        <p:spPr>
          <a:noFill/>
        </p:spPr>
        <p:txBody>
          <a:bodyPr/>
          <a:lstStyle/>
          <a:p>
            <a:endParaRPr lang="en-CA" altLang="en-US" smtClean="0"/>
          </a:p>
        </p:txBody>
      </p:sp>
      <p:sp>
        <p:nvSpPr>
          <p:cNvPr id="31027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AA15C43-3BBC-4C66-BE26-1F46D1F1E864}" type="slidenum">
              <a:rPr lang="en-US" altLang="en-US" sz="1300"/>
              <a:pPr/>
              <a:t>148</a:t>
            </a:fld>
            <a:endParaRPr lang="en-US" altLang="en-US" sz="1300"/>
          </a:p>
        </p:txBody>
      </p:sp>
    </p:spTree>
    <p:extLst>
      <p:ext uri="{BB962C8B-B14F-4D97-AF65-F5344CB8AC3E}">
        <p14:creationId xmlns:p14="http://schemas.microsoft.com/office/powerpoint/2010/main" val="28717207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Slide Image Placeholder 1"/>
          <p:cNvSpPr>
            <a:spLocks noGrp="1" noRot="1" noChangeAspect="1" noTextEdit="1"/>
          </p:cNvSpPr>
          <p:nvPr>
            <p:ph type="sldImg"/>
          </p:nvPr>
        </p:nvSpPr>
        <p:spPr>
          <a:ln/>
        </p:spPr>
      </p:sp>
      <p:sp>
        <p:nvSpPr>
          <p:cNvPr id="312323" name="Notes Placeholder 2"/>
          <p:cNvSpPr>
            <a:spLocks noGrp="1"/>
          </p:cNvSpPr>
          <p:nvPr>
            <p:ph type="body" idx="1"/>
          </p:nvPr>
        </p:nvSpPr>
        <p:spPr>
          <a:noFill/>
        </p:spPr>
        <p:txBody>
          <a:bodyPr/>
          <a:lstStyle/>
          <a:p>
            <a:endParaRPr lang="en-CA" altLang="en-US" smtClean="0"/>
          </a:p>
        </p:txBody>
      </p:sp>
      <p:sp>
        <p:nvSpPr>
          <p:cNvPr id="31232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FEEB3CE6-15A0-439B-B22E-4832B2AA53C1}" type="slidenum">
              <a:rPr lang="en-US" altLang="en-US" sz="1300"/>
              <a:pPr/>
              <a:t>149</a:t>
            </a:fld>
            <a:endParaRPr lang="en-US" altLang="en-US" sz="1300"/>
          </a:p>
        </p:txBody>
      </p:sp>
    </p:spTree>
    <p:extLst>
      <p:ext uri="{BB962C8B-B14F-4D97-AF65-F5344CB8AC3E}">
        <p14:creationId xmlns:p14="http://schemas.microsoft.com/office/powerpoint/2010/main" val="3171310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0771344-74E2-4FF6-B195-32BD183746B1}" type="slidenum">
              <a:rPr lang="en-US" altLang="en-US" sz="1300"/>
              <a:pPr/>
              <a:t>15</a:t>
            </a:fld>
            <a:endParaRPr lang="en-US" altLang="en-US" sz="13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9915613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Slide Image Placeholder 1"/>
          <p:cNvSpPr>
            <a:spLocks noGrp="1" noRot="1" noChangeAspect="1" noTextEdit="1"/>
          </p:cNvSpPr>
          <p:nvPr>
            <p:ph type="sldImg"/>
          </p:nvPr>
        </p:nvSpPr>
        <p:spPr>
          <a:ln/>
        </p:spPr>
      </p:sp>
      <p:sp>
        <p:nvSpPr>
          <p:cNvPr id="314371" name="Notes Placeholder 2"/>
          <p:cNvSpPr>
            <a:spLocks noGrp="1"/>
          </p:cNvSpPr>
          <p:nvPr>
            <p:ph type="body" idx="1"/>
          </p:nvPr>
        </p:nvSpPr>
        <p:spPr>
          <a:noFill/>
        </p:spPr>
        <p:txBody>
          <a:bodyPr/>
          <a:lstStyle/>
          <a:p>
            <a:endParaRPr lang="en-CA" altLang="en-US" smtClean="0"/>
          </a:p>
        </p:txBody>
      </p:sp>
      <p:sp>
        <p:nvSpPr>
          <p:cNvPr id="31437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5B6CAD8-5D29-4B98-94A4-8558E0FD2BAF}" type="slidenum">
              <a:rPr lang="en-US" altLang="en-US" sz="1300"/>
              <a:pPr/>
              <a:t>150</a:t>
            </a:fld>
            <a:endParaRPr lang="en-US" altLang="en-US" sz="1300"/>
          </a:p>
        </p:txBody>
      </p:sp>
    </p:spTree>
    <p:extLst>
      <p:ext uri="{BB962C8B-B14F-4D97-AF65-F5344CB8AC3E}">
        <p14:creationId xmlns:p14="http://schemas.microsoft.com/office/powerpoint/2010/main" val="4696897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Slide Image Placeholder 1"/>
          <p:cNvSpPr>
            <a:spLocks noGrp="1" noRot="1" noChangeAspect="1" noTextEdit="1"/>
          </p:cNvSpPr>
          <p:nvPr>
            <p:ph type="sldImg"/>
          </p:nvPr>
        </p:nvSpPr>
        <p:spPr>
          <a:ln/>
        </p:spPr>
      </p:sp>
      <p:sp>
        <p:nvSpPr>
          <p:cNvPr id="316419" name="Notes Placeholder 2"/>
          <p:cNvSpPr>
            <a:spLocks noGrp="1"/>
          </p:cNvSpPr>
          <p:nvPr>
            <p:ph type="body" idx="1"/>
          </p:nvPr>
        </p:nvSpPr>
        <p:spPr>
          <a:noFill/>
        </p:spPr>
        <p:txBody>
          <a:bodyPr/>
          <a:lstStyle/>
          <a:p>
            <a:endParaRPr lang="en-CA" altLang="en-US" smtClean="0"/>
          </a:p>
        </p:txBody>
      </p:sp>
      <p:sp>
        <p:nvSpPr>
          <p:cNvPr id="31642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E3BD9CB-0A05-470A-AD55-B0F6E3ACACA4}" type="slidenum">
              <a:rPr lang="en-US" altLang="en-US" sz="1300"/>
              <a:pPr/>
              <a:t>151</a:t>
            </a:fld>
            <a:endParaRPr lang="en-US" altLang="en-US" sz="1300"/>
          </a:p>
        </p:txBody>
      </p:sp>
    </p:spTree>
    <p:extLst>
      <p:ext uri="{BB962C8B-B14F-4D97-AF65-F5344CB8AC3E}">
        <p14:creationId xmlns:p14="http://schemas.microsoft.com/office/powerpoint/2010/main" val="341171597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Slide Image Placeholder 1"/>
          <p:cNvSpPr>
            <a:spLocks noGrp="1" noRot="1" noChangeAspect="1" noTextEdit="1"/>
          </p:cNvSpPr>
          <p:nvPr>
            <p:ph type="sldImg"/>
          </p:nvPr>
        </p:nvSpPr>
        <p:spPr>
          <a:ln/>
        </p:spPr>
      </p:sp>
      <p:sp>
        <p:nvSpPr>
          <p:cNvPr id="318467" name="Notes Placeholder 2"/>
          <p:cNvSpPr>
            <a:spLocks noGrp="1"/>
          </p:cNvSpPr>
          <p:nvPr>
            <p:ph type="body" idx="1"/>
          </p:nvPr>
        </p:nvSpPr>
        <p:spPr>
          <a:noFill/>
        </p:spPr>
        <p:txBody>
          <a:bodyPr/>
          <a:lstStyle/>
          <a:p>
            <a:endParaRPr lang="en-CA" altLang="en-US" smtClean="0"/>
          </a:p>
        </p:txBody>
      </p:sp>
      <p:sp>
        <p:nvSpPr>
          <p:cNvPr id="31846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A31D3BB0-9577-4531-9673-FCD2FAE821A9}" type="slidenum">
              <a:rPr lang="en-US" altLang="en-US" sz="1300"/>
              <a:pPr/>
              <a:t>152</a:t>
            </a:fld>
            <a:endParaRPr lang="en-US" altLang="en-US" sz="1300"/>
          </a:p>
        </p:txBody>
      </p:sp>
    </p:spTree>
    <p:extLst>
      <p:ext uri="{BB962C8B-B14F-4D97-AF65-F5344CB8AC3E}">
        <p14:creationId xmlns:p14="http://schemas.microsoft.com/office/powerpoint/2010/main" val="257522911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Slide Image Placeholder 1"/>
          <p:cNvSpPr>
            <a:spLocks noGrp="1" noRot="1" noChangeAspect="1" noTextEdit="1"/>
          </p:cNvSpPr>
          <p:nvPr>
            <p:ph type="sldImg"/>
          </p:nvPr>
        </p:nvSpPr>
        <p:spPr>
          <a:ln/>
        </p:spPr>
      </p:sp>
      <p:sp>
        <p:nvSpPr>
          <p:cNvPr id="320515" name="Notes Placeholder 2"/>
          <p:cNvSpPr>
            <a:spLocks noGrp="1"/>
          </p:cNvSpPr>
          <p:nvPr>
            <p:ph type="body" idx="1"/>
          </p:nvPr>
        </p:nvSpPr>
        <p:spPr>
          <a:noFill/>
        </p:spPr>
        <p:txBody>
          <a:bodyPr/>
          <a:lstStyle/>
          <a:p>
            <a:endParaRPr lang="en-CA" altLang="en-US" smtClean="0"/>
          </a:p>
        </p:txBody>
      </p:sp>
      <p:sp>
        <p:nvSpPr>
          <p:cNvPr id="32051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7A64AA6-088A-45E9-A065-01A315C08A57}" type="slidenum">
              <a:rPr lang="en-US" altLang="en-US" sz="1300"/>
              <a:pPr/>
              <a:t>153</a:t>
            </a:fld>
            <a:endParaRPr lang="en-US" altLang="en-US" sz="1300"/>
          </a:p>
        </p:txBody>
      </p:sp>
    </p:spTree>
    <p:extLst>
      <p:ext uri="{BB962C8B-B14F-4D97-AF65-F5344CB8AC3E}">
        <p14:creationId xmlns:p14="http://schemas.microsoft.com/office/powerpoint/2010/main" val="421999099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Slide Image Placeholder 1"/>
          <p:cNvSpPr>
            <a:spLocks noGrp="1" noRot="1" noChangeAspect="1" noTextEdit="1"/>
          </p:cNvSpPr>
          <p:nvPr>
            <p:ph type="sldImg"/>
          </p:nvPr>
        </p:nvSpPr>
        <p:spPr>
          <a:ln/>
        </p:spPr>
      </p:sp>
      <p:sp>
        <p:nvSpPr>
          <p:cNvPr id="322563" name="Notes Placeholder 2"/>
          <p:cNvSpPr>
            <a:spLocks noGrp="1"/>
          </p:cNvSpPr>
          <p:nvPr>
            <p:ph type="body" idx="1"/>
          </p:nvPr>
        </p:nvSpPr>
        <p:spPr>
          <a:noFill/>
        </p:spPr>
        <p:txBody>
          <a:bodyPr/>
          <a:lstStyle/>
          <a:p>
            <a:endParaRPr lang="en-CA" altLang="en-US" smtClean="0"/>
          </a:p>
        </p:txBody>
      </p:sp>
      <p:sp>
        <p:nvSpPr>
          <p:cNvPr id="32256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21AF65B-E3C7-4215-8DA5-ABCF9FF77297}" type="slidenum">
              <a:rPr lang="en-US" altLang="en-US" sz="1300"/>
              <a:pPr/>
              <a:t>154</a:t>
            </a:fld>
            <a:endParaRPr lang="en-US" altLang="en-US" sz="1300"/>
          </a:p>
        </p:txBody>
      </p:sp>
    </p:spTree>
    <p:extLst>
      <p:ext uri="{BB962C8B-B14F-4D97-AF65-F5344CB8AC3E}">
        <p14:creationId xmlns:p14="http://schemas.microsoft.com/office/powerpoint/2010/main" val="80589159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Slide Image Placeholder 1"/>
          <p:cNvSpPr>
            <a:spLocks noGrp="1" noRot="1" noChangeAspect="1" noTextEdit="1"/>
          </p:cNvSpPr>
          <p:nvPr>
            <p:ph type="sldImg"/>
          </p:nvPr>
        </p:nvSpPr>
        <p:spPr>
          <a:ln/>
        </p:spPr>
      </p:sp>
      <p:sp>
        <p:nvSpPr>
          <p:cNvPr id="324611" name="Notes Placeholder 2"/>
          <p:cNvSpPr>
            <a:spLocks noGrp="1"/>
          </p:cNvSpPr>
          <p:nvPr>
            <p:ph type="body" idx="1"/>
          </p:nvPr>
        </p:nvSpPr>
        <p:spPr>
          <a:noFill/>
        </p:spPr>
        <p:txBody>
          <a:bodyPr/>
          <a:lstStyle/>
          <a:p>
            <a:endParaRPr lang="en-CA" altLang="en-US" smtClean="0"/>
          </a:p>
        </p:txBody>
      </p:sp>
      <p:sp>
        <p:nvSpPr>
          <p:cNvPr id="32461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70E19AF-3BE8-497D-BCD3-D809B492EA04}" type="slidenum">
              <a:rPr lang="en-US" altLang="en-US" sz="1300"/>
              <a:pPr/>
              <a:t>155</a:t>
            </a:fld>
            <a:endParaRPr lang="en-US" altLang="en-US" sz="1300"/>
          </a:p>
        </p:txBody>
      </p:sp>
    </p:spTree>
    <p:extLst>
      <p:ext uri="{BB962C8B-B14F-4D97-AF65-F5344CB8AC3E}">
        <p14:creationId xmlns:p14="http://schemas.microsoft.com/office/powerpoint/2010/main" val="8690822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Slide Image Placeholder 1"/>
          <p:cNvSpPr>
            <a:spLocks noGrp="1" noRot="1" noChangeAspect="1" noTextEdit="1"/>
          </p:cNvSpPr>
          <p:nvPr>
            <p:ph type="sldImg"/>
          </p:nvPr>
        </p:nvSpPr>
        <p:spPr>
          <a:ln/>
        </p:spPr>
      </p:sp>
      <p:sp>
        <p:nvSpPr>
          <p:cNvPr id="326659" name="Notes Placeholder 2"/>
          <p:cNvSpPr>
            <a:spLocks noGrp="1"/>
          </p:cNvSpPr>
          <p:nvPr>
            <p:ph type="body" idx="1"/>
          </p:nvPr>
        </p:nvSpPr>
        <p:spPr>
          <a:noFill/>
        </p:spPr>
        <p:txBody>
          <a:bodyPr/>
          <a:lstStyle/>
          <a:p>
            <a:endParaRPr lang="en-CA" altLang="en-US" smtClean="0"/>
          </a:p>
        </p:txBody>
      </p:sp>
      <p:sp>
        <p:nvSpPr>
          <p:cNvPr id="32666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750907D-3CCA-4773-869F-C3C1EDC57C7D}" type="slidenum">
              <a:rPr lang="en-US" altLang="en-US" sz="1300"/>
              <a:pPr/>
              <a:t>156</a:t>
            </a:fld>
            <a:endParaRPr lang="en-US" altLang="en-US" sz="1300"/>
          </a:p>
        </p:txBody>
      </p:sp>
    </p:spTree>
    <p:extLst>
      <p:ext uri="{BB962C8B-B14F-4D97-AF65-F5344CB8AC3E}">
        <p14:creationId xmlns:p14="http://schemas.microsoft.com/office/powerpoint/2010/main" val="11867070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Slide Image Placeholder 1"/>
          <p:cNvSpPr>
            <a:spLocks noGrp="1" noRot="1" noChangeAspect="1" noTextEdit="1"/>
          </p:cNvSpPr>
          <p:nvPr>
            <p:ph type="sldImg"/>
          </p:nvPr>
        </p:nvSpPr>
        <p:spPr>
          <a:ln/>
        </p:spPr>
      </p:sp>
      <p:sp>
        <p:nvSpPr>
          <p:cNvPr id="328707" name="Notes Placeholder 2"/>
          <p:cNvSpPr>
            <a:spLocks noGrp="1"/>
          </p:cNvSpPr>
          <p:nvPr>
            <p:ph type="body" idx="1"/>
          </p:nvPr>
        </p:nvSpPr>
        <p:spPr>
          <a:noFill/>
        </p:spPr>
        <p:txBody>
          <a:bodyPr/>
          <a:lstStyle/>
          <a:p>
            <a:endParaRPr lang="en-CA" altLang="en-US" smtClean="0"/>
          </a:p>
        </p:txBody>
      </p:sp>
      <p:sp>
        <p:nvSpPr>
          <p:cNvPr id="32870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90F62C26-7DA2-4FF3-82F5-D136C00048FE}" type="slidenum">
              <a:rPr lang="en-US" altLang="en-US" sz="1300"/>
              <a:pPr/>
              <a:t>157</a:t>
            </a:fld>
            <a:endParaRPr lang="en-US" altLang="en-US" sz="1300"/>
          </a:p>
        </p:txBody>
      </p:sp>
    </p:spTree>
    <p:extLst>
      <p:ext uri="{BB962C8B-B14F-4D97-AF65-F5344CB8AC3E}">
        <p14:creationId xmlns:p14="http://schemas.microsoft.com/office/powerpoint/2010/main" val="11278470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Slide Image Placeholder 1"/>
          <p:cNvSpPr>
            <a:spLocks noGrp="1" noRot="1" noChangeAspect="1" noTextEdit="1"/>
          </p:cNvSpPr>
          <p:nvPr>
            <p:ph type="sldImg"/>
          </p:nvPr>
        </p:nvSpPr>
        <p:spPr>
          <a:ln/>
        </p:spPr>
      </p:sp>
      <p:sp>
        <p:nvSpPr>
          <p:cNvPr id="330755" name="Notes Placeholder 2"/>
          <p:cNvSpPr>
            <a:spLocks noGrp="1"/>
          </p:cNvSpPr>
          <p:nvPr>
            <p:ph type="body" idx="1"/>
          </p:nvPr>
        </p:nvSpPr>
        <p:spPr>
          <a:noFill/>
        </p:spPr>
        <p:txBody>
          <a:bodyPr/>
          <a:lstStyle/>
          <a:p>
            <a:endParaRPr lang="en-CA" altLang="en-US" smtClean="0"/>
          </a:p>
        </p:txBody>
      </p:sp>
      <p:sp>
        <p:nvSpPr>
          <p:cNvPr id="33075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81823A97-FF4F-48A5-98FF-9F41823133AC}" type="slidenum">
              <a:rPr lang="en-US" altLang="en-US" sz="1300"/>
              <a:pPr/>
              <a:t>158</a:t>
            </a:fld>
            <a:endParaRPr lang="en-US" altLang="en-US" sz="1300"/>
          </a:p>
        </p:txBody>
      </p:sp>
    </p:spTree>
    <p:extLst>
      <p:ext uri="{BB962C8B-B14F-4D97-AF65-F5344CB8AC3E}">
        <p14:creationId xmlns:p14="http://schemas.microsoft.com/office/powerpoint/2010/main" val="38699029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
          <p:cNvSpPr>
            <a:spLocks noGrp="1" noRot="1" noChangeAspect="1" noTextEdit="1"/>
          </p:cNvSpPr>
          <p:nvPr>
            <p:ph type="sldImg"/>
          </p:nvPr>
        </p:nvSpPr>
        <p:spPr>
          <a:ln/>
        </p:spPr>
      </p:sp>
      <p:sp>
        <p:nvSpPr>
          <p:cNvPr id="332803" name="Notes Placeholder 2"/>
          <p:cNvSpPr>
            <a:spLocks noGrp="1"/>
          </p:cNvSpPr>
          <p:nvPr>
            <p:ph type="body" idx="1"/>
          </p:nvPr>
        </p:nvSpPr>
        <p:spPr>
          <a:noFill/>
        </p:spPr>
        <p:txBody>
          <a:bodyPr/>
          <a:lstStyle/>
          <a:p>
            <a:endParaRPr lang="en-CA" altLang="en-US" smtClean="0"/>
          </a:p>
        </p:txBody>
      </p:sp>
      <p:sp>
        <p:nvSpPr>
          <p:cNvPr id="33280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A1D6C29-8862-4CA2-9510-2FD8751C7751}" type="slidenum">
              <a:rPr lang="en-US" altLang="en-US" sz="1300"/>
              <a:pPr/>
              <a:t>159</a:t>
            </a:fld>
            <a:endParaRPr lang="en-US" altLang="en-US" sz="1300"/>
          </a:p>
        </p:txBody>
      </p:sp>
    </p:spTree>
    <p:extLst>
      <p:ext uri="{BB962C8B-B14F-4D97-AF65-F5344CB8AC3E}">
        <p14:creationId xmlns:p14="http://schemas.microsoft.com/office/powerpoint/2010/main" val="2250557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B0EF951D-C2E2-496B-8551-58C748AF745F}" type="slidenum">
              <a:rPr lang="en-US" altLang="en-US" sz="1300"/>
              <a:pPr/>
              <a:t>16</a:t>
            </a:fld>
            <a:endParaRPr lang="en-US" altLang="en-US" sz="13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83433761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a:ln/>
        </p:spPr>
      </p:sp>
      <p:sp>
        <p:nvSpPr>
          <p:cNvPr id="334851" name="Notes Placeholder 2"/>
          <p:cNvSpPr>
            <a:spLocks noGrp="1"/>
          </p:cNvSpPr>
          <p:nvPr>
            <p:ph type="body" idx="1"/>
          </p:nvPr>
        </p:nvSpPr>
        <p:spPr>
          <a:noFill/>
        </p:spPr>
        <p:txBody>
          <a:bodyPr/>
          <a:lstStyle/>
          <a:p>
            <a:endParaRPr lang="en-CA" altLang="en-US" smtClean="0"/>
          </a:p>
        </p:txBody>
      </p:sp>
      <p:sp>
        <p:nvSpPr>
          <p:cNvPr id="33485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FF65739F-FD71-4A29-AFB6-EA3986263F6E}" type="slidenum">
              <a:rPr lang="en-US" altLang="en-US" sz="1300"/>
              <a:pPr/>
              <a:t>160</a:t>
            </a:fld>
            <a:endParaRPr lang="en-US" altLang="en-US" sz="1300"/>
          </a:p>
        </p:txBody>
      </p:sp>
    </p:spTree>
    <p:extLst>
      <p:ext uri="{BB962C8B-B14F-4D97-AF65-F5344CB8AC3E}">
        <p14:creationId xmlns:p14="http://schemas.microsoft.com/office/powerpoint/2010/main" val="1677407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Slide Image Placeholder 1"/>
          <p:cNvSpPr>
            <a:spLocks noGrp="1" noRot="1" noChangeAspect="1" noTextEdit="1"/>
          </p:cNvSpPr>
          <p:nvPr>
            <p:ph type="sldImg"/>
          </p:nvPr>
        </p:nvSpPr>
        <p:spPr>
          <a:ln/>
        </p:spPr>
      </p:sp>
      <p:sp>
        <p:nvSpPr>
          <p:cNvPr id="336899" name="Notes Placeholder 2"/>
          <p:cNvSpPr>
            <a:spLocks noGrp="1"/>
          </p:cNvSpPr>
          <p:nvPr>
            <p:ph type="body" idx="1"/>
          </p:nvPr>
        </p:nvSpPr>
        <p:spPr>
          <a:noFill/>
        </p:spPr>
        <p:txBody>
          <a:bodyPr/>
          <a:lstStyle/>
          <a:p>
            <a:endParaRPr lang="en-CA" altLang="en-US" smtClean="0"/>
          </a:p>
        </p:txBody>
      </p:sp>
      <p:sp>
        <p:nvSpPr>
          <p:cNvPr id="33690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D6AFCCA-9B3C-44E8-B49A-844531DE6565}" type="slidenum">
              <a:rPr lang="en-US" altLang="en-US" sz="1300"/>
              <a:pPr/>
              <a:t>161</a:t>
            </a:fld>
            <a:endParaRPr lang="en-US" altLang="en-US" sz="1300"/>
          </a:p>
        </p:txBody>
      </p:sp>
    </p:spTree>
    <p:extLst>
      <p:ext uri="{BB962C8B-B14F-4D97-AF65-F5344CB8AC3E}">
        <p14:creationId xmlns:p14="http://schemas.microsoft.com/office/powerpoint/2010/main" val="132871711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Slide Image Placeholder 1"/>
          <p:cNvSpPr>
            <a:spLocks noGrp="1" noRot="1" noChangeAspect="1" noTextEdit="1"/>
          </p:cNvSpPr>
          <p:nvPr>
            <p:ph type="sldImg"/>
          </p:nvPr>
        </p:nvSpPr>
        <p:spPr>
          <a:ln/>
        </p:spPr>
      </p:sp>
      <p:sp>
        <p:nvSpPr>
          <p:cNvPr id="338947" name="Notes Placeholder 2"/>
          <p:cNvSpPr>
            <a:spLocks noGrp="1"/>
          </p:cNvSpPr>
          <p:nvPr>
            <p:ph type="body" idx="1"/>
          </p:nvPr>
        </p:nvSpPr>
        <p:spPr>
          <a:noFill/>
        </p:spPr>
        <p:txBody>
          <a:bodyPr/>
          <a:lstStyle/>
          <a:p>
            <a:endParaRPr lang="en-CA" altLang="en-US" smtClean="0"/>
          </a:p>
        </p:txBody>
      </p:sp>
      <p:sp>
        <p:nvSpPr>
          <p:cNvPr id="33894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BBE4B2EA-0BA2-48FC-9E63-C4DD3C4834DC}" type="slidenum">
              <a:rPr lang="en-US" altLang="en-US" sz="1300"/>
              <a:pPr/>
              <a:t>162</a:t>
            </a:fld>
            <a:endParaRPr lang="en-US" altLang="en-US" sz="1300"/>
          </a:p>
        </p:txBody>
      </p:sp>
    </p:spTree>
    <p:extLst>
      <p:ext uri="{BB962C8B-B14F-4D97-AF65-F5344CB8AC3E}">
        <p14:creationId xmlns:p14="http://schemas.microsoft.com/office/powerpoint/2010/main" val="178912240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Slide Image Placeholder 1"/>
          <p:cNvSpPr>
            <a:spLocks noGrp="1" noRot="1" noChangeAspect="1" noTextEdit="1"/>
          </p:cNvSpPr>
          <p:nvPr>
            <p:ph type="sldImg"/>
          </p:nvPr>
        </p:nvSpPr>
        <p:spPr>
          <a:ln/>
        </p:spPr>
      </p:sp>
      <p:sp>
        <p:nvSpPr>
          <p:cNvPr id="340995" name="Notes Placeholder 2"/>
          <p:cNvSpPr>
            <a:spLocks noGrp="1"/>
          </p:cNvSpPr>
          <p:nvPr>
            <p:ph type="body" idx="1"/>
          </p:nvPr>
        </p:nvSpPr>
        <p:spPr>
          <a:noFill/>
        </p:spPr>
        <p:txBody>
          <a:bodyPr/>
          <a:lstStyle/>
          <a:p>
            <a:endParaRPr lang="en-CA" altLang="en-US" smtClean="0"/>
          </a:p>
        </p:txBody>
      </p:sp>
      <p:sp>
        <p:nvSpPr>
          <p:cNvPr id="34099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2E2EFF5-6954-4BA1-86CF-475371B74333}" type="slidenum">
              <a:rPr lang="en-US" altLang="en-US" sz="1300"/>
              <a:pPr/>
              <a:t>163</a:t>
            </a:fld>
            <a:endParaRPr lang="en-US" altLang="en-US" sz="1300"/>
          </a:p>
        </p:txBody>
      </p:sp>
    </p:spTree>
    <p:extLst>
      <p:ext uri="{BB962C8B-B14F-4D97-AF65-F5344CB8AC3E}">
        <p14:creationId xmlns:p14="http://schemas.microsoft.com/office/powerpoint/2010/main" val="8284665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Slide Image Placeholder 1"/>
          <p:cNvSpPr>
            <a:spLocks noGrp="1" noRot="1" noChangeAspect="1" noTextEdit="1"/>
          </p:cNvSpPr>
          <p:nvPr>
            <p:ph type="sldImg"/>
          </p:nvPr>
        </p:nvSpPr>
        <p:spPr>
          <a:ln/>
        </p:spPr>
      </p:sp>
      <p:sp>
        <p:nvSpPr>
          <p:cNvPr id="343043" name="Notes Placeholder 2"/>
          <p:cNvSpPr>
            <a:spLocks noGrp="1"/>
          </p:cNvSpPr>
          <p:nvPr>
            <p:ph type="body" idx="1"/>
          </p:nvPr>
        </p:nvSpPr>
        <p:spPr>
          <a:noFill/>
        </p:spPr>
        <p:txBody>
          <a:bodyPr/>
          <a:lstStyle/>
          <a:p>
            <a:endParaRPr lang="en-CA" altLang="en-US" smtClean="0"/>
          </a:p>
        </p:txBody>
      </p:sp>
      <p:sp>
        <p:nvSpPr>
          <p:cNvPr id="34304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B5B3AAA-8612-4783-964E-BC80C42C0DD8}" type="slidenum">
              <a:rPr lang="en-US" altLang="en-US" sz="1300"/>
              <a:pPr/>
              <a:t>164</a:t>
            </a:fld>
            <a:endParaRPr lang="en-US" altLang="en-US" sz="1300"/>
          </a:p>
        </p:txBody>
      </p:sp>
    </p:spTree>
    <p:extLst>
      <p:ext uri="{BB962C8B-B14F-4D97-AF65-F5344CB8AC3E}">
        <p14:creationId xmlns:p14="http://schemas.microsoft.com/office/powerpoint/2010/main" val="262082965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Slide Image Placeholder 1"/>
          <p:cNvSpPr>
            <a:spLocks noGrp="1" noRot="1" noChangeAspect="1" noTextEdit="1"/>
          </p:cNvSpPr>
          <p:nvPr>
            <p:ph type="sldImg"/>
          </p:nvPr>
        </p:nvSpPr>
        <p:spPr>
          <a:ln/>
        </p:spPr>
      </p:sp>
      <p:sp>
        <p:nvSpPr>
          <p:cNvPr id="345091" name="Notes Placeholder 2"/>
          <p:cNvSpPr>
            <a:spLocks noGrp="1"/>
          </p:cNvSpPr>
          <p:nvPr>
            <p:ph type="body" idx="1"/>
          </p:nvPr>
        </p:nvSpPr>
        <p:spPr>
          <a:noFill/>
        </p:spPr>
        <p:txBody>
          <a:bodyPr/>
          <a:lstStyle/>
          <a:p>
            <a:endParaRPr lang="en-CA" altLang="en-US" smtClean="0"/>
          </a:p>
        </p:txBody>
      </p:sp>
      <p:sp>
        <p:nvSpPr>
          <p:cNvPr id="34509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8B3ABD2-E2A0-43D4-992F-0479BE8D8E8A}" type="slidenum">
              <a:rPr lang="en-US" altLang="en-US" sz="1300"/>
              <a:pPr/>
              <a:t>165</a:t>
            </a:fld>
            <a:endParaRPr lang="en-US" altLang="en-US" sz="1300"/>
          </a:p>
        </p:txBody>
      </p:sp>
    </p:spTree>
    <p:extLst>
      <p:ext uri="{BB962C8B-B14F-4D97-AF65-F5344CB8AC3E}">
        <p14:creationId xmlns:p14="http://schemas.microsoft.com/office/powerpoint/2010/main" val="38045705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Slide Image Placeholder 1"/>
          <p:cNvSpPr>
            <a:spLocks noGrp="1" noRot="1" noChangeAspect="1" noTextEdit="1"/>
          </p:cNvSpPr>
          <p:nvPr>
            <p:ph type="sldImg"/>
          </p:nvPr>
        </p:nvSpPr>
        <p:spPr>
          <a:ln/>
        </p:spPr>
      </p:sp>
      <p:sp>
        <p:nvSpPr>
          <p:cNvPr id="347139" name="Notes Placeholder 2"/>
          <p:cNvSpPr>
            <a:spLocks noGrp="1"/>
          </p:cNvSpPr>
          <p:nvPr>
            <p:ph type="body" idx="1"/>
          </p:nvPr>
        </p:nvSpPr>
        <p:spPr>
          <a:noFill/>
        </p:spPr>
        <p:txBody>
          <a:bodyPr/>
          <a:lstStyle/>
          <a:p>
            <a:endParaRPr lang="en-CA" altLang="en-US" smtClean="0"/>
          </a:p>
        </p:txBody>
      </p:sp>
      <p:sp>
        <p:nvSpPr>
          <p:cNvPr id="34714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C4E2B1D-DCA6-417A-B2E7-FD68FFC823BD}" type="slidenum">
              <a:rPr lang="en-US" altLang="en-US" sz="1300"/>
              <a:pPr/>
              <a:t>166</a:t>
            </a:fld>
            <a:endParaRPr lang="en-US" altLang="en-US" sz="1300"/>
          </a:p>
        </p:txBody>
      </p:sp>
    </p:spTree>
    <p:extLst>
      <p:ext uri="{BB962C8B-B14F-4D97-AF65-F5344CB8AC3E}">
        <p14:creationId xmlns:p14="http://schemas.microsoft.com/office/powerpoint/2010/main" val="249599097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Slide Image Placeholder 1"/>
          <p:cNvSpPr>
            <a:spLocks noGrp="1" noRot="1" noChangeAspect="1" noTextEdit="1"/>
          </p:cNvSpPr>
          <p:nvPr>
            <p:ph type="sldImg"/>
          </p:nvPr>
        </p:nvSpPr>
        <p:spPr>
          <a:ln/>
        </p:spPr>
      </p:sp>
      <p:sp>
        <p:nvSpPr>
          <p:cNvPr id="349187" name="Notes Placeholder 2"/>
          <p:cNvSpPr>
            <a:spLocks noGrp="1"/>
          </p:cNvSpPr>
          <p:nvPr>
            <p:ph type="body" idx="1"/>
          </p:nvPr>
        </p:nvSpPr>
        <p:spPr>
          <a:noFill/>
        </p:spPr>
        <p:txBody>
          <a:bodyPr/>
          <a:lstStyle/>
          <a:p>
            <a:endParaRPr lang="en-CA" altLang="en-US" smtClean="0"/>
          </a:p>
        </p:txBody>
      </p:sp>
      <p:sp>
        <p:nvSpPr>
          <p:cNvPr id="34918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3AAB87F-8EE3-4AD4-833C-5E7AC4A1693F}" type="slidenum">
              <a:rPr lang="en-US" altLang="en-US" sz="1300"/>
              <a:pPr/>
              <a:t>167</a:t>
            </a:fld>
            <a:endParaRPr lang="en-US" altLang="en-US" sz="1300"/>
          </a:p>
        </p:txBody>
      </p:sp>
    </p:spTree>
    <p:extLst>
      <p:ext uri="{BB962C8B-B14F-4D97-AF65-F5344CB8AC3E}">
        <p14:creationId xmlns:p14="http://schemas.microsoft.com/office/powerpoint/2010/main" val="314317078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Slide Image Placeholder 1"/>
          <p:cNvSpPr>
            <a:spLocks noGrp="1" noRot="1" noChangeAspect="1" noTextEdit="1"/>
          </p:cNvSpPr>
          <p:nvPr>
            <p:ph type="sldImg"/>
          </p:nvPr>
        </p:nvSpPr>
        <p:spPr>
          <a:ln/>
        </p:spPr>
      </p:sp>
      <p:sp>
        <p:nvSpPr>
          <p:cNvPr id="351235" name="Notes Placeholder 2"/>
          <p:cNvSpPr>
            <a:spLocks noGrp="1"/>
          </p:cNvSpPr>
          <p:nvPr>
            <p:ph type="body" idx="1"/>
          </p:nvPr>
        </p:nvSpPr>
        <p:spPr>
          <a:noFill/>
        </p:spPr>
        <p:txBody>
          <a:bodyPr/>
          <a:lstStyle/>
          <a:p>
            <a:endParaRPr lang="en-CA" altLang="en-US" smtClean="0"/>
          </a:p>
        </p:txBody>
      </p:sp>
      <p:sp>
        <p:nvSpPr>
          <p:cNvPr id="35123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B444E34-6B9B-4D3F-A4B5-904F1714C175}" type="slidenum">
              <a:rPr lang="en-US" altLang="en-US" sz="1300"/>
              <a:pPr/>
              <a:t>168</a:t>
            </a:fld>
            <a:endParaRPr lang="en-US" altLang="en-US" sz="1300"/>
          </a:p>
        </p:txBody>
      </p:sp>
    </p:spTree>
    <p:extLst>
      <p:ext uri="{BB962C8B-B14F-4D97-AF65-F5344CB8AC3E}">
        <p14:creationId xmlns:p14="http://schemas.microsoft.com/office/powerpoint/2010/main" val="294991727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Slide Image Placeholder 1"/>
          <p:cNvSpPr>
            <a:spLocks noGrp="1" noRot="1" noChangeAspect="1" noTextEdit="1"/>
          </p:cNvSpPr>
          <p:nvPr>
            <p:ph type="sldImg"/>
          </p:nvPr>
        </p:nvSpPr>
        <p:spPr>
          <a:ln/>
        </p:spPr>
      </p:sp>
      <p:sp>
        <p:nvSpPr>
          <p:cNvPr id="353283" name="Notes Placeholder 2"/>
          <p:cNvSpPr>
            <a:spLocks noGrp="1"/>
          </p:cNvSpPr>
          <p:nvPr>
            <p:ph type="body" idx="1"/>
          </p:nvPr>
        </p:nvSpPr>
        <p:spPr>
          <a:noFill/>
        </p:spPr>
        <p:txBody>
          <a:bodyPr/>
          <a:lstStyle/>
          <a:p>
            <a:endParaRPr lang="en-CA" altLang="en-US" smtClean="0"/>
          </a:p>
        </p:txBody>
      </p:sp>
      <p:sp>
        <p:nvSpPr>
          <p:cNvPr id="35328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4E6B94B-4A86-4DD4-BD4B-F29B547533A1}" type="slidenum">
              <a:rPr lang="en-US" altLang="en-US" sz="1300"/>
              <a:pPr/>
              <a:t>169</a:t>
            </a:fld>
            <a:endParaRPr lang="en-US" altLang="en-US" sz="1300"/>
          </a:p>
        </p:txBody>
      </p:sp>
    </p:spTree>
    <p:extLst>
      <p:ext uri="{BB962C8B-B14F-4D97-AF65-F5344CB8AC3E}">
        <p14:creationId xmlns:p14="http://schemas.microsoft.com/office/powerpoint/2010/main" val="4010678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5C1D0721-3C95-48E7-B4CC-FDAD194DEE95}" type="slidenum">
              <a:rPr lang="en-US" altLang="en-US" sz="1300">
                <a:solidFill>
                  <a:srgbClr val="000000"/>
                </a:solidFill>
              </a:rPr>
              <a:pPr/>
              <a:t>17</a:t>
            </a:fld>
            <a:endParaRPr lang="en-US" altLang="en-US" sz="1300">
              <a:solidFill>
                <a:srgbClr val="000000"/>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0388236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Slide Image Placeholder 1"/>
          <p:cNvSpPr>
            <a:spLocks noGrp="1" noRot="1" noChangeAspect="1" noTextEdit="1"/>
          </p:cNvSpPr>
          <p:nvPr>
            <p:ph type="sldImg"/>
          </p:nvPr>
        </p:nvSpPr>
        <p:spPr>
          <a:ln/>
        </p:spPr>
      </p:sp>
      <p:sp>
        <p:nvSpPr>
          <p:cNvPr id="355331" name="Notes Placeholder 2"/>
          <p:cNvSpPr>
            <a:spLocks noGrp="1"/>
          </p:cNvSpPr>
          <p:nvPr>
            <p:ph type="body" idx="1"/>
          </p:nvPr>
        </p:nvSpPr>
        <p:spPr>
          <a:noFill/>
        </p:spPr>
        <p:txBody>
          <a:bodyPr/>
          <a:lstStyle/>
          <a:p>
            <a:endParaRPr lang="en-CA" altLang="en-US" smtClean="0"/>
          </a:p>
        </p:txBody>
      </p:sp>
      <p:sp>
        <p:nvSpPr>
          <p:cNvPr id="35533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A1AE8C4-8866-474D-9155-19218134DA68}" type="slidenum">
              <a:rPr lang="en-US" altLang="en-US" sz="1300"/>
              <a:pPr/>
              <a:t>170</a:t>
            </a:fld>
            <a:endParaRPr lang="en-US" altLang="en-US" sz="1300"/>
          </a:p>
        </p:txBody>
      </p:sp>
    </p:spTree>
    <p:extLst>
      <p:ext uri="{BB962C8B-B14F-4D97-AF65-F5344CB8AC3E}">
        <p14:creationId xmlns:p14="http://schemas.microsoft.com/office/powerpoint/2010/main" val="354043150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Slide Image Placeholder 1"/>
          <p:cNvSpPr>
            <a:spLocks noGrp="1" noRot="1" noChangeAspect="1" noTextEdit="1"/>
          </p:cNvSpPr>
          <p:nvPr>
            <p:ph type="sldImg"/>
          </p:nvPr>
        </p:nvSpPr>
        <p:spPr>
          <a:ln/>
        </p:spPr>
      </p:sp>
      <p:sp>
        <p:nvSpPr>
          <p:cNvPr id="357379" name="Notes Placeholder 2"/>
          <p:cNvSpPr>
            <a:spLocks noGrp="1"/>
          </p:cNvSpPr>
          <p:nvPr>
            <p:ph type="body" idx="1"/>
          </p:nvPr>
        </p:nvSpPr>
        <p:spPr>
          <a:noFill/>
        </p:spPr>
        <p:txBody>
          <a:bodyPr/>
          <a:lstStyle/>
          <a:p>
            <a:endParaRPr lang="en-CA" altLang="en-US" smtClean="0"/>
          </a:p>
        </p:txBody>
      </p:sp>
      <p:sp>
        <p:nvSpPr>
          <p:cNvPr id="35738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8F61085-5953-41CB-BCC4-B0665CE738F5}" type="slidenum">
              <a:rPr lang="en-US" altLang="en-US" sz="1300"/>
              <a:pPr/>
              <a:t>171</a:t>
            </a:fld>
            <a:endParaRPr lang="en-US" altLang="en-US" sz="1300"/>
          </a:p>
        </p:txBody>
      </p:sp>
    </p:spTree>
    <p:extLst>
      <p:ext uri="{BB962C8B-B14F-4D97-AF65-F5344CB8AC3E}">
        <p14:creationId xmlns:p14="http://schemas.microsoft.com/office/powerpoint/2010/main" val="378308592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Slide Image Placeholder 1"/>
          <p:cNvSpPr>
            <a:spLocks noGrp="1" noRot="1" noChangeAspect="1" noTextEdit="1"/>
          </p:cNvSpPr>
          <p:nvPr>
            <p:ph type="sldImg"/>
          </p:nvPr>
        </p:nvSpPr>
        <p:spPr>
          <a:ln/>
        </p:spPr>
      </p:sp>
      <p:sp>
        <p:nvSpPr>
          <p:cNvPr id="359427" name="Notes Placeholder 2"/>
          <p:cNvSpPr>
            <a:spLocks noGrp="1"/>
          </p:cNvSpPr>
          <p:nvPr>
            <p:ph type="body" idx="1"/>
          </p:nvPr>
        </p:nvSpPr>
        <p:spPr>
          <a:noFill/>
        </p:spPr>
        <p:txBody>
          <a:bodyPr/>
          <a:lstStyle/>
          <a:p>
            <a:endParaRPr lang="en-CA" altLang="en-US" smtClean="0"/>
          </a:p>
        </p:txBody>
      </p:sp>
      <p:sp>
        <p:nvSpPr>
          <p:cNvPr id="35942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6215798-6714-406A-87A0-DAFE46A25949}" type="slidenum">
              <a:rPr lang="en-US" altLang="en-US" sz="1300"/>
              <a:pPr/>
              <a:t>172</a:t>
            </a:fld>
            <a:endParaRPr lang="en-US" altLang="en-US" sz="1300"/>
          </a:p>
        </p:txBody>
      </p:sp>
    </p:spTree>
    <p:extLst>
      <p:ext uri="{BB962C8B-B14F-4D97-AF65-F5344CB8AC3E}">
        <p14:creationId xmlns:p14="http://schemas.microsoft.com/office/powerpoint/2010/main" val="6907629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Slide Image Placeholder 1"/>
          <p:cNvSpPr>
            <a:spLocks noGrp="1" noRot="1" noChangeAspect="1" noTextEdit="1"/>
          </p:cNvSpPr>
          <p:nvPr>
            <p:ph type="sldImg"/>
          </p:nvPr>
        </p:nvSpPr>
        <p:spPr>
          <a:ln/>
        </p:spPr>
      </p:sp>
      <p:sp>
        <p:nvSpPr>
          <p:cNvPr id="361475" name="Notes Placeholder 2"/>
          <p:cNvSpPr>
            <a:spLocks noGrp="1"/>
          </p:cNvSpPr>
          <p:nvPr>
            <p:ph type="body" idx="1"/>
          </p:nvPr>
        </p:nvSpPr>
        <p:spPr>
          <a:noFill/>
        </p:spPr>
        <p:txBody>
          <a:bodyPr/>
          <a:lstStyle/>
          <a:p>
            <a:endParaRPr lang="en-CA" altLang="en-US" smtClean="0"/>
          </a:p>
        </p:txBody>
      </p:sp>
      <p:sp>
        <p:nvSpPr>
          <p:cNvPr id="36147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2D0D5900-256A-4BCD-8029-CD388956E3FF}" type="slidenum">
              <a:rPr lang="en-US" altLang="en-US" sz="1300"/>
              <a:pPr/>
              <a:t>173</a:t>
            </a:fld>
            <a:endParaRPr lang="en-US" altLang="en-US" sz="1300"/>
          </a:p>
        </p:txBody>
      </p:sp>
    </p:spTree>
    <p:extLst>
      <p:ext uri="{BB962C8B-B14F-4D97-AF65-F5344CB8AC3E}">
        <p14:creationId xmlns:p14="http://schemas.microsoft.com/office/powerpoint/2010/main" val="260245324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Slide Image Placeholder 1"/>
          <p:cNvSpPr>
            <a:spLocks noGrp="1" noRot="1" noChangeAspect="1" noTextEdit="1"/>
          </p:cNvSpPr>
          <p:nvPr>
            <p:ph type="sldImg"/>
          </p:nvPr>
        </p:nvSpPr>
        <p:spPr>
          <a:ln/>
        </p:spPr>
      </p:sp>
      <p:sp>
        <p:nvSpPr>
          <p:cNvPr id="363523" name="Notes Placeholder 2"/>
          <p:cNvSpPr>
            <a:spLocks noGrp="1"/>
          </p:cNvSpPr>
          <p:nvPr>
            <p:ph type="body" idx="1"/>
          </p:nvPr>
        </p:nvSpPr>
        <p:spPr>
          <a:noFill/>
        </p:spPr>
        <p:txBody>
          <a:bodyPr/>
          <a:lstStyle/>
          <a:p>
            <a:endParaRPr lang="en-CA" altLang="en-US" smtClean="0"/>
          </a:p>
        </p:txBody>
      </p:sp>
      <p:sp>
        <p:nvSpPr>
          <p:cNvPr id="36352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693B4BB2-D4AF-46B8-B47E-5345563FFCC8}" type="slidenum">
              <a:rPr lang="en-US" altLang="en-US" sz="1300"/>
              <a:pPr/>
              <a:t>174</a:t>
            </a:fld>
            <a:endParaRPr lang="en-US" altLang="en-US" sz="1300"/>
          </a:p>
        </p:txBody>
      </p:sp>
    </p:spTree>
    <p:extLst>
      <p:ext uri="{BB962C8B-B14F-4D97-AF65-F5344CB8AC3E}">
        <p14:creationId xmlns:p14="http://schemas.microsoft.com/office/powerpoint/2010/main" val="318808951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Slide Image Placeholder 1"/>
          <p:cNvSpPr>
            <a:spLocks noGrp="1" noRot="1" noChangeAspect="1" noTextEdit="1"/>
          </p:cNvSpPr>
          <p:nvPr>
            <p:ph type="sldImg"/>
          </p:nvPr>
        </p:nvSpPr>
        <p:spPr>
          <a:ln/>
        </p:spPr>
      </p:sp>
      <p:sp>
        <p:nvSpPr>
          <p:cNvPr id="365571" name="Notes Placeholder 2"/>
          <p:cNvSpPr>
            <a:spLocks noGrp="1"/>
          </p:cNvSpPr>
          <p:nvPr>
            <p:ph type="body" idx="1"/>
          </p:nvPr>
        </p:nvSpPr>
        <p:spPr>
          <a:noFill/>
        </p:spPr>
        <p:txBody>
          <a:bodyPr/>
          <a:lstStyle/>
          <a:p>
            <a:endParaRPr lang="en-CA" altLang="en-US" smtClean="0"/>
          </a:p>
        </p:txBody>
      </p:sp>
      <p:sp>
        <p:nvSpPr>
          <p:cNvPr id="36557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624E5C00-684A-45A5-9253-496C67EC5624}" type="slidenum">
              <a:rPr lang="en-US" altLang="en-US" sz="1300"/>
              <a:pPr/>
              <a:t>175</a:t>
            </a:fld>
            <a:endParaRPr lang="en-US" altLang="en-US" sz="1300"/>
          </a:p>
        </p:txBody>
      </p:sp>
    </p:spTree>
    <p:extLst>
      <p:ext uri="{BB962C8B-B14F-4D97-AF65-F5344CB8AC3E}">
        <p14:creationId xmlns:p14="http://schemas.microsoft.com/office/powerpoint/2010/main" val="272484587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Slide Image Placeholder 1"/>
          <p:cNvSpPr>
            <a:spLocks noGrp="1" noRot="1" noChangeAspect="1" noTextEdit="1"/>
          </p:cNvSpPr>
          <p:nvPr>
            <p:ph type="sldImg"/>
          </p:nvPr>
        </p:nvSpPr>
        <p:spPr>
          <a:ln/>
        </p:spPr>
      </p:sp>
      <p:sp>
        <p:nvSpPr>
          <p:cNvPr id="367619" name="Notes Placeholder 2"/>
          <p:cNvSpPr>
            <a:spLocks noGrp="1"/>
          </p:cNvSpPr>
          <p:nvPr>
            <p:ph type="body" idx="1"/>
          </p:nvPr>
        </p:nvSpPr>
        <p:spPr>
          <a:noFill/>
        </p:spPr>
        <p:txBody>
          <a:bodyPr/>
          <a:lstStyle/>
          <a:p>
            <a:endParaRPr lang="en-CA" altLang="en-US" smtClean="0"/>
          </a:p>
        </p:txBody>
      </p:sp>
      <p:sp>
        <p:nvSpPr>
          <p:cNvPr id="36762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0DC5124-B1A5-4497-8A7C-1C7ACD300259}" type="slidenum">
              <a:rPr lang="en-US" altLang="en-US" sz="1300"/>
              <a:pPr/>
              <a:t>176</a:t>
            </a:fld>
            <a:endParaRPr lang="en-US" altLang="en-US" sz="1300"/>
          </a:p>
        </p:txBody>
      </p:sp>
    </p:spTree>
    <p:extLst>
      <p:ext uri="{BB962C8B-B14F-4D97-AF65-F5344CB8AC3E}">
        <p14:creationId xmlns:p14="http://schemas.microsoft.com/office/powerpoint/2010/main" val="236095188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Slide Image Placeholder 1"/>
          <p:cNvSpPr>
            <a:spLocks noGrp="1" noRot="1" noChangeAspect="1" noTextEdit="1"/>
          </p:cNvSpPr>
          <p:nvPr>
            <p:ph type="sldImg"/>
          </p:nvPr>
        </p:nvSpPr>
        <p:spPr>
          <a:ln/>
        </p:spPr>
      </p:sp>
      <p:sp>
        <p:nvSpPr>
          <p:cNvPr id="369667" name="Notes Placeholder 2"/>
          <p:cNvSpPr>
            <a:spLocks noGrp="1"/>
          </p:cNvSpPr>
          <p:nvPr>
            <p:ph type="body" idx="1"/>
          </p:nvPr>
        </p:nvSpPr>
        <p:spPr>
          <a:noFill/>
        </p:spPr>
        <p:txBody>
          <a:bodyPr/>
          <a:lstStyle/>
          <a:p>
            <a:endParaRPr lang="en-CA" altLang="en-US" smtClean="0"/>
          </a:p>
        </p:txBody>
      </p:sp>
      <p:sp>
        <p:nvSpPr>
          <p:cNvPr id="36966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9272AEDD-6FD1-4CBA-B15B-BBE6A77F9309}" type="slidenum">
              <a:rPr lang="en-US" altLang="en-US" sz="1300"/>
              <a:pPr/>
              <a:t>177</a:t>
            </a:fld>
            <a:endParaRPr lang="en-US" altLang="en-US" sz="1300"/>
          </a:p>
        </p:txBody>
      </p:sp>
    </p:spTree>
    <p:extLst>
      <p:ext uri="{BB962C8B-B14F-4D97-AF65-F5344CB8AC3E}">
        <p14:creationId xmlns:p14="http://schemas.microsoft.com/office/powerpoint/2010/main" val="173261825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Slide Image Placeholder 1"/>
          <p:cNvSpPr>
            <a:spLocks noGrp="1" noRot="1" noChangeAspect="1" noTextEdit="1"/>
          </p:cNvSpPr>
          <p:nvPr>
            <p:ph type="sldImg"/>
          </p:nvPr>
        </p:nvSpPr>
        <p:spPr>
          <a:ln/>
        </p:spPr>
      </p:sp>
      <p:sp>
        <p:nvSpPr>
          <p:cNvPr id="371715" name="Notes Placeholder 2"/>
          <p:cNvSpPr>
            <a:spLocks noGrp="1"/>
          </p:cNvSpPr>
          <p:nvPr>
            <p:ph type="body" idx="1"/>
          </p:nvPr>
        </p:nvSpPr>
        <p:spPr>
          <a:noFill/>
        </p:spPr>
        <p:txBody>
          <a:bodyPr/>
          <a:lstStyle/>
          <a:p>
            <a:endParaRPr lang="en-CA" altLang="en-US" smtClean="0"/>
          </a:p>
        </p:txBody>
      </p:sp>
      <p:sp>
        <p:nvSpPr>
          <p:cNvPr id="37171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BE66FA9-A930-43F9-9600-DE961A262090}" type="slidenum">
              <a:rPr lang="en-US" altLang="en-US" sz="1300"/>
              <a:pPr/>
              <a:t>178</a:t>
            </a:fld>
            <a:endParaRPr lang="en-US" altLang="en-US" sz="1300"/>
          </a:p>
        </p:txBody>
      </p:sp>
    </p:spTree>
    <p:extLst>
      <p:ext uri="{BB962C8B-B14F-4D97-AF65-F5344CB8AC3E}">
        <p14:creationId xmlns:p14="http://schemas.microsoft.com/office/powerpoint/2010/main" val="278072431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Slide Image Placeholder 1"/>
          <p:cNvSpPr>
            <a:spLocks noGrp="1" noRot="1" noChangeAspect="1" noTextEdit="1"/>
          </p:cNvSpPr>
          <p:nvPr>
            <p:ph type="sldImg"/>
          </p:nvPr>
        </p:nvSpPr>
        <p:spPr>
          <a:ln/>
        </p:spPr>
      </p:sp>
      <p:sp>
        <p:nvSpPr>
          <p:cNvPr id="373763" name="Notes Placeholder 2"/>
          <p:cNvSpPr>
            <a:spLocks noGrp="1"/>
          </p:cNvSpPr>
          <p:nvPr>
            <p:ph type="body" idx="1"/>
          </p:nvPr>
        </p:nvSpPr>
        <p:spPr>
          <a:noFill/>
        </p:spPr>
        <p:txBody>
          <a:bodyPr/>
          <a:lstStyle/>
          <a:p>
            <a:endParaRPr lang="en-CA" altLang="en-US" smtClean="0"/>
          </a:p>
        </p:txBody>
      </p:sp>
      <p:sp>
        <p:nvSpPr>
          <p:cNvPr id="37376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844A830E-0790-445B-9974-BD6201ED79AC}" type="slidenum">
              <a:rPr lang="en-US" altLang="en-US" sz="1300"/>
              <a:pPr/>
              <a:t>179</a:t>
            </a:fld>
            <a:endParaRPr lang="en-US" altLang="en-US" sz="1300"/>
          </a:p>
        </p:txBody>
      </p:sp>
    </p:spTree>
    <p:extLst>
      <p:ext uri="{BB962C8B-B14F-4D97-AF65-F5344CB8AC3E}">
        <p14:creationId xmlns:p14="http://schemas.microsoft.com/office/powerpoint/2010/main" val="150780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55B8597D-7BDE-4B2A-8B46-2EE09CE06633}" type="slidenum">
              <a:rPr lang="en-US" altLang="en-US" sz="1300">
                <a:solidFill>
                  <a:srgbClr val="000000"/>
                </a:solidFill>
              </a:rPr>
              <a:pPr/>
              <a:t>18</a:t>
            </a:fld>
            <a:endParaRPr lang="en-US" altLang="en-US" sz="1300">
              <a:solidFill>
                <a:srgbClr val="000000"/>
              </a:solidFill>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52075493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Slide Image Placeholder 1"/>
          <p:cNvSpPr>
            <a:spLocks noGrp="1" noRot="1" noChangeAspect="1" noTextEdit="1"/>
          </p:cNvSpPr>
          <p:nvPr>
            <p:ph type="sldImg"/>
          </p:nvPr>
        </p:nvSpPr>
        <p:spPr>
          <a:ln/>
        </p:spPr>
      </p:sp>
      <p:sp>
        <p:nvSpPr>
          <p:cNvPr id="375811" name="Notes Placeholder 2"/>
          <p:cNvSpPr>
            <a:spLocks noGrp="1"/>
          </p:cNvSpPr>
          <p:nvPr>
            <p:ph type="body" idx="1"/>
          </p:nvPr>
        </p:nvSpPr>
        <p:spPr>
          <a:noFill/>
        </p:spPr>
        <p:txBody>
          <a:bodyPr/>
          <a:lstStyle/>
          <a:p>
            <a:endParaRPr lang="en-CA" altLang="en-US" smtClean="0"/>
          </a:p>
        </p:txBody>
      </p:sp>
      <p:sp>
        <p:nvSpPr>
          <p:cNvPr id="37581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504E0B5-55D5-4D50-A77E-F9591DAF92CA}" type="slidenum">
              <a:rPr lang="en-US" altLang="en-US" sz="1300"/>
              <a:pPr/>
              <a:t>182</a:t>
            </a:fld>
            <a:endParaRPr lang="en-US" altLang="en-US" sz="1300"/>
          </a:p>
        </p:txBody>
      </p:sp>
    </p:spTree>
    <p:extLst>
      <p:ext uri="{BB962C8B-B14F-4D97-AF65-F5344CB8AC3E}">
        <p14:creationId xmlns:p14="http://schemas.microsoft.com/office/powerpoint/2010/main" val="2811749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p:spPr>
        <p:txBody>
          <a:bodyPr/>
          <a:lstStyle/>
          <a:p>
            <a:endParaRPr lang="en-CA" altLang="en-US" smtClean="0"/>
          </a:p>
        </p:txBody>
      </p:sp>
      <p:sp>
        <p:nvSpPr>
          <p:cNvPr id="4813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65C1D36-3F92-41EA-B469-ABCB08D67B09}" type="slidenum">
              <a:rPr lang="en-US" altLang="en-US" sz="1300"/>
              <a:pPr/>
              <a:t>19</a:t>
            </a:fld>
            <a:endParaRPr lang="en-US" altLang="en-US" sz="1300"/>
          </a:p>
        </p:txBody>
      </p:sp>
    </p:spTree>
    <p:extLst>
      <p:ext uri="{BB962C8B-B14F-4D97-AF65-F5344CB8AC3E}">
        <p14:creationId xmlns:p14="http://schemas.microsoft.com/office/powerpoint/2010/main" val="800584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noFill/>
        </p:spPr>
        <p:txBody>
          <a:bodyPr/>
          <a:lstStyle/>
          <a:p>
            <a:endParaRPr lang="en-CA" altLang="en-US" smtClean="0"/>
          </a:p>
        </p:txBody>
      </p:sp>
      <p:sp>
        <p:nvSpPr>
          <p:cNvPr id="1331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5F5FF1FE-DFB2-4C6E-B5C6-B3ECE4AFB1A7}" type="slidenum">
              <a:rPr lang="en-US" altLang="en-US" sz="1300"/>
              <a:pPr/>
              <a:t>2</a:t>
            </a:fld>
            <a:endParaRPr lang="en-US" altLang="en-US" sz="1300"/>
          </a:p>
        </p:txBody>
      </p:sp>
    </p:spTree>
    <p:extLst>
      <p:ext uri="{BB962C8B-B14F-4D97-AF65-F5344CB8AC3E}">
        <p14:creationId xmlns:p14="http://schemas.microsoft.com/office/powerpoint/2010/main" val="1622637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F6A55613-B504-464D-9094-1C21260C435B}" type="slidenum">
              <a:rPr lang="en-US" altLang="en-US" sz="1300"/>
              <a:pPr/>
              <a:t>20</a:t>
            </a:fld>
            <a:endParaRPr lang="en-US" altLang="en-US" sz="13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185104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p:spPr>
        <p:txBody>
          <a:bodyPr/>
          <a:lstStyle/>
          <a:p>
            <a:endParaRPr lang="en-CA" altLang="en-US" smtClean="0"/>
          </a:p>
        </p:txBody>
      </p:sp>
      <p:sp>
        <p:nvSpPr>
          <p:cNvPr id="5222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5D377BB-A7B2-4D34-9483-5B4819980A46}" type="slidenum">
              <a:rPr lang="en-US" altLang="en-US" sz="1300"/>
              <a:pPr/>
              <a:t>21</a:t>
            </a:fld>
            <a:endParaRPr lang="en-US" altLang="en-US" sz="1300"/>
          </a:p>
        </p:txBody>
      </p:sp>
    </p:spTree>
    <p:extLst>
      <p:ext uri="{BB962C8B-B14F-4D97-AF65-F5344CB8AC3E}">
        <p14:creationId xmlns:p14="http://schemas.microsoft.com/office/powerpoint/2010/main" val="2091830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29E0659-F70B-4FA2-8452-1588FE73A248}" type="slidenum">
              <a:rPr lang="en-US" altLang="en-US" sz="1300"/>
              <a:pPr/>
              <a:t>22</a:t>
            </a:fld>
            <a:endParaRPr lang="en-US" altLang="en-US" sz="13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889561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F0E52D04-047E-462A-AD6D-3AF0E9810B0D}" type="slidenum">
              <a:rPr lang="en-US" altLang="en-US" sz="1300"/>
              <a:pPr/>
              <a:t>23</a:t>
            </a:fld>
            <a:endParaRPr lang="en-US" altLang="en-US" sz="13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274346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A67C8BB4-93A2-4669-83B5-F5241B8425C2}" type="slidenum">
              <a:rPr lang="en-US" altLang="en-US" sz="1300"/>
              <a:pPr/>
              <a:t>24</a:t>
            </a:fld>
            <a:endParaRPr lang="en-US" altLang="en-US"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24990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BE4823A1-6AB4-406E-9EAA-0284C9F34B63}" type="slidenum">
              <a:rPr lang="en-US" altLang="en-US" sz="1300"/>
              <a:pPr/>
              <a:t>25</a:t>
            </a:fld>
            <a:endParaRPr lang="en-US" altLang="en-US" sz="13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159833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22DBED34-BF50-4964-961F-17B9274FD38B}" type="slidenum">
              <a:rPr lang="en-US" altLang="en-US" sz="1300"/>
              <a:pPr/>
              <a:t>26</a:t>
            </a:fld>
            <a:endParaRPr lang="en-US" altLang="en-US" sz="13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70304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54572550-5E78-4EB1-AD9B-58B0C0D20C81}" type="slidenum">
              <a:rPr lang="en-US" altLang="en-US" sz="1300"/>
              <a:pPr/>
              <a:t>27</a:t>
            </a:fld>
            <a:endParaRPr lang="en-US" altLang="en-US" sz="130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51585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7EEC4DC-8F21-4926-B3C4-B4B88B96BAC0}" type="slidenum">
              <a:rPr lang="en-US" altLang="en-US" sz="1300"/>
              <a:pPr/>
              <a:t>28</a:t>
            </a:fld>
            <a:endParaRPr lang="en-US" altLang="en-US" sz="13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47291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70264DA-6306-49A9-B85C-C2AA798B3896}" type="slidenum">
              <a:rPr lang="en-US" altLang="en-US" sz="1300">
                <a:solidFill>
                  <a:srgbClr val="000000"/>
                </a:solidFill>
              </a:rPr>
              <a:pPr/>
              <a:t>29</a:t>
            </a:fld>
            <a:endParaRPr lang="en-US" altLang="en-US" sz="1300">
              <a:solidFill>
                <a:srgbClr val="000000"/>
              </a:solidFill>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993268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p:spPr>
        <p:txBody>
          <a:bodyPr/>
          <a:lstStyle/>
          <a:p>
            <a:endParaRPr lang="en-CA" altLang="en-US" smtClean="0"/>
          </a:p>
        </p:txBody>
      </p:sp>
      <p:sp>
        <p:nvSpPr>
          <p:cNvPr id="1536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009F61C-8693-4CC1-968C-2AAD8F25B594}" type="slidenum">
              <a:rPr lang="en-US" altLang="en-US" sz="1300"/>
              <a:pPr/>
              <a:t>3</a:t>
            </a:fld>
            <a:endParaRPr lang="en-US" altLang="en-US" sz="1300"/>
          </a:p>
        </p:txBody>
      </p:sp>
    </p:spTree>
    <p:extLst>
      <p:ext uri="{BB962C8B-B14F-4D97-AF65-F5344CB8AC3E}">
        <p14:creationId xmlns:p14="http://schemas.microsoft.com/office/powerpoint/2010/main" val="191216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5D0D665-0AB0-4A19-9307-6BE1E8EF4CC6}" type="slidenum">
              <a:rPr lang="en-US" altLang="en-US" sz="1300"/>
              <a:pPr/>
              <a:t>30</a:t>
            </a:fld>
            <a:endParaRPr lang="en-US" altLang="en-US" sz="13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949335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txBox="1">
            <a:spLocks noGrp="1" noChangeArrowheads="1"/>
          </p:cNvSpPr>
          <p:nvPr/>
        </p:nvSpPr>
        <p:spPr bwMode="auto">
          <a:xfrm>
            <a:off x="5440790" y="6949772"/>
            <a:ext cx="4160411" cy="36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643" tIns="48322" rIns="96643" bIns="48322" anchor="b"/>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EB26A850-2E9B-4048-9CF9-B9C28C447603}" type="slidenum">
              <a:rPr lang="en-US" altLang="en-US" sz="1300"/>
              <a:pPr algn="r"/>
              <a:t>31</a:t>
            </a:fld>
            <a:endParaRPr lang="en-US" altLang="en-US" sz="13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89224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62D26FB6-2D65-41FA-8034-B12D48E94F13}" type="slidenum">
              <a:rPr lang="en-US" altLang="en-US" sz="1300"/>
              <a:pPr/>
              <a:t>32</a:t>
            </a:fld>
            <a:endParaRPr lang="en-US" altLang="en-US" sz="13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75252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AF3B15EB-568C-44E3-A0FA-018D440D815F}" type="slidenum">
              <a:rPr lang="en-US" altLang="en-US" sz="1300"/>
              <a:pPr/>
              <a:t>33</a:t>
            </a:fld>
            <a:endParaRPr lang="en-US" altLang="en-US" sz="13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142047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E449960-8675-4729-B9F9-4CD1F1D82176}" type="slidenum">
              <a:rPr lang="en-US" altLang="en-US" sz="1300"/>
              <a:pPr/>
              <a:t>34</a:t>
            </a:fld>
            <a:endParaRPr lang="en-US" altLang="en-US" sz="130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50684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182BB7E-568D-4A63-B894-F4FCF67BFD39}" type="slidenum">
              <a:rPr lang="en-US" altLang="en-US" sz="1300"/>
              <a:pPr/>
              <a:t>35</a:t>
            </a:fld>
            <a:endParaRPr lang="en-US" altLang="en-US" sz="13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2300028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C400063-6B2B-43E6-BEDF-ABDE26D2AA05}" type="slidenum">
              <a:rPr lang="en-US" altLang="en-US" sz="1300"/>
              <a:pPr/>
              <a:t>36</a:t>
            </a:fld>
            <a:endParaRPr lang="en-US" altLang="en-US" sz="13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648820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2A536FE-847D-4BE4-B71C-73B114547C7D}" type="slidenum">
              <a:rPr lang="en-US" altLang="en-US" sz="1300"/>
              <a:pPr/>
              <a:t>37</a:t>
            </a:fld>
            <a:endParaRPr lang="en-US" altLang="en-US" sz="13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759391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p:spPr>
        <p:txBody>
          <a:bodyPr/>
          <a:lstStyle/>
          <a:p>
            <a:endParaRPr lang="en-CA" altLang="en-US" smtClean="0"/>
          </a:p>
        </p:txBody>
      </p:sp>
      <p:sp>
        <p:nvSpPr>
          <p:cNvPr id="8704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5B4F6780-EE38-4BCE-8395-4CE6DA0A97D7}" type="slidenum">
              <a:rPr lang="en-US" altLang="en-US" sz="1300"/>
              <a:pPr/>
              <a:t>38</a:t>
            </a:fld>
            <a:endParaRPr lang="en-US" altLang="en-US" sz="1300"/>
          </a:p>
        </p:txBody>
      </p:sp>
    </p:spTree>
    <p:extLst>
      <p:ext uri="{BB962C8B-B14F-4D97-AF65-F5344CB8AC3E}">
        <p14:creationId xmlns:p14="http://schemas.microsoft.com/office/powerpoint/2010/main" val="1291215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88B2DE30-B01A-4B92-B50F-59F6C455FC55}" type="slidenum">
              <a:rPr lang="en-US" altLang="en-US" sz="1300"/>
              <a:pPr/>
              <a:t>39</a:t>
            </a:fld>
            <a:endParaRPr lang="en-US" altLang="en-US" sz="13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931534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p:spPr>
        <p:txBody>
          <a:bodyPr/>
          <a:lstStyle/>
          <a:p>
            <a:endParaRPr lang="en-CA" altLang="en-US" smtClean="0"/>
          </a:p>
        </p:txBody>
      </p:sp>
      <p:sp>
        <p:nvSpPr>
          <p:cNvPr id="1741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58829244-F731-4B0F-9809-7C2C9EB80386}" type="slidenum">
              <a:rPr lang="en-US" altLang="en-US" sz="1300"/>
              <a:pPr/>
              <a:t>4</a:t>
            </a:fld>
            <a:endParaRPr lang="en-US" altLang="en-US" sz="1300"/>
          </a:p>
        </p:txBody>
      </p:sp>
    </p:spTree>
    <p:extLst>
      <p:ext uri="{BB962C8B-B14F-4D97-AF65-F5344CB8AC3E}">
        <p14:creationId xmlns:p14="http://schemas.microsoft.com/office/powerpoint/2010/main" val="1154451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p:spPr>
        <p:txBody>
          <a:bodyPr/>
          <a:lstStyle/>
          <a:p>
            <a:endParaRPr lang="en-CA" altLang="en-US" smtClean="0"/>
          </a:p>
        </p:txBody>
      </p:sp>
      <p:sp>
        <p:nvSpPr>
          <p:cNvPr id="9114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F8BF767-598E-4CFC-9456-C15C30F661A8}" type="slidenum">
              <a:rPr lang="en-US" altLang="en-US" sz="1300"/>
              <a:pPr/>
              <a:t>40</a:t>
            </a:fld>
            <a:endParaRPr lang="en-US" altLang="en-US" sz="1300"/>
          </a:p>
        </p:txBody>
      </p:sp>
    </p:spTree>
    <p:extLst>
      <p:ext uri="{BB962C8B-B14F-4D97-AF65-F5344CB8AC3E}">
        <p14:creationId xmlns:p14="http://schemas.microsoft.com/office/powerpoint/2010/main" val="2621547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p:spPr>
        <p:txBody>
          <a:bodyPr/>
          <a:lstStyle/>
          <a:p>
            <a:endParaRPr lang="en-CA" altLang="en-US" smtClean="0"/>
          </a:p>
        </p:txBody>
      </p:sp>
      <p:sp>
        <p:nvSpPr>
          <p:cNvPr id="9318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24F9A24-7CA2-4E74-9025-A12F667E2C52}" type="slidenum">
              <a:rPr lang="en-US" altLang="en-US" sz="1300"/>
              <a:pPr/>
              <a:t>41</a:t>
            </a:fld>
            <a:endParaRPr lang="en-US" altLang="en-US" sz="1300"/>
          </a:p>
        </p:txBody>
      </p:sp>
    </p:spTree>
    <p:extLst>
      <p:ext uri="{BB962C8B-B14F-4D97-AF65-F5344CB8AC3E}">
        <p14:creationId xmlns:p14="http://schemas.microsoft.com/office/powerpoint/2010/main" val="461439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5440790" y="6949772"/>
            <a:ext cx="4160411" cy="36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643" tIns="48322" rIns="96643" bIns="48322" anchor="b"/>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pPr algn="r"/>
            <a:fld id="{5B88D3F1-4FF3-4E33-9C59-FEE6442FCA9E}" type="slidenum">
              <a:rPr lang="en-US" altLang="en-US" sz="1300"/>
              <a:pPr algn="r"/>
              <a:t>42</a:t>
            </a:fld>
            <a:endParaRPr lang="en-US" altLang="en-US" sz="13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97033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F2D6BC0-0E11-4DAC-BB52-3BCED9E92D51}" type="slidenum">
              <a:rPr lang="en-US" altLang="en-US" sz="1300"/>
              <a:pPr/>
              <a:t>43</a:t>
            </a:fld>
            <a:endParaRPr lang="en-US" altLang="en-US" sz="13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289413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3A566D7-CE2E-4F5E-B782-141D06DB26CA}" type="slidenum">
              <a:rPr lang="en-US" altLang="en-US" sz="1300"/>
              <a:pPr/>
              <a:t>44</a:t>
            </a:fld>
            <a:endParaRPr lang="en-US" altLang="en-US" sz="13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97165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B06DD81B-9939-47B1-AC63-F8E7FBD41877}" type="slidenum">
              <a:rPr lang="en-US" altLang="en-US" sz="1300"/>
              <a:pPr/>
              <a:t>45</a:t>
            </a:fld>
            <a:endParaRPr lang="en-US" altLang="en-US" sz="13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5367904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p:spPr>
        <p:txBody>
          <a:bodyPr/>
          <a:lstStyle/>
          <a:p>
            <a:endParaRPr lang="en-CA" altLang="en-US" smtClean="0"/>
          </a:p>
        </p:txBody>
      </p:sp>
      <p:sp>
        <p:nvSpPr>
          <p:cNvPr id="10342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413F48B-4FDF-48DB-9260-E56B1F572A32}" type="slidenum">
              <a:rPr lang="en-US" altLang="en-US" sz="1300"/>
              <a:pPr/>
              <a:t>46</a:t>
            </a:fld>
            <a:endParaRPr lang="en-US" altLang="en-US" sz="1300"/>
          </a:p>
        </p:txBody>
      </p:sp>
    </p:spTree>
    <p:extLst>
      <p:ext uri="{BB962C8B-B14F-4D97-AF65-F5344CB8AC3E}">
        <p14:creationId xmlns:p14="http://schemas.microsoft.com/office/powerpoint/2010/main" val="3982985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p:spPr>
        <p:txBody>
          <a:bodyPr/>
          <a:lstStyle/>
          <a:p>
            <a:endParaRPr lang="en-CA" altLang="en-US" smtClean="0"/>
          </a:p>
        </p:txBody>
      </p:sp>
      <p:sp>
        <p:nvSpPr>
          <p:cNvPr id="10547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5E30C0ED-F303-4792-A5E1-389D72D452C1}" type="slidenum">
              <a:rPr lang="en-US" altLang="en-US" sz="1300"/>
              <a:pPr/>
              <a:t>47</a:t>
            </a:fld>
            <a:endParaRPr lang="en-US" altLang="en-US" sz="1300"/>
          </a:p>
        </p:txBody>
      </p:sp>
    </p:spTree>
    <p:extLst>
      <p:ext uri="{BB962C8B-B14F-4D97-AF65-F5344CB8AC3E}">
        <p14:creationId xmlns:p14="http://schemas.microsoft.com/office/powerpoint/2010/main" val="1585730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p:spPr>
        <p:txBody>
          <a:bodyPr/>
          <a:lstStyle/>
          <a:p>
            <a:endParaRPr lang="en-CA" altLang="en-US" smtClean="0"/>
          </a:p>
        </p:txBody>
      </p:sp>
      <p:sp>
        <p:nvSpPr>
          <p:cNvPr id="10752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60B63B37-7773-4C74-953E-C276C4CC6CCA}" type="slidenum">
              <a:rPr lang="en-US" altLang="en-US" sz="1300"/>
              <a:pPr/>
              <a:t>48</a:t>
            </a:fld>
            <a:endParaRPr lang="en-US" altLang="en-US" sz="1300"/>
          </a:p>
        </p:txBody>
      </p:sp>
    </p:spTree>
    <p:extLst>
      <p:ext uri="{BB962C8B-B14F-4D97-AF65-F5344CB8AC3E}">
        <p14:creationId xmlns:p14="http://schemas.microsoft.com/office/powerpoint/2010/main" val="2475125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p:spPr>
        <p:txBody>
          <a:bodyPr/>
          <a:lstStyle/>
          <a:p>
            <a:endParaRPr lang="en-CA" altLang="en-US" smtClean="0"/>
          </a:p>
        </p:txBody>
      </p:sp>
      <p:sp>
        <p:nvSpPr>
          <p:cNvPr id="10957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A2307F1F-9968-47BA-BC8A-E3E7E076B298}" type="slidenum">
              <a:rPr lang="en-US" altLang="en-US" sz="1300"/>
              <a:pPr/>
              <a:t>49</a:t>
            </a:fld>
            <a:endParaRPr lang="en-US" altLang="en-US" sz="1300"/>
          </a:p>
        </p:txBody>
      </p:sp>
    </p:spTree>
    <p:extLst>
      <p:ext uri="{BB962C8B-B14F-4D97-AF65-F5344CB8AC3E}">
        <p14:creationId xmlns:p14="http://schemas.microsoft.com/office/powerpoint/2010/main" val="50187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p:spPr>
        <p:txBody>
          <a:bodyPr/>
          <a:lstStyle/>
          <a:p>
            <a:endParaRPr lang="en-CA" altLang="en-US" smtClean="0"/>
          </a:p>
        </p:txBody>
      </p:sp>
      <p:sp>
        <p:nvSpPr>
          <p:cNvPr id="19460"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0211725-FE95-4A93-A9E9-06F9773DFA14}" type="slidenum">
              <a:rPr lang="en-US" altLang="en-US" sz="1300"/>
              <a:pPr/>
              <a:t>5</a:t>
            </a:fld>
            <a:endParaRPr lang="en-US" altLang="en-US" sz="1300"/>
          </a:p>
        </p:txBody>
      </p:sp>
    </p:spTree>
    <p:extLst>
      <p:ext uri="{BB962C8B-B14F-4D97-AF65-F5344CB8AC3E}">
        <p14:creationId xmlns:p14="http://schemas.microsoft.com/office/powerpoint/2010/main" val="1341429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A73E90B-A236-4496-BD9F-EE0591875910}" type="slidenum">
              <a:rPr lang="en-US" altLang="en-US" sz="1300"/>
              <a:pPr/>
              <a:t>50</a:t>
            </a:fld>
            <a:endParaRPr lang="en-US" altLang="en-US" sz="13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218875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380F055-EC3A-40C3-836F-2CA33249763C}" type="slidenum">
              <a:rPr lang="en-US" altLang="en-US" sz="1300"/>
              <a:pPr/>
              <a:t>51</a:t>
            </a:fld>
            <a:endParaRPr lang="en-US" altLang="en-US" sz="13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40075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380F055-EC3A-40C3-836F-2CA33249763C}" type="slidenum">
              <a:rPr lang="en-US" altLang="en-US" sz="1300"/>
              <a:pPr/>
              <a:t>52</a:t>
            </a:fld>
            <a:endParaRPr lang="en-US" altLang="en-US" sz="13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79580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812A7A1E-C829-4FD7-923C-11EE32127396}" type="slidenum">
              <a:rPr lang="en-US" altLang="en-US" sz="1300"/>
              <a:pPr/>
              <a:t>53</a:t>
            </a:fld>
            <a:endParaRPr lang="en-US" altLang="en-US" sz="13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910157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363BE32-0349-4787-B1D1-E54C1C411DBE}" type="slidenum">
              <a:rPr lang="en-US" altLang="en-US" sz="1300"/>
              <a:pPr/>
              <a:t>54</a:t>
            </a:fld>
            <a:endParaRPr lang="en-US" altLang="en-US" sz="13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34025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28EB2E7-5FB4-4D4B-A12F-AD66C0A9130C}" type="slidenum">
              <a:rPr lang="en-US" altLang="en-US" sz="1300"/>
              <a:pPr/>
              <a:t>55</a:t>
            </a:fld>
            <a:endParaRPr lang="en-US" altLang="en-US" sz="13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361453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940D7428-99D6-4328-AB68-6C4D5B384C22}" type="slidenum">
              <a:rPr lang="en-US" altLang="en-US" sz="1300"/>
              <a:pPr/>
              <a:t>56</a:t>
            </a:fld>
            <a:endParaRPr lang="en-US" altLang="en-US" sz="13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532266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1861214-90E8-40FE-AACE-C4081A080D0C}" type="slidenum">
              <a:rPr lang="en-US" altLang="en-US" sz="1300"/>
              <a:pPr/>
              <a:t>57</a:t>
            </a:fld>
            <a:endParaRPr lang="en-US" altLang="en-US" sz="13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314221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B00ADE7-9145-4F07-93BF-EC5083F20687}" type="slidenum">
              <a:rPr lang="en-US" altLang="en-US" sz="1300"/>
              <a:pPr/>
              <a:t>58</a:t>
            </a:fld>
            <a:endParaRPr lang="en-US" altLang="en-US" sz="13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822373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6F7A0F73-8E9E-4D4D-A69F-F8786530841B}" type="slidenum">
              <a:rPr lang="en-US" altLang="en-US" sz="1300"/>
              <a:pPr/>
              <a:t>59</a:t>
            </a:fld>
            <a:endParaRPr lang="en-US" altLang="en-US" sz="13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33142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p:spPr>
        <p:txBody>
          <a:bodyPr/>
          <a:lstStyle/>
          <a:p>
            <a:endParaRPr lang="en-CA" altLang="en-US" smtClean="0"/>
          </a:p>
        </p:txBody>
      </p:sp>
      <p:sp>
        <p:nvSpPr>
          <p:cNvPr id="2150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5194D490-A8C0-4685-8987-7079B2D26B09}" type="slidenum">
              <a:rPr lang="en-US" altLang="en-US" sz="1300"/>
              <a:pPr/>
              <a:t>6</a:t>
            </a:fld>
            <a:endParaRPr lang="en-US" altLang="en-US" sz="1300"/>
          </a:p>
        </p:txBody>
      </p:sp>
    </p:spTree>
    <p:extLst>
      <p:ext uri="{BB962C8B-B14F-4D97-AF65-F5344CB8AC3E}">
        <p14:creationId xmlns:p14="http://schemas.microsoft.com/office/powerpoint/2010/main" val="3692065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3C77A85-1D26-4ACA-87C5-E6EB6E070999}" type="slidenum">
              <a:rPr lang="en-US" altLang="en-US" sz="1300"/>
              <a:pPr/>
              <a:t>60</a:t>
            </a:fld>
            <a:endParaRPr lang="en-US" altLang="en-US" sz="13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6899661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87A2730-7568-4048-80C4-589A2583FDBA}" type="slidenum">
              <a:rPr lang="en-US" altLang="en-US" sz="1300"/>
              <a:pPr/>
              <a:t>61</a:t>
            </a:fld>
            <a:endParaRPr lang="en-US" altLang="en-US" sz="13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8464579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A709582-594E-4B0C-82F2-E4A824F5DD9C}" type="slidenum">
              <a:rPr lang="en-US" altLang="en-US" sz="1300"/>
              <a:pPr/>
              <a:t>62</a:t>
            </a:fld>
            <a:endParaRPr lang="en-US" altLang="en-US" sz="130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218146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0DFC04F-412E-4069-B679-58CF9CC6716E}" type="slidenum">
              <a:rPr lang="en-US" altLang="en-US" sz="1300"/>
              <a:pPr/>
              <a:t>63</a:t>
            </a:fld>
            <a:endParaRPr lang="en-US" altLang="en-US" sz="130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935512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p:spPr>
        <p:txBody>
          <a:bodyPr/>
          <a:lstStyle/>
          <a:p>
            <a:endParaRPr lang="en-CA" altLang="en-US" smtClean="0"/>
          </a:p>
        </p:txBody>
      </p:sp>
      <p:sp>
        <p:nvSpPr>
          <p:cNvPr id="138244"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21E25F18-51C2-4E5F-AB1B-1671D10066A2}" type="slidenum">
              <a:rPr lang="en-US" altLang="en-US" sz="1300"/>
              <a:pPr/>
              <a:t>64</a:t>
            </a:fld>
            <a:endParaRPr lang="en-US" altLang="en-US" sz="1300"/>
          </a:p>
        </p:txBody>
      </p:sp>
    </p:spTree>
    <p:extLst>
      <p:ext uri="{BB962C8B-B14F-4D97-AF65-F5344CB8AC3E}">
        <p14:creationId xmlns:p14="http://schemas.microsoft.com/office/powerpoint/2010/main" val="6393369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2FB1C90-95BE-4F26-9CD8-C803497ADFA5}" type="slidenum">
              <a:rPr lang="en-US" altLang="en-US" sz="1300"/>
              <a:pPr/>
              <a:t>65</a:t>
            </a:fld>
            <a:endParaRPr lang="en-US" altLang="en-US" sz="130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1972085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A22CB7D7-0FE1-41E2-AB7C-76320AD098F9}" type="slidenum">
              <a:rPr lang="en-US" altLang="en-US" sz="1300"/>
              <a:pPr/>
              <a:t>66</a:t>
            </a:fld>
            <a:endParaRPr lang="en-US" altLang="en-US" sz="130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93681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E5AE953-F45C-411B-A281-044723784C9D}" type="slidenum">
              <a:rPr lang="en-US" altLang="en-US" sz="1300"/>
              <a:pPr/>
              <a:t>67</a:t>
            </a:fld>
            <a:endParaRPr lang="en-US" altLang="en-US" sz="130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89334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5CEFE11-6459-454C-B8FF-24DF1246B3BC}" type="slidenum">
              <a:rPr lang="en-US" altLang="en-US" sz="1300"/>
              <a:pPr/>
              <a:t>68</a:t>
            </a:fld>
            <a:endParaRPr lang="en-US" altLang="en-US" sz="130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738291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63357C39-911C-48B4-8D14-4F734C6AD005}" type="slidenum">
              <a:rPr lang="en-US" altLang="en-US" sz="1300"/>
              <a:pPr/>
              <a:t>69</a:t>
            </a:fld>
            <a:endParaRPr lang="en-US" altLang="en-US" sz="130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5786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7BCD112-B377-47CF-9A36-27096CCE3F4E}" type="slidenum">
              <a:rPr lang="en-US" altLang="en-US" sz="1300"/>
              <a:pPr/>
              <a:t>7</a:t>
            </a:fld>
            <a:endParaRPr lang="en-US" altLang="en-US" sz="13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9618795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8009A2B-6D24-4A0F-9FDC-CF3D97751D64}" type="slidenum">
              <a:rPr lang="en-US" altLang="en-US" sz="1300"/>
              <a:pPr/>
              <a:t>70</a:t>
            </a:fld>
            <a:endParaRPr lang="en-US" altLang="en-US" sz="130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420611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A83A9E3-736C-488B-8285-E469D84110D5}" type="slidenum">
              <a:rPr lang="en-US" altLang="en-US" sz="1300"/>
              <a:pPr/>
              <a:t>71</a:t>
            </a:fld>
            <a:endParaRPr lang="en-US" altLang="en-US" sz="130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794912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81FFD08A-6EE2-42BC-9364-FA0576788FC4}" type="slidenum">
              <a:rPr lang="en-US" altLang="en-US" sz="1300"/>
              <a:pPr/>
              <a:t>72</a:t>
            </a:fld>
            <a:endParaRPr lang="en-US" altLang="en-US" sz="130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7417940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DBF016A-A0ED-4AAE-A080-A104E94E860A}" type="slidenum">
              <a:rPr lang="en-US" altLang="en-US" sz="1300"/>
              <a:pPr/>
              <a:t>73</a:t>
            </a:fld>
            <a:endParaRPr lang="en-US" altLang="en-US" sz="130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4504404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B79581A-7C6C-4208-86DB-4D95EA2F796A}" type="slidenum">
              <a:rPr lang="en-US" altLang="en-US" sz="1300">
                <a:solidFill>
                  <a:srgbClr val="000000"/>
                </a:solidFill>
              </a:rPr>
              <a:pPr/>
              <a:t>74</a:t>
            </a:fld>
            <a:endParaRPr lang="en-US" altLang="en-US" sz="1300">
              <a:solidFill>
                <a:srgbClr val="000000"/>
              </a:solidFill>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394021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BB4820E-D74B-4B6F-840F-83CB34E5719D}" type="slidenum">
              <a:rPr lang="en-US" altLang="en-US" sz="1300"/>
              <a:pPr/>
              <a:t>75</a:t>
            </a:fld>
            <a:endParaRPr lang="en-US" altLang="en-US" sz="130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1779170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A18758AE-CE8E-4550-AEA0-3BBA1EFBAE86}" type="slidenum">
              <a:rPr lang="en-US" altLang="en-US" sz="1300"/>
              <a:pPr/>
              <a:t>76</a:t>
            </a:fld>
            <a:endParaRPr lang="en-US" altLang="en-US" sz="130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7190425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3F96A25-8166-42D4-973F-E16E89DE5D78}" type="slidenum">
              <a:rPr lang="en-US" altLang="en-US" sz="1300"/>
              <a:pPr/>
              <a:t>77</a:t>
            </a:fld>
            <a:endParaRPr lang="en-US" altLang="en-US" sz="130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349509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659C5CEB-57D0-4B45-9ECD-AAA556799C8D}" type="slidenum">
              <a:rPr lang="en-US" altLang="en-US" sz="1300"/>
              <a:pPr/>
              <a:t>78</a:t>
            </a:fld>
            <a:endParaRPr lang="en-US" altLang="en-US" sz="130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12380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C3B2F125-017B-4ECA-9DEB-1C636D8D5483}" type="slidenum">
              <a:rPr lang="en-US" altLang="en-US" sz="1300"/>
              <a:pPr/>
              <a:t>79</a:t>
            </a:fld>
            <a:endParaRPr lang="en-US" altLang="en-US" sz="130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00770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81F282AA-C009-4972-B9BC-717E5D94662D}" type="slidenum">
              <a:rPr lang="en-US" altLang="en-US" sz="1300"/>
              <a:pPr/>
              <a:t>8</a:t>
            </a:fld>
            <a:endParaRPr lang="en-US" altLang="en-U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378799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18A63A74-912E-4F10-969A-1ADA9314C6CF}" type="slidenum">
              <a:rPr lang="en-US" altLang="en-US" sz="1300"/>
              <a:pPr/>
              <a:t>80</a:t>
            </a:fld>
            <a:endParaRPr lang="en-US" altLang="en-US" sz="130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2298487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7694E0B6-9571-4E00-ADA0-BD1B63BC4CB0}" type="slidenum">
              <a:rPr lang="en-US" altLang="en-US" sz="1300"/>
              <a:pPr/>
              <a:t>81</a:t>
            </a:fld>
            <a:endParaRPr lang="en-US" altLang="en-US" sz="130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203232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91413E60-7032-4BA5-8DF7-7C840632ED12}" type="slidenum">
              <a:rPr lang="en-US" altLang="en-US" sz="1300"/>
              <a:pPr/>
              <a:t>82</a:t>
            </a:fld>
            <a:endParaRPr lang="en-US" altLang="en-US" sz="130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8319071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DFECB3CF-539D-4EF2-9029-21221AE08AF3}" type="slidenum">
              <a:rPr lang="en-US" altLang="en-US" sz="1300"/>
              <a:pPr/>
              <a:t>83</a:t>
            </a:fld>
            <a:endParaRPr lang="en-US" altLang="en-US" sz="130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5760956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760C0E0-F60B-4A64-B24B-96DFFCAC91ED}" type="slidenum">
              <a:rPr lang="en-US" altLang="en-US" sz="1300"/>
              <a:pPr/>
              <a:t>84</a:t>
            </a:fld>
            <a:endParaRPr lang="en-US" altLang="en-US" sz="130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4462760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12A2E9B-2501-48A5-BA04-B549BA340AB8}" type="slidenum">
              <a:rPr lang="en-US" altLang="en-US" sz="1300"/>
              <a:pPr/>
              <a:t>85</a:t>
            </a:fld>
            <a:endParaRPr lang="en-US" altLang="en-US" sz="130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6180159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EC9D44AC-9234-4B23-B128-769EF1B7914C}" type="slidenum">
              <a:rPr lang="en-US" altLang="en-US" sz="1300"/>
              <a:pPr/>
              <a:t>86</a:t>
            </a:fld>
            <a:endParaRPr lang="en-US" altLang="en-US" sz="130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6081783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p:spPr>
        <p:txBody>
          <a:bodyPr/>
          <a:lstStyle/>
          <a:p>
            <a:endParaRPr lang="en-CA" altLang="en-US" smtClean="0"/>
          </a:p>
        </p:txBody>
      </p:sp>
      <p:sp>
        <p:nvSpPr>
          <p:cNvPr id="185348"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F4193F57-E195-4913-9FF2-9121ADB2DFEE}" type="slidenum">
              <a:rPr lang="en-US" altLang="en-US" sz="1300"/>
              <a:pPr/>
              <a:t>87</a:t>
            </a:fld>
            <a:endParaRPr lang="en-US" altLang="en-US" sz="1300"/>
          </a:p>
        </p:txBody>
      </p:sp>
    </p:spTree>
    <p:extLst>
      <p:ext uri="{BB962C8B-B14F-4D97-AF65-F5344CB8AC3E}">
        <p14:creationId xmlns:p14="http://schemas.microsoft.com/office/powerpoint/2010/main" val="7714228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48C4402-E9C7-4CEA-A434-2DC4B11D5D4A}" type="slidenum">
              <a:rPr lang="en-US" altLang="en-US" sz="1300"/>
              <a:pPr/>
              <a:t>88</a:t>
            </a:fld>
            <a:endParaRPr lang="en-US" altLang="en-US" sz="130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6128512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5FAD8E31-6B06-4528-A3C7-0B3041F28413}" type="slidenum">
              <a:rPr lang="en-US" altLang="en-US" sz="1300">
                <a:solidFill>
                  <a:srgbClr val="000000"/>
                </a:solidFill>
              </a:rPr>
              <a:pPr/>
              <a:t>89</a:t>
            </a:fld>
            <a:endParaRPr lang="en-US" altLang="en-US" sz="1300">
              <a:solidFill>
                <a:srgbClr val="000000"/>
              </a:solidFill>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681889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p:spPr>
        <p:txBody>
          <a:bodyPr/>
          <a:lstStyle/>
          <a:p>
            <a:endParaRPr lang="en-CA" altLang="en-US" smtClean="0"/>
          </a:p>
        </p:txBody>
      </p:sp>
      <p:sp>
        <p:nvSpPr>
          <p:cNvPr id="27652"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8E7FFF36-456D-4E48-BAAE-17B02975AAAA}" type="slidenum">
              <a:rPr lang="en-US" altLang="en-US" sz="1300"/>
              <a:pPr/>
              <a:t>9</a:t>
            </a:fld>
            <a:endParaRPr lang="en-US" altLang="en-US" sz="1300"/>
          </a:p>
        </p:txBody>
      </p:sp>
    </p:spTree>
    <p:extLst>
      <p:ext uri="{BB962C8B-B14F-4D97-AF65-F5344CB8AC3E}">
        <p14:creationId xmlns:p14="http://schemas.microsoft.com/office/powerpoint/2010/main" val="19321492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9E41DFC9-EE7E-40B1-A73F-63853C104064}" type="slidenum">
              <a:rPr lang="en-US" altLang="en-US" sz="1300">
                <a:solidFill>
                  <a:srgbClr val="000000"/>
                </a:solidFill>
              </a:rPr>
              <a:pPr/>
              <a:t>90</a:t>
            </a:fld>
            <a:endParaRPr lang="en-US" altLang="en-US" sz="1300">
              <a:solidFill>
                <a:srgbClr val="000000"/>
              </a:solidFill>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6152419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2E39E9C4-D532-40A4-A7B8-ED62F9E01BDA}" type="slidenum">
              <a:rPr lang="en-US" altLang="en-US" sz="1300">
                <a:solidFill>
                  <a:srgbClr val="000000"/>
                </a:solidFill>
              </a:rPr>
              <a:pPr/>
              <a:t>91</a:t>
            </a:fld>
            <a:endParaRPr lang="en-US" altLang="en-US" sz="1300">
              <a:solidFill>
                <a:srgbClr val="000000"/>
              </a:solidFill>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517133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A355ED60-A60F-4732-8D11-7A6C77ACEA73}" type="slidenum">
              <a:rPr lang="en-US" altLang="en-US" sz="1300"/>
              <a:pPr/>
              <a:t>92</a:t>
            </a:fld>
            <a:endParaRPr lang="en-US" altLang="en-US" sz="130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2710671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p:spPr>
        <p:txBody>
          <a:bodyPr/>
          <a:lstStyle/>
          <a:p>
            <a:endParaRPr lang="en-CA" altLang="en-US" smtClean="0"/>
          </a:p>
        </p:txBody>
      </p:sp>
      <p:sp>
        <p:nvSpPr>
          <p:cNvPr id="19763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B79F1A81-6485-4D10-ACD3-8F9101EC33B2}" type="slidenum">
              <a:rPr lang="en-US" altLang="en-US" sz="1300"/>
              <a:pPr/>
              <a:t>93</a:t>
            </a:fld>
            <a:endParaRPr lang="en-US" altLang="en-US" sz="1300"/>
          </a:p>
        </p:txBody>
      </p:sp>
    </p:spTree>
    <p:extLst>
      <p:ext uri="{BB962C8B-B14F-4D97-AF65-F5344CB8AC3E}">
        <p14:creationId xmlns:p14="http://schemas.microsoft.com/office/powerpoint/2010/main" val="39353225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4289EB4B-7623-4A72-B21E-91C9AF94E402}" type="slidenum">
              <a:rPr lang="en-US" altLang="en-US" sz="1300"/>
              <a:pPr/>
              <a:t>94</a:t>
            </a:fld>
            <a:endParaRPr lang="en-US" altLang="en-US" sz="1300"/>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1643243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0DA57D20-E30A-4FB7-B9DA-4D569F6DC646}" type="slidenum">
              <a:rPr lang="en-US" altLang="en-US" sz="1300"/>
              <a:pPr/>
              <a:t>95</a:t>
            </a:fld>
            <a:endParaRPr lang="en-US" altLang="en-US" sz="130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5655460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61505547-CC58-4246-9F1D-4419C9D2ED9C}" type="slidenum">
              <a:rPr lang="en-US" altLang="en-US" sz="1300"/>
              <a:pPr/>
              <a:t>96</a:t>
            </a:fld>
            <a:endParaRPr lang="en-US" altLang="en-US" sz="130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3351530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5F73A869-CF5C-47FA-B4D7-8FF4F2CF429F}" type="slidenum">
              <a:rPr lang="en-US" altLang="en-US" sz="1300"/>
              <a:pPr/>
              <a:t>97</a:t>
            </a:fld>
            <a:endParaRPr lang="en-US" altLang="en-US" sz="1300"/>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07492744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a:ln/>
        </p:spPr>
      </p:sp>
      <p:sp>
        <p:nvSpPr>
          <p:cNvPr id="207875" name="Notes Placeholder 2"/>
          <p:cNvSpPr>
            <a:spLocks noGrp="1"/>
          </p:cNvSpPr>
          <p:nvPr>
            <p:ph type="body" idx="1"/>
          </p:nvPr>
        </p:nvSpPr>
        <p:spPr>
          <a:noFill/>
        </p:spPr>
        <p:txBody>
          <a:bodyPr/>
          <a:lstStyle/>
          <a:p>
            <a:endParaRPr lang="en-CA" altLang="en-US" smtClean="0"/>
          </a:p>
        </p:txBody>
      </p:sp>
      <p:sp>
        <p:nvSpPr>
          <p:cNvPr id="207876" name="Slide Number Placeholder 3"/>
          <p:cNvSpPr>
            <a:spLocks noGrp="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37446CB2-C313-41A8-B178-CA83A2FF1C01}" type="slidenum">
              <a:rPr lang="en-US" altLang="en-US" sz="1300"/>
              <a:pPr/>
              <a:t>98</a:t>
            </a:fld>
            <a:endParaRPr lang="en-US" altLang="en-US" sz="1300"/>
          </a:p>
        </p:txBody>
      </p:sp>
    </p:spTree>
    <p:extLst>
      <p:ext uri="{BB962C8B-B14F-4D97-AF65-F5344CB8AC3E}">
        <p14:creationId xmlns:p14="http://schemas.microsoft.com/office/powerpoint/2010/main" val="31689161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lvl1pPr defTabSz="965075">
              <a:defRPr sz="2500">
                <a:solidFill>
                  <a:schemeClr val="tx1"/>
                </a:solidFill>
                <a:latin typeface="Times New Roman" panose="02020603050405020304" pitchFamily="18" charset="0"/>
              </a:defRPr>
            </a:lvl1pPr>
            <a:lvl2pPr marL="769429" indent="-295934" defTabSz="965075">
              <a:defRPr sz="2500">
                <a:solidFill>
                  <a:schemeClr val="tx1"/>
                </a:solidFill>
                <a:latin typeface="Times New Roman" panose="02020603050405020304" pitchFamily="18" charset="0"/>
              </a:defRPr>
            </a:lvl2pPr>
            <a:lvl3pPr marL="1183737" indent="-236747" defTabSz="965075">
              <a:defRPr sz="2500">
                <a:solidFill>
                  <a:schemeClr val="tx1"/>
                </a:solidFill>
                <a:latin typeface="Times New Roman" panose="02020603050405020304" pitchFamily="18" charset="0"/>
              </a:defRPr>
            </a:lvl3pPr>
            <a:lvl4pPr marL="1657232" indent="-236747" defTabSz="965075">
              <a:defRPr sz="2500">
                <a:solidFill>
                  <a:schemeClr val="tx1"/>
                </a:solidFill>
                <a:latin typeface="Times New Roman" panose="02020603050405020304" pitchFamily="18" charset="0"/>
              </a:defRPr>
            </a:lvl4pPr>
            <a:lvl5pPr marL="2130726" indent="-236747" defTabSz="965075">
              <a:defRPr sz="2500">
                <a:solidFill>
                  <a:schemeClr val="tx1"/>
                </a:solidFill>
                <a:latin typeface="Times New Roman" panose="02020603050405020304" pitchFamily="18" charset="0"/>
              </a:defRPr>
            </a:lvl5pPr>
            <a:lvl6pPr marL="2604222" indent="-236747" defTabSz="965075" eaLnBrk="0" fontAlgn="base" hangingPunct="0">
              <a:spcBef>
                <a:spcPct val="0"/>
              </a:spcBef>
              <a:spcAft>
                <a:spcPct val="0"/>
              </a:spcAft>
              <a:defRPr sz="2500">
                <a:solidFill>
                  <a:schemeClr val="tx1"/>
                </a:solidFill>
                <a:latin typeface="Times New Roman" panose="02020603050405020304" pitchFamily="18" charset="0"/>
              </a:defRPr>
            </a:lvl6pPr>
            <a:lvl7pPr marL="3077716" indent="-236747" defTabSz="965075" eaLnBrk="0" fontAlgn="base" hangingPunct="0">
              <a:spcBef>
                <a:spcPct val="0"/>
              </a:spcBef>
              <a:spcAft>
                <a:spcPct val="0"/>
              </a:spcAft>
              <a:defRPr sz="2500">
                <a:solidFill>
                  <a:schemeClr val="tx1"/>
                </a:solidFill>
                <a:latin typeface="Times New Roman" panose="02020603050405020304" pitchFamily="18" charset="0"/>
              </a:defRPr>
            </a:lvl7pPr>
            <a:lvl8pPr marL="3551211" indent="-236747" defTabSz="965075" eaLnBrk="0" fontAlgn="base" hangingPunct="0">
              <a:spcBef>
                <a:spcPct val="0"/>
              </a:spcBef>
              <a:spcAft>
                <a:spcPct val="0"/>
              </a:spcAft>
              <a:defRPr sz="2500">
                <a:solidFill>
                  <a:schemeClr val="tx1"/>
                </a:solidFill>
                <a:latin typeface="Times New Roman" panose="02020603050405020304" pitchFamily="18" charset="0"/>
              </a:defRPr>
            </a:lvl8pPr>
            <a:lvl9pPr marL="4024705" indent="-236747" defTabSz="965075" eaLnBrk="0" fontAlgn="base" hangingPunct="0">
              <a:spcBef>
                <a:spcPct val="0"/>
              </a:spcBef>
              <a:spcAft>
                <a:spcPct val="0"/>
              </a:spcAft>
              <a:defRPr sz="2500">
                <a:solidFill>
                  <a:schemeClr val="tx1"/>
                </a:solidFill>
                <a:latin typeface="Times New Roman" panose="02020603050405020304" pitchFamily="18" charset="0"/>
              </a:defRPr>
            </a:lvl9pPr>
          </a:lstStyle>
          <a:p>
            <a:fld id="{9A5E2A44-486C-42F3-A955-16069B0DFF99}" type="slidenum">
              <a:rPr lang="en-US" altLang="en-US" sz="1300"/>
              <a:pPr/>
              <a:t>99</a:t>
            </a:fld>
            <a:endParaRPr lang="en-US" altLang="en-US" sz="130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2203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CA"/>
          </a:p>
        </p:txBody>
      </p:sp>
      <p:sp>
        <p:nvSpPr>
          <p:cNvPr id="3" name="Content Placeholder 2"/>
          <p:cNvSpPr>
            <a:spLocks noGrp="1"/>
          </p:cNvSpPr>
          <p:nvPr>
            <p:ph idx="1"/>
          </p:nvPr>
        </p:nvSpPr>
        <p:spPr>
          <a:xfrm>
            <a:off x="685800" y="1981200"/>
            <a:ext cx="7772400" cy="4114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134F7AAA-006A-48D3-96C9-3B4EAF1D14F4}" type="slidenum">
              <a:rPr lang="en-US" altLang="en-US"/>
              <a:pPr>
                <a:defRPr/>
              </a:pPr>
              <a:t>‹#›</a:t>
            </a:fld>
            <a:endParaRPr lang="en-US" altLang="en-US"/>
          </a:p>
        </p:txBody>
      </p:sp>
    </p:spTree>
    <p:extLst>
      <p:ext uri="{BB962C8B-B14F-4D97-AF65-F5344CB8AC3E}">
        <p14:creationId xmlns:p14="http://schemas.microsoft.com/office/powerpoint/2010/main" val="2371207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D0D502C-BD81-4A4D-8DF2-1F87218E06D5}" type="datetimeFigureOut">
              <a:rPr lang="en-US"/>
              <a:pPr>
                <a:defRPr/>
              </a:pPr>
              <a:t>11/22/2016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EFFD35A-BA55-42D6-9166-8E82FA32B8FA}" type="slidenum">
              <a:rPr lang="en-US" altLang="en-US"/>
              <a:pPr>
                <a:defRPr/>
              </a:pPr>
              <a:t>‹#›</a:t>
            </a:fld>
            <a:endParaRPr lang="en-US" altLang="en-US"/>
          </a:p>
        </p:txBody>
      </p:sp>
    </p:spTree>
    <p:extLst>
      <p:ext uri="{BB962C8B-B14F-4D97-AF65-F5344CB8AC3E}">
        <p14:creationId xmlns:p14="http://schemas.microsoft.com/office/powerpoint/2010/main" val="2609871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28C4A97-724A-4849-B4BC-35BE7A93679A}" type="datetimeFigureOut">
              <a:rPr lang="en-US"/>
              <a:pPr>
                <a:defRPr/>
              </a:pPr>
              <a:t>11/22/2016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E7D4F31-BBDC-4D30-BE55-3914CAE55C6E}" type="slidenum">
              <a:rPr lang="en-US" altLang="en-US"/>
              <a:pPr>
                <a:defRPr/>
              </a:pPr>
              <a:t>‹#›</a:t>
            </a:fld>
            <a:endParaRPr lang="en-US" altLang="en-US"/>
          </a:p>
        </p:txBody>
      </p:sp>
    </p:spTree>
    <p:extLst>
      <p:ext uri="{BB962C8B-B14F-4D97-AF65-F5344CB8AC3E}">
        <p14:creationId xmlns:p14="http://schemas.microsoft.com/office/powerpoint/2010/main" val="1674036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FC80015-808F-4038-9D86-292782509785}" type="datetimeFigureOut">
              <a:rPr lang="en-US"/>
              <a:pPr>
                <a:defRPr/>
              </a:pPr>
              <a:t>11/22/2016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7C9D8BB-075B-47E6-A10F-0BE6F1C9C774}" type="slidenum">
              <a:rPr lang="en-US" altLang="en-US"/>
              <a:pPr>
                <a:defRPr/>
              </a:pPr>
              <a:t>‹#›</a:t>
            </a:fld>
            <a:endParaRPr lang="en-US" altLang="en-US"/>
          </a:p>
        </p:txBody>
      </p:sp>
    </p:spTree>
    <p:extLst>
      <p:ext uri="{BB962C8B-B14F-4D97-AF65-F5344CB8AC3E}">
        <p14:creationId xmlns:p14="http://schemas.microsoft.com/office/powerpoint/2010/main" val="2561892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E3EBE4F-822B-456B-B87B-CBB7B37833FC}" type="datetimeFigureOut">
              <a:rPr lang="en-US"/>
              <a:pPr>
                <a:defRPr/>
              </a:pPr>
              <a:t>11/22/2016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93A0610-C736-41CA-9810-D87A208A1CD6}" type="slidenum">
              <a:rPr lang="en-US" altLang="en-US"/>
              <a:pPr>
                <a:defRPr/>
              </a:pPr>
              <a:t>‹#›</a:t>
            </a:fld>
            <a:endParaRPr lang="en-US" altLang="en-US"/>
          </a:p>
        </p:txBody>
      </p:sp>
    </p:spTree>
    <p:extLst>
      <p:ext uri="{BB962C8B-B14F-4D97-AF65-F5344CB8AC3E}">
        <p14:creationId xmlns:p14="http://schemas.microsoft.com/office/powerpoint/2010/main" val="2145012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267387C-3D67-4BA4-9C61-253204B69B8B}" type="datetimeFigureOut">
              <a:rPr lang="en-US"/>
              <a:pPr>
                <a:defRPr/>
              </a:pPr>
              <a:t>11/22/2016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2800BF6-FBE8-488B-BBD6-CAA4AE4DE923}" type="slidenum">
              <a:rPr lang="en-US" altLang="en-US"/>
              <a:pPr>
                <a:defRPr/>
              </a:pPr>
              <a:t>‹#›</a:t>
            </a:fld>
            <a:endParaRPr lang="en-US" altLang="en-US"/>
          </a:p>
        </p:txBody>
      </p:sp>
    </p:spTree>
    <p:extLst>
      <p:ext uri="{BB962C8B-B14F-4D97-AF65-F5344CB8AC3E}">
        <p14:creationId xmlns:p14="http://schemas.microsoft.com/office/powerpoint/2010/main" val="2943518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951DD82-F6A1-437D-8449-CC13A87753CB}" type="datetimeFigureOut">
              <a:rPr lang="en-US"/>
              <a:pPr>
                <a:defRPr/>
              </a:pPr>
              <a:t>11/22/2016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D62F968-8870-4836-BD11-FA984AEB3C60}" type="slidenum">
              <a:rPr lang="en-US" altLang="en-US"/>
              <a:pPr>
                <a:defRPr/>
              </a:pPr>
              <a:t>‹#›</a:t>
            </a:fld>
            <a:endParaRPr lang="en-US" altLang="en-US"/>
          </a:p>
        </p:txBody>
      </p:sp>
    </p:spTree>
    <p:extLst>
      <p:ext uri="{BB962C8B-B14F-4D97-AF65-F5344CB8AC3E}">
        <p14:creationId xmlns:p14="http://schemas.microsoft.com/office/powerpoint/2010/main" val="1516502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19BA656-0467-43D4-AD45-04BD6BDDDFFE}" type="datetimeFigureOut">
              <a:rPr lang="en-US"/>
              <a:pPr>
                <a:defRPr/>
              </a:pPr>
              <a:t>11/22/2016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987C807-278C-4EB7-A13F-8F41DA1DBA58}" type="slidenum">
              <a:rPr lang="en-US" altLang="en-US"/>
              <a:pPr>
                <a:defRPr/>
              </a:pPr>
              <a:t>‹#›</a:t>
            </a:fld>
            <a:endParaRPr lang="en-US" altLang="en-US"/>
          </a:p>
        </p:txBody>
      </p:sp>
    </p:spTree>
    <p:extLst>
      <p:ext uri="{BB962C8B-B14F-4D97-AF65-F5344CB8AC3E}">
        <p14:creationId xmlns:p14="http://schemas.microsoft.com/office/powerpoint/2010/main" val="5777827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C607812-12FC-47CE-B218-ECDDBDCE0BD3}" type="datetimeFigureOut">
              <a:rPr lang="en-US"/>
              <a:pPr>
                <a:defRPr/>
              </a:pPr>
              <a:t>11/22/2016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8CCC826-E3A4-40FD-8925-F546BC4A2D7D}" type="slidenum">
              <a:rPr lang="en-US" altLang="en-US"/>
              <a:pPr>
                <a:defRPr/>
              </a:pPr>
              <a:t>‹#›</a:t>
            </a:fld>
            <a:endParaRPr lang="en-US" altLang="en-US"/>
          </a:p>
        </p:txBody>
      </p:sp>
    </p:spTree>
    <p:extLst>
      <p:ext uri="{BB962C8B-B14F-4D97-AF65-F5344CB8AC3E}">
        <p14:creationId xmlns:p14="http://schemas.microsoft.com/office/powerpoint/2010/main" val="32309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0938DA9-7BD1-4811-8A90-7AEE5B343EA6}" type="datetimeFigureOut">
              <a:rPr lang="en-US"/>
              <a:pPr>
                <a:defRPr/>
              </a:pPr>
              <a:t>11/22/2016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26087B-770E-45AE-BD77-AEF25104EAB2}" type="slidenum">
              <a:rPr lang="en-US" altLang="en-US"/>
              <a:pPr>
                <a:defRPr/>
              </a:pPr>
              <a:t>‹#›</a:t>
            </a:fld>
            <a:endParaRPr lang="en-US" altLang="en-US"/>
          </a:p>
        </p:txBody>
      </p:sp>
    </p:spTree>
    <p:extLst>
      <p:ext uri="{BB962C8B-B14F-4D97-AF65-F5344CB8AC3E}">
        <p14:creationId xmlns:p14="http://schemas.microsoft.com/office/powerpoint/2010/main" val="1737677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3F66F886-6B42-4F4B-B49C-689164F82940}" type="datetimeFigureOut">
              <a:rPr lang="en-US"/>
              <a:pPr>
                <a:defRPr/>
              </a:pPr>
              <a:t>11/22/2016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342A728-590A-4734-A29D-D0D6CC89EA4F}" type="slidenum">
              <a:rPr lang="en-US" altLang="en-US"/>
              <a:pPr>
                <a:defRPr/>
              </a:pPr>
              <a:t>‹#›</a:t>
            </a:fld>
            <a:endParaRPr lang="en-US" altLang="en-US"/>
          </a:p>
        </p:txBody>
      </p:sp>
    </p:spTree>
    <p:extLst>
      <p:ext uri="{BB962C8B-B14F-4D97-AF65-F5344CB8AC3E}">
        <p14:creationId xmlns:p14="http://schemas.microsoft.com/office/powerpoint/2010/main" val="2246062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CA"/>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3A3FCBE4-3735-48F1-8837-382EFE63BA9A}" type="slidenum">
              <a:rPr lang="en-US" altLang="en-US"/>
              <a:pPr>
                <a:defRPr/>
              </a:pPr>
              <a:t>‹#›</a:t>
            </a:fld>
            <a:endParaRPr lang="en-US" altLang="en-US"/>
          </a:p>
        </p:txBody>
      </p:sp>
    </p:spTree>
    <p:extLst>
      <p:ext uri="{BB962C8B-B14F-4D97-AF65-F5344CB8AC3E}">
        <p14:creationId xmlns:p14="http://schemas.microsoft.com/office/powerpoint/2010/main" val="673076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38D35B52-2B93-4A50-BBD1-8964691EE80D}" type="datetimeFigureOut">
              <a:rPr lang="en-US"/>
              <a:pPr>
                <a:defRPr/>
              </a:pPr>
              <a:t>11/22/2016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4B44843-06FB-4471-B526-830FF17B8635}" type="slidenum">
              <a:rPr lang="en-US" altLang="en-US"/>
              <a:pPr>
                <a:defRPr/>
              </a:pPr>
              <a:t>‹#›</a:t>
            </a:fld>
            <a:endParaRPr lang="en-US" altLang="en-US"/>
          </a:p>
        </p:txBody>
      </p:sp>
    </p:spTree>
    <p:extLst>
      <p:ext uri="{BB962C8B-B14F-4D97-AF65-F5344CB8AC3E}">
        <p14:creationId xmlns:p14="http://schemas.microsoft.com/office/powerpoint/2010/main" val="18330536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9CD24BD-CBC8-4E80-984B-3C01E1EBEF14}" type="datetimeFigureOut">
              <a:rPr lang="en-US"/>
              <a:pPr>
                <a:defRPr/>
              </a:pPr>
              <a:t>11/22/2016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03138FF-8EEC-45DB-9828-0E6C9DDE5DD1}" type="slidenum">
              <a:rPr lang="en-US" altLang="en-US"/>
              <a:pPr>
                <a:defRPr/>
              </a:pPr>
              <a:t>‹#›</a:t>
            </a:fld>
            <a:endParaRPr lang="en-US" altLang="en-US"/>
          </a:p>
        </p:txBody>
      </p:sp>
    </p:spTree>
    <p:extLst>
      <p:ext uri="{BB962C8B-B14F-4D97-AF65-F5344CB8AC3E}">
        <p14:creationId xmlns:p14="http://schemas.microsoft.com/office/powerpoint/2010/main" val="1448775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27FD3DE-3810-41D6-89B2-CA85F240FFB1}" type="datetimeFigureOut">
              <a:rPr lang="en-US"/>
              <a:pPr>
                <a:defRPr/>
              </a:pPr>
              <a:t>11/22/2016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1E9F530-E31C-491F-9372-FCB81F2277C4}" type="slidenum">
              <a:rPr lang="en-US" altLang="en-US"/>
              <a:pPr>
                <a:defRPr/>
              </a:pPr>
              <a:t>‹#›</a:t>
            </a:fld>
            <a:endParaRPr lang="en-US" altLang="en-US"/>
          </a:p>
        </p:txBody>
      </p:sp>
    </p:spTree>
    <p:extLst>
      <p:ext uri="{BB962C8B-B14F-4D97-AF65-F5344CB8AC3E}">
        <p14:creationId xmlns:p14="http://schemas.microsoft.com/office/powerpoint/2010/main" val="25201437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28FD2F6-F259-4DFB-B7E4-92D795963635}" type="datetimeFigureOut">
              <a:rPr lang="en-US"/>
              <a:pPr>
                <a:defRPr/>
              </a:pPr>
              <a:t>11/22/2016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E01B12A-0699-4A84-9F6A-E83F74CE5FA2}" type="slidenum">
              <a:rPr lang="en-US" altLang="en-US"/>
              <a:pPr>
                <a:defRPr/>
              </a:pPr>
              <a:t>‹#›</a:t>
            </a:fld>
            <a:endParaRPr lang="en-US" altLang="en-US"/>
          </a:p>
        </p:txBody>
      </p:sp>
    </p:spTree>
    <p:extLst>
      <p:ext uri="{BB962C8B-B14F-4D97-AF65-F5344CB8AC3E}">
        <p14:creationId xmlns:p14="http://schemas.microsoft.com/office/powerpoint/2010/main" val="8510653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1A0858B-347B-4D7E-BF83-FE96411D54F0}" type="datetimeFigureOut">
              <a:rPr lang="en-US"/>
              <a:pPr>
                <a:defRPr/>
              </a:pPr>
              <a:t>11/22/2016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2B9ABD8-C829-4483-8A88-F7B1D5502350}" type="slidenum">
              <a:rPr lang="en-US" altLang="en-US"/>
              <a:pPr>
                <a:defRPr/>
              </a:pPr>
              <a:t>‹#›</a:t>
            </a:fld>
            <a:endParaRPr lang="en-US" altLang="en-US"/>
          </a:p>
        </p:txBody>
      </p:sp>
    </p:spTree>
    <p:extLst>
      <p:ext uri="{BB962C8B-B14F-4D97-AF65-F5344CB8AC3E}">
        <p14:creationId xmlns:p14="http://schemas.microsoft.com/office/powerpoint/2010/main" val="19506169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B39E472-7D3E-4428-B21C-4DC056570C1F}" type="datetimeFigureOut">
              <a:rPr lang="en-US"/>
              <a:pPr>
                <a:defRPr/>
              </a:pPr>
              <a:t>11/22/2016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EE5C91-B27E-42D4-A73F-EC0156BFFD88}" type="slidenum">
              <a:rPr lang="en-US" altLang="en-US"/>
              <a:pPr>
                <a:defRPr/>
              </a:pPr>
              <a:t>‹#›</a:t>
            </a:fld>
            <a:endParaRPr lang="en-US" altLang="en-US"/>
          </a:p>
        </p:txBody>
      </p:sp>
    </p:spTree>
    <p:extLst>
      <p:ext uri="{BB962C8B-B14F-4D97-AF65-F5344CB8AC3E}">
        <p14:creationId xmlns:p14="http://schemas.microsoft.com/office/powerpoint/2010/main" val="23226022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306985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81523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903721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6035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7866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62345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9726778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3015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lvl1pPr>
              <a:defRPr/>
            </a:lvl1pPr>
          </a:lstStyle>
          <a:p>
            <a:pPr>
              <a:defRPr/>
            </a:pPr>
            <a:fld id="{CA63B681-76B4-4ECE-AEEE-36CFD5769537}" type="datetimeFigureOut">
              <a:rPr lang="en-CA"/>
              <a:pPr>
                <a:defRPr/>
              </a:pPr>
              <a:t>22/11/2016</a:t>
            </a:fld>
            <a:endParaRPr lang="en-CA"/>
          </a:p>
        </p:txBody>
      </p:sp>
      <p:sp>
        <p:nvSpPr>
          <p:cNvPr id="5" name="Footer Placeholder 4"/>
          <p:cNvSpPr>
            <a:spLocks noGrp="1"/>
          </p:cNvSpPr>
          <p:nvPr>
            <p:ph type="ftr" sz="quarter" idx="11"/>
          </p:nvPr>
        </p:nvSpPr>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pPr>
              <a:defRPr/>
            </a:pPr>
            <a:fld id="{CD83654D-164C-4951-9CAC-56AB6C13AC09}" type="slidenum">
              <a:rPr lang="en-CA" altLang="en-US"/>
              <a:pPr>
                <a:defRPr/>
              </a:pPr>
              <a:t>‹#›</a:t>
            </a:fld>
            <a:endParaRPr lang="en-CA" altLang="en-US"/>
          </a:p>
        </p:txBody>
      </p:sp>
    </p:spTree>
    <p:extLst>
      <p:ext uri="{BB962C8B-B14F-4D97-AF65-F5344CB8AC3E}">
        <p14:creationId xmlns:p14="http://schemas.microsoft.com/office/powerpoint/2010/main" val="31238842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lvl1pPr>
              <a:defRPr/>
            </a:lvl1pPr>
          </a:lstStyle>
          <a:p>
            <a:pPr>
              <a:defRPr/>
            </a:pPr>
            <a:fld id="{A00C418A-675B-464E-A0AD-CE855D01F1F5}" type="datetimeFigureOut">
              <a:rPr lang="en-CA"/>
              <a:pPr>
                <a:defRPr/>
              </a:pPr>
              <a:t>22/11/2016</a:t>
            </a:fld>
            <a:endParaRPr lang="en-CA"/>
          </a:p>
        </p:txBody>
      </p:sp>
      <p:sp>
        <p:nvSpPr>
          <p:cNvPr id="5" name="Footer Placeholder 4"/>
          <p:cNvSpPr>
            <a:spLocks noGrp="1"/>
          </p:cNvSpPr>
          <p:nvPr>
            <p:ph type="ftr" sz="quarter" idx="11"/>
          </p:nvPr>
        </p:nvSpPr>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pPr>
              <a:defRPr/>
            </a:pPr>
            <a:fld id="{00B2212D-B4C1-440B-8043-E081CC308472}" type="slidenum">
              <a:rPr lang="en-CA" altLang="en-US"/>
              <a:pPr>
                <a:defRPr/>
              </a:pPr>
              <a:t>‹#›</a:t>
            </a:fld>
            <a:endParaRPr lang="en-CA" altLang="en-US"/>
          </a:p>
        </p:txBody>
      </p:sp>
    </p:spTree>
    <p:extLst>
      <p:ext uri="{BB962C8B-B14F-4D97-AF65-F5344CB8AC3E}">
        <p14:creationId xmlns:p14="http://schemas.microsoft.com/office/powerpoint/2010/main" val="39558298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7E0F17F-D91A-40E8-916C-FD1504BCB4E2}" type="datetimeFigureOut">
              <a:rPr lang="en-CA"/>
              <a:pPr>
                <a:defRPr/>
              </a:pPr>
              <a:t>22/11/2016</a:t>
            </a:fld>
            <a:endParaRPr lang="en-CA"/>
          </a:p>
        </p:txBody>
      </p:sp>
      <p:sp>
        <p:nvSpPr>
          <p:cNvPr id="5" name="Footer Placeholder 4"/>
          <p:cNvSpPr>
            <a:spLocks noGrp="1"/>
          </p:cNvSpPr>
          <p:nvPr>
            <p:ph type="ftr" sz="quarter" idx="11"/>
          </p:nvPr>
        </p:nvSpPr>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pPr>
              <a:defRPr/>
            </a:pPr>
            <a:fld id="{241A685E-4C6A-4268-9105-214E8451169F}" type="slidenum">
              <a:rPr lang="en-CA" altLang="en-US"/>
              <a:pPr>
                <a:defRPr/>
              </a:pPr>
              <a:t>‹#›</a:t>
            </a:fld>
            <a:endParaRPr lang="en-CA" altLang="en-US"/>
          </a:p>
        </p:txBody>
      </p:sp>
    </p:spTree>
    <p:extLst>
      <p:ext uri="{BB962C8B-B14F-4D97-AF65-F5344CB8AC3E}">
        <p14:creationId xmlns:p14="http://schemas.microsoft.com/office/powerpoint/2010/main" val="20796390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3"/>
          <p:cNvSpPr>
            <a:spLocks noGrp="1"/>
          </p:cNvSpPr>
          <p:nvPr>
            <p:ph type="dt" sz="half" idx="10"/>
          </p:nvPr>
        </p:nvSpPr>
        <p:spPr/>
        <p:txBody>
          <a:bodyPr/>
          <a:lstStyle>
            <a:lvl1pPr>
              <a:defRPr/>
            </a:lvl1pPr>
          </a:lstStyle>
          <a:p>
            <a:pPr>
              <a:defRPr/>
            </a:pPr>
            <a:fld id="{C893822D-04C2-4DE0-8DFA-EEA292550987}" type="datetimeFigureOut">
              <a:rPr lang="en-CA"/>
              <a:pPr>
                <a:defRPr/>
              </a:pPr>
              <a:t>22/11/2016</a:t>
            </a:fld>
            <a:endParaRPr lang="en-CA"/>
          </a:p>
        </p:txBody>
      </p:sp>
      <p:sp>
        <p:nvSpPr>
          <p:cNvPr id="6" name="Footer Placeholder 4"/>
          <p:cNvSpPr>
            <a:spLocks noGrp="1"/>
          </p:cNvSpPr>
          <p:nvPr>
            <p:ph type="ftr" sz="quarter" idx="11"/>
          </p:nvPr>
        </p:nvSpPr>
        <p:spPr/>
        <p:txBody>
          <a:bodyPr/>
          <a:lstStyle>
            <a:lvl1pPr>
              <a:defRPr/>
            </a:lvl1pPr>
          </a:lstStyle>
          <a:p>
            <a:pPr>
              <a:defRPr/>
            </a:pPr>
            <a:endParaRPr lang="en-CA"/>
          </a:p>
        </p:txBody>
      </p:sp>
      <p:sp>
        <p:nvSpPr>
          <p:cNvPr id="7" name="Slide Number Placeholder 5"/>
          <p:cNvSpPr>
            <a:spLocks noGrp="1"/>
          </p:cNvSpPr>
          <p:nvPr>
            <p:ph type="sldNum" sz="quarter" idx="12"/>
          </p:nvPr>
        </p:nvSpPr>
        <p:spPr/>
        <p:txBody>
          <a:bodyPr/>
          <a:lstStyle>
            <a:lvl1pPr>
              <a:defRPr/>
            </a:lvl1pPr>
          </a:lstStyle>
          <a:p>
            <a:pPr>
              <a:defRPr/>
            </a:pPr>
            <a:fld id="{B03DCB7C-FE41-4474-87BE-BBCBE3C580A0}" type="slidenum">
              <a:rPr lang="en-CA" altLang="en-US"/>
              <a:pPr>
                <a:defRPr/>
              </a:pPr>
              <a:t>‹#›</a:t>
            </a:fld>
            <a:endParaRPr lang="en-CA" altLang="en-US"/>
          </a:p>
        </p:txBody>
      </p:sp>
    </p:spTree>
    <p:extLst>
      <p:ext uri="{BB962C8B-B14F-4D97-AF65-F5344CB8AC3E}">
        <p14:creationId xmlns:p14="http://schemas.microsoft.com/office/powerpoint/2010/main" val="22949810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3"/>
          <p:cNvSpPr>
            <a:spLocks noGrp="1"/>
          </p:cNvSpPr>
          <p:nvPr>
            <p:ph type="dt" sz="half" idx="10"/>
          </p:nvPr>
        </p:nvSpPr>
        <p:spPr/>
        <p:txBody>
          <a:bodyPr/>
          <a:lstStyle>
            <a:lvl1pPr>
              <a:defRPr/>
            </a:lvl1pPr>
          </a:lstStyle>
          <a:p>
            <a:pPr>
              <a:defRPr/>
            </a:pPr>
            <a:fld id="{A3F1D2C5-FBDD-4274-A951-081DC87B9BF5}" type="datetimeFigureOut">
              <a:rPr lang="en-CA"/>
              <a:pPr>
                <a:defRPr/>
              </a:pPr>
              <a:t>22/11/2016</a:t>
            </a:fld>
            <a:endParaRPr lang="en-CA"/>
          </a:p>
        </p:txBody>
      </p:sp>
      <p:sp>
        <p:nvSpPr>
          <p:cNvPr id="8" name="Footer Placeholder 4"/>
          <p:cNvSpPr>
            <a:spLocks noGrp="1"/>
          </p:cNvSpPr>
          <p:nvPr>
            <p:ph type="ftr" sz="quarter" idx="11"/>
          </p:nvPr>
        </p:nvSpPr>
        <p:spPr/>
        <p:txBody>
          <a:bodyPr/>
          <a:lstStyle>
            <a:lvl1pPr>
              <a:defRPr/>
            </a:lvl1pPr>
          </a:lstStyle>
          <a:p>
            <a:pPr>
              <a:defRPr/>
            </a:pPr>
            <a:endParaRPr lang="en-CA"/>
          </a:p>
        </p:txBody>
      </p:sp>
      <p:sp>
        <p:nvSpPr>
          <p:cNvPr id="9" name="Slide Number Placeholder 5"/>
          <p:cNvSpPr>
            <a:spLocks noGrp="1"/>
          </p:cNvSpPr>
          <p:nvPr>
            <p:ph type="sldNum" sz="quarter" idx="12"/>
          </p:nvPr>
        </p:nvSpPr>
        <p:spPr/>
        <p:txBody>
          <a:bodyPr/>
          <a:lstStyle>
            <a:lvl1pPr>
              <a:defRPr/>
            </a:lvl1pPr>
          </a:lstStyle>
          <a:p>
            <a:pPr>
              <a:defRPr/>
            </a:pPr>
            <a:fld id="{736A224A-B76A-4013-A509-3BE7AB6073E0}" type="slidenum">
              <a:rPr lang="en-CA" altLang="en-US"/>
              <a:pPr>
                <a:defRPr/>
              </a:pPr>
              <a:t>‹#›</a:t>
            </a:fld>
            <a:endParaRPr lang="en-CA" altLang="en-US"/>
          </a:p>
        </p:txBody>
      </p:sp>
    </p:spTree>
    <p:extLst>
      <p:ext uri="{BB962C8B-B14F-4D97-AF65-F5344CB8AC3E}">
        <p14:creationId xmlns:p14="http://schemas.microsoft.com/office/powerpoint/2010/main" val="20539148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3"/>
          <p:cNvSpPr>
            <a:spLocks noGrp="1"/>
          </p:cNvSpPr>
          <p:nvPr>
            <p:ph type="dt" sz="half" idx="10"/>
          </p:nvPr>
        </p:nvSpPr>
        <p:spPr/>
        <p:txBody>
          <a:bodyPr/>
          <a:lstStyle>
            <a:lvl1pPr>
              <a:defRPr/>
            </a:lvl1pPr>
          </a:lstStyle>
          <a:p>
            <a:pPr>
              <a:defRPr/>
            </a:pPr>
            <a:fld id="{4B0D2A3D-C0C6-4D48-9E2F-F7386443E257}" type="datetimeFigureOut">
              <a:rPr lang="en-CA"/>
              <a:pPr>
                <a:defRPr/>
              </a:pPr>
              <a:t>22/11/2016</a:t>
            </a:fld>
            <a:endParaRPr lang="en-CA"/>
          </a:p>
        </p:txBody>
      </p:sp>
      <p:sp>
        <p:nvSpPr>
          <p:cNvPr id="4" name="Footer Placeholder 4"/>
          <p:cNvSpPr>
            <a:spLocks noGrp="1"/>
          </p:cNvSpPr>
          <p:nvPr>
            <p:ph type="ftr" sz="quarter" idx="11"/>
          </p:nvPr>
        </p:nvSpPr>
        <p:spPr/>
        <p:txBody>
          <a:bodyPr/>
          <a:lstStyle>
            <a:lvl1pPr>
              <a:defRPr/>
            </a:lvl1pPr>
          </a:lstStyle>
          <a:p>
            <a:pPr>
              <a:defRPr/>
            </a:pPr>
            <a:endParaRPr lang="en-CA"/>
          </a:p>
        </p:txBody>
      </p:sp>
      <p:sp>
        <p:nvSpPr>
          <p:cNvPr id="5" name="Slide Number Placeholder 5"/>
          <p:cNvSpPr>
            <a:spLocks noGrp="1"/>
          </p:cNvSpPr>
          <p:nvPr>
            <p:ph type="sldNum" sz="quarter" idx="12"/>
          </p:nvPr>
        </p:nvSpPr>
        <p:spPr/>
        <p:txBody>
          <a:bodyPr/>
          <a:lstStyle>
            <a:lvl1pPr>
              <a:defRPr/>
            </a:lvl1pPr>
          </a:lstStyle>
          <a:p>
            <a:pPr>
              <a:defRPr/>
            </a:pPr>
            <a:fld id="{40F93405-4970-41BB-AEED-B1AD1E6E794D}" type="slidenum">
              <a:rPr lang="en-CA" altLang="en-US"/>
              <a:pPr>
                <a:defRPr/>
              </a:pPr>
              <a:t>‹#›</a:t>
            </a:fld>
            <a:endParaRPr lang="en-CA" altLang="en-US"/>
          </a:p>
        </p:txBody>
      </p:sp>
    </p:spTree>
    <p:extLst>
      <p:ext uri="{BB962C8B-B14F-4D97-AF65-F5344CB8AC3E}">
        <p14:creationId xmlns:p14="http://schemas.microsoft.com/office/powerpoint/2010/main" val="23853776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4F53A96-4F76-4E02-8A29-CBA097A97834}" type="datetimeFigureOut">
              <a:rPr lang="en-CA"/>
              <a:pPr>
                <a:defRPr/>
              </a:pPr>
              <a:t>22/11/2016</a:t>
            </a:fld>
            <a:endParaRPr lang="en-CA"/>
          </a:p>
        </p:txBody>
      </p:sp>
      <p:sp>
        <p:nvSpPr>
          <p:cNvPr id="3" name="Footer Placeholder 4"/>
          <p:cNvSpPr>
            <a:spLocks noGrp="1"/>
          </p:cNvSpPr>
          <p:nvPr>
            <p:ph type="ftr" sz="quarter" idx="11"/>
          </p:nvPr>
        </p:nvSpPr>
        <p:spPr/>
        <p:txBody>
          <a:bodyPr/>
          <a:lstStyle>
            <a:lvl1pPr>
              <a:defRPr/>
            </a:lvl1pPr>
          </a:lstStyle>
          <a:p>
            <a:pPr>
              <a:defRPr/>
            </a:pPr>
            <a:endParaRPr lang="en-CA"/>
          </a:p>
        </p:txBody>
      </p:sp>
      <p:sp>
        <p:nvSpPr>
          <p:cNvPr id="4" name="Slide Number Placeholder 5"/>
          <p:cNvSpPr>
            <a:spLocks noGrp="1"/>
          </p:cNvSpPr>
          <p:nvPr>
            <p:ph type="sldNum" sz="quarter" idx="12"/>
          </p:nvPr>
        </p:nvSpPr>
        <p:spPr/>
        <p:txBody>
          <a:bodyPr/>
          <a:lstStyle>
            <a:lvl1pPr>
              <a:defRPr/>
            </a:lvl1pPr>
          </a:lstStyle>
          <a:p>
            <a:pPr>
              <a:defRPr/>
            </a:pPr>
            <a:fld id="{3BB24059-FDC5-4F64-8EA6-61773D8852CD}" type="slidenum">
              <a:rPr lang="en-CA" altLang="en-US"/>
              <a:pPr>
                <a:defRPr/>
              </a:pPr>
              <a:t>‹#›</a:t>
            </a:fld>
            <a:endParaRPr lang="en-CA" altLang="en-US"/>
          </a:p>
        </p:txBody>
      </p:sp>
    </p:spTree>
    <p:extLst>
      <p:ext uri="{BB962C8B-B14F-4D97-AF65-F5344CB8AC3E}">
        <p14:creationId xmlns:p14="http://schemas.microsoft.com/office/powerpoint/2010/main" val="340904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F689C11-DA14-472C-BB62-7865F736B4D4}" type="datetimeFigureOut">
              <a:rPr lang="en-US"/>
              <a:pPr>
                <a:defRPr/>
              </a:pPr>
              <a:t>11/22/2016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251D903-62DC-40D0-9ABE-DFD8B086A108}" type="slidenum">
              <a:rPr lang="en-US" altLang="en-US"/>
              <a:pPr>
                <a:defRPr/>
              </a:pPr>
              <a:t>‹#›</a:t>
            </a:fld>
            <a:endParaRPr lang="en-US" altLang="en-US"/>
          </a:p>
        </p:txBody>
      </p:sp>
    </p:spTree>
    <p:extLst>
      <p:ext uri="{BB962C8B-B14F-4D97-AF65-F5344CB8AC3E}">
        <p14:creationId xmlns:p14="http://schemas.microsoft.com/office/powerpoint/2010/main" val="25459403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0074A88-A935-420E-A443-707975F6C6AE}" type="datetimeFigureOut">
              <a:rPr lang="en-CA"/>
              <a:pPr>
                <a:defRPr/>
              </a:pPr>
              <a:t>22/11/2016</a:t>
            </a:fld>
            <a:endParaRPr lang="en-CA"/>
          </a:p>
        </p:txBody>
      </p:sp>
      <p:sp>
        <p:nvSpPr>
          <p:cNvPr id="6" name="Footer Placeholder 4"/>
          <p:cNvSpPr>
            <a:spLocks noGrp="1"/>
          </p:cNvSpPr>
          <p:nvPr>
            <p:ph type="ftr" sz="quarter" idx="11"/>
          </p:nvPr>
        </p:nvSpPr>
        <p:spPr/>
        <p:txBody>
          <a:bodyPr/>
          <a:lstStyle>
            <a:lvl1pPr>
              <a:defRPr/>
            </a:lvl1pPr>
          </a:lstStyle>
          <a:p>
            <a:pPr>
              <a:defRPr/>
            </a:pPr>
            <a:endParaRPr lang="en-CA"/>
          </a:p>
        </p:txBody>
      </p:sp>
      <p:sp>
        <p:nvSpPr>
          <p:cNvPr id="7" name="Slide Number Placeholder 5"/>
          <p:cNvSpPr>
            <a:spLocks noGrp="1"/>
          </p:cNvSpPr>
          <p:nvPr>
            <p:ph type="sldNum" sz="quarter" idx="12"/>
          </p:nvPr>
        </p:nvSpPr>
        <p:spPr/>
        <p:txBody>
          <a:bodyPr/>
          <a:lstStyle>
            <a:lvl1pPr>
              <a:defRPr/>
            </a:lvl1pPr>
          </a:lstStyle>
          <a:p>
            <a:pPr>
              <a:defRPr/>
            </a:pPr>
            <a:fld id="{EB76609A-9F38-4E52-841A-2CC3BA293891}" type="slidenum">
              <a:rPr lang="en-CA" altLang="en-US"/>
              <a:pPr>
                <a:defRPr/>
              </a:pPr>
              <a:t>‹#›</a:t>
            </a:fld>
            <a:endParaRPr lang="en-CA" altLang="en-US"/>
          </a:p>
        </p:txBody>
      </p:sp>
    </p:spTree>
    <p:extLst>
      <p:ext uri="{BB962C8B-B14F-4D97-AF65-F5344CB8AC3E}">
        <p14:creationId xmlns:p14="http://schemas.microsoft.com/office/powerpoint/2010/main" val="2261406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0E7968B-E914-4C21-8C9A-5BB7988667AA}" type="datetimeFigureOut">
              <a:rPr lang="en-CA"/>
              <a:pPr>
                <a:defRPr/>
              </a:pPr>
              <a:t>22/11/2016</a:t>
            </a:fld>
            <a:endParaRPr lang="en-CA"/>
          </a:p>
        </p:txBody>
      </p:sp>
      <p:sp>
        <p:nvSpPr>
          <p:cNvPr id="6" name="Footer Placeholder 4"/>
          <p:cNvSpPr>
            <a:spLocks noGrp="1"/>
          </p:cNvSpPr>
          <p:nvPr>
            <p:ph type="ftr" sz="quarter" idx="11"/>
          </p:nvPr>
        </p:nvSpPr>
        <p:spPr/>
        <p:txBody>
          <a:bodyPr/>
          <a:lstStyle>
            <a:lvl1pPr>
              <a:defRPr/>
            </a:lvl1pPr>
          </a:lstStyle>
          <a:p>
            <a:pPr>
              <a:defRPr/>
            </a:pPr>
            <a:endParaRPr lang="en-CA"/>
          </a:p>
        </p:txBody>
      </p:sp>
      <p:sp>
        <p:nvSpPr>
          <p:cNvPr id="7" name="Slide Number Placeholder 5"/>
          <p:cNvSpPr>
            <a:spLocks noGrp="1"/>
          </p:cNvSpPr>
          <p:nvPr>
            <p:ph type="sldNum" sz="quarter" idx="12"/>
          </p:nvPr>
        </p:nvSpPr>
        <p:spPr/>
        <p:txBody>
          <a:bodyPr/>
          <a:lstStyle>
            <a:lvl1pPr>
              <a:defRPr/>
            </a:lvl1pPr>
          </a:lstStyle>
          <a:p>
            <a:pPr>
              <a:defRPr/>
            </a:pPr>
            <a:fld id="{1C916A9F-908D-4A62-AB06-03E4672B8F95}" type="slidenum">
              <a:rPr lang="en-CA" altLang="en-US"/>
              <a:pPr>
                <a:defRPr/>
              </a:pPr>
              <a:t>‹#›</a:t>
            </a:fld>
            <a:endParaRPr lang="en-CA" altLang="en-US"/>
          </a:p>
        </p:txBody>
      </p:sp>
    </p:spTree>
    <p:extLst>
      <p:ext uri="{BB962C8B-B14F-4D97-AF65-F5344CB8AC3E}">
        <p14:creationId xmlns:p14="http://schemas.microsoft.com/office/powerpoint/2010/main" val="2409683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lvl1pPr>
              <a:defRPr/>
            </a:lvl1pPr>
          </a:lstStyle>
          <a:p>
            <a:pPr>
              <a:defRPr/>
            </a:pPr>
            <a:fld id="{601C6CA0-8CF8-43A7-A9FD-256C77AFFC7F}" type="datetimeFigureOut">
              <a:rPr lang="en-CA"/>
              <a:pPr>
                <a:defRPr/>
              </a:pPr>
              <a:t>22/11/2016</a:t>
            </a:fld>
            <a:endParaRPr lang="en-CA"/>
          </a:p>
        </p:txBody>
      </p:sp>
      <p:sp>
        <p:nvSpPr>
          <p:cNvPr id="5" name="Footer Placeholder 4"/>
          <p:cNvSpPr>
            <a:spLocks noGrp="1"/>
          </p:cNvSpPr>
          <p:nvPr>
            <p:ph type="ftr" sz="quarter" idx="11"/>
          </p:nvPr>
        </p:nvSpPr>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pPr>
              <a:defRPr/>
            </a:pPr>
            <a:fld id="{6AA1625D-42BE-4034-BAE0-30E89167875E}" type="slidenum">
              <a:rPr lang="en-CA" altLang="en-US"/>
              <a:pPr>
                <a:defRPr/>
              </a:pPr>
              <a:t>‹#›</a:t>
            </a:fld>
            <a:endParaRPr lang="en-CA" altLang="en-US"/>
          </a:p>
        </p:txBody>
      </p:sp>
    </p:spTree>
    <p:extLst>
      <p:ext uri="{BB962C8B-B14F-4D97-AF65-F5344CB8AC3E}">
        <p14:creationId xmlns:p14="http://schemas.microsoft.com/office/powerpoint/2010/main" val="4957321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lvl1pPr>
              <a:defRPr/>
            </a:lvl1pPr>
          </a:lstStyle>
          <a:p>
            <a:pPr>
              <a:defRPr/>
            </a:pPr>
            <a:fld id="{A3244476-4CEC-42BE-BE22-C02FD90C6B4F}" type="datetimeFigureOut">
              <a:rPr lang="en-CA"/>
              <a:pPr>
                <a:defRPr/>
              </a:pPr>
              <a:t>22/11/2016</a:t>
            </a:fld>
            <a:endParaRPr lang="en-CA"/>
          </a:p>
        </p:txBody>
      </p:sp>
      <p:sp>
        <p:nvSpPr>
          <p:cNvPr id="5" name="Footer Placeholder 4"/>
          <p:cNvSpPr>
            <a:spLocks noGrp="1"/>
          </p:cNvSpPr>
          <p:nvPr>
            <p:ph type="ftr" sz="quarter" idx="11"/>
          </p:nvPr>
        </p:nvSpPr>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lvl1pPr>
          </a:lstStyle>
          <a:p>
            <a:pPr>
              <a:defRPr/>
            </a:pPr>
            <a:fld id="{C3EDD62E-90C1-4188-AD06-C0416518A78F}" type="slidenum">
              <a:rPr lang="en-CA" altLang="en-US"/>
              <a:pPr>
                <a:defRPr/>
              </a:pPr>
              <a:t>‹#›</a:t>
            </a:fld>
            <a:endParaRPr lang="en-CA" altLang="en-US"/>
          </a:p>
        </p:txBody>
      </p:sp>
    </p:spTree>
    <p:extLst>
      <p:ext uri="{BB962C8B-B14F-4D97-AF65-F5344CB8AC3E}">
        <p14:creationId xmlns:p14="http://schemas.microsoft.com/office/powerpoint/2010/main" val="2662481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836219D-EE94-447B-A84C-FE2AED950CB5}" type="datetimeFigureOut">
              <a:rPr lang="en-US"/>
              <a:pPr>
                <a:defRPr/>
              </a:pPr>
              <a:t>11/22/2016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5EE4799-3BE6-497C-BB98-A43D9E1532C3}" type="slidenum">
              <a:rPr lang="en-US" altLang="en-US"/>
              <a:pPr>
                <a:defRPr/>
              </a:pPr>
              <a:t>‹#›</a:t>
            </a:fld>
            <a:endParaRPr lang="en-US" altLang="en-US"/>
          </a:p>
        </p:txBody>
      </p:sp>
    </p:spTree>
    <p:extLst>
      <p:ext uri="{BB962C8B-B14F-4D97-AF65-F5344CB8AC3E}">
        <p14:creationId xmlns:p14="http://schemas.microsoft.com/office/powerpoint/2010/main" val="698843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C4CBD35-2294-4A6B-AB9D-137C43192588}" type="datetimeFigureOut">
              <a:rPr lang="en-US"/>
              <a:pPr>
                <a:defRPr/>
              </a:pPr>
              <a:t>11/22/2016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D28D63D-1FF4-4F70-8341-3AF53BE294AE}" type="slidenum">
              <a:rPr lang="en-US" altLang="en-US"/>
              <a:pPr>
                <a:defRPr/>
              </a:pPr>
              <a:t>‹#›</a:t>
            </a:fld>
            <a:endParaRPr lang="en-US" altLang="en-US"/>
          </a:p>
        </p:txBody>
      </p:sp>
    </p:spTree>
    <p:extLst>
      <p:ext uri="{BB962C8B-B14F-4D97-AF65-F5344CB8AC3E}">
        <p14:creationId xmlns:p14="http://schemas.microsoft.com/office/powerpoint/2010/main" val="3677616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35DA767-7EC6-4CCB-80DC-F02540C89541}" type="datetimeFigureOut">
              <a:rPr lang="en-US"/>
              <a:pPr>
                <a:defRPr/>
              </a:pPr>
              <a:t>11/22/2016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D0C5ACD-7EC0-49C5-AFAF-3B1DEFC20C93}" type="slidenum">
              <a:rPr lang="en-US" altLang="en-US"/>
              <a:pPr>
                <a:defRPr/>
              </a:pPr>
              <a:t>‹#›</a:t>
            </a:fld>
            <a:endParaRPr lang="en-US" altLang="en-US"/>
          </a:p>
        </p:txBody>
      </p:sp>
    </p:spTree>
    <p:extLst>
      <p:ext uri="{BB962C8B-B14F-4D97-AF65-F5344CB8AC3E}">
        <p14:creationId xmlns:p14="http://schemas.microsoft.com/office/powerpoint/2010/main" val="77682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5C6F7D9-84F9-4416-83CB-CF4CD3CD30D0}" type="datetimeFigureOut">
              <a:rPr lang="en-US"/>
              <a:pPr>
                <a:defRPr/>
              </a:pPr>
              <a:t>11/22/2016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032B35E-E5D4-45A4-B05D-49D633C1794D}" type="slidenum">
              <a:rPr lang="en-US" altLang="en-US"/>
              <a:pPr>
                <a:defRPr/>
              </a:pPr>
              <a:t>‹#›</a:t>
            </a:fld>
            <a:endParaRPr lang="en-US" altLang="en-US"/>
          </a:p>
        </p:txBody>
      </p:sp>
    </p:spTree>
    <p:extLst>
      <p:ext uri="{BB962C8B-B14F-4D97-AF65-F5344CB8AC3E}">
        <p14:creationId xmlns:p14="http://schemas.microsoft.com/office/powerpoint/2010/main" val="393713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DE4AD73-475A-4B7F-A4C3-D779778A1BE5}" type="datetimeFigureOut">
              <a:rPr lang="en-US"/>
              <a:pPr>
                <a:defRPr/>
              </a:pPr>
              <a:t>11/22/2016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BE9DEB5-1F0A-4D74-9BF3-966D5A0F0BC9}" type="slidenum">
              <a:rPr lang="en-US" altLang="en-US"/>
              <a:pPr>
                <a:defRPr/>
              </a:pPr>
              <a:t>‹#›</a:t>
            </a:fld>
            <a:endParaRPr lang="en-US" altLang="en-US"/>
          </a:p>
        </p:txBody>
      </p:sp>
    </p:spTree>
    <p:extLst>
      <p:ext uri="{BB962C8B-B14F-4D97-AF65-F5344CB8AC3E}">
        <p14:creationId xmlns:p14="http://schemas.microsoft.com/office/powerpoint/2010/main" val="11720057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1"/>
          <p:cNvSpPr txBox="1">
            <a:spLocks noChangeArrowheads="1"/>
          </p:cNvSpPr>
          <p:nvPr userDrawn="1"/>
        </p:nvSpPr>
        <p:spPr bwMode="auto">
          <a:xfrm>
            <a:off x="174625" y="6291263"/>
            <a:ext cx="883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sz="800" b="1" dirty="0" smtClean="0">
                <a:solidFill>
                  <a:srgbClr val="7030A0"/>
                </a:solidFill>
                <a:latin typeface="Arial" charset="0"/>
              </a:rPr>
              <a:t>S.O. </a:t>
            </a:r>
            <a:r>
              <a:rPr lang="en-US" sz="800" b="1" dirty="0" err="1" smtClean="0">
                <a:solidFill>
                  <a:srgbClr val="7030A0"/>
                </a:solidFill>
                <a:latin typeface="Arial" charset="0"/>
              </a:rPr>
              <a:t>Kasap</a:t>
            </a:r>
            <a:r>
              <a:rPr lang="en-US" sz="800" b="1" dirty="0" smtClean="0">
                <a:solidFill>
                  <a:srgbClr val="7030A0"/>
                </a:solidFill>
                <a:latin typeface="Arial" charset="0"/>
              </a:rPr>
              <a:t>, </a:t>
            </a:r>
            <a:r>
              <a:rPr lang="en-US" sz="800" b="1" i="1" dirty="0" smtClean="0">
                <a:solidFill>
                  <a:srgbClr val="7030A0"/>
                </a:solidFill>
                <a:latin typeface="Arial" charset="0"/>
              </a:rPr>
              <a:t>Optoelectronics and Photonics: Principles and Practices</a:t>
            </a:r>
            <a:r>
              <a:rPr lang="en-US" sz="800" b="1" dirty="0" smtClean="0">
                <a:solidFill>
                  <a:srgbClr val="7030A0"/>
                </a:solidFill>
                <a:latin typeface="Arial" charset="0"/>
              </a:rPr>
              <a:t>, Second Edition, © 2013 Pearson Education</a:t>
            </a:r>
          </a:p>
          <a:p>
            <a:pPr algn="ctr">
              <a:defRPr/>
            </a:pPr>
            <a:r>
              <a:rPr lang="en-US" sz="800" b="1" dirty="0" smtClean="0">
                <a:solidFill>
                  <a:srgbClr val="7030A0"/>
                </a:solidFill>
                <a:latin typeface="Arial" charset="0"/>
              </a:rPr>
              <a:t>© 2013 Pearson Education, Inc., Upper Saddle River, NJ. All rights reserved. This publication is protected by Copyright and written permission should be obtained from the publisher prior to any prohibited reproduction, storage in a retrieval system, or transmission in any form or by any means, electronic, mechanical, photocopying, recording, or likewise. For information regarding permission(s), write to: Rights and Permissions Department, Pearson Education, Inc., Upper Saddle River, NJ 07458.</a:t>
            </a:r>
          </a:p>
        </p:txBody>
      </p:sp>
    </p:spTree>
  </p:cSld>
  <p:clrMap bg1="lt1" tx1="dk1" bg2="lt2" tx2="dk2" accent1="accent1" accent2="accent2" accent3="accent3" accent4="accent4" accent5="accent5" accent6="accent6" hlink="hlink" folHlink="folHlink"/>
  <p:sldLayoutIdLst>
    <p:sldLayoutId id="2147485593" r:id="rId1"/>
    <p:sldLayoutId id="2147485594" r:id="rId2"/>
    <p:sldLayoutId id="2147485552" r:id="rId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0E9A25D-D93F-4CEA-B0BD-E1AEFB1BEDA4}" type="datetimeFigureOut">
              <a:rPr lang="en-US"/>
              <a:pPr>
                <a:defRPr/>
              </a:pPr>
              <a:t>11/22/2016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72372FA1-DDCF-4CD9-931A-2BF630137FE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5553"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B5C30388-0615-4232-A434-5588098B1FFD}" type="datetimeFigureOut">
              <a:rPr lang="en-US"/>
              <a:pPr>
                <a:defRPr/>
              </a:pPr>
              <a:t>11/22/2016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C52239DF-909F-49B8-92C6-E1A9314554C4}"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5564" r:id="rId1"/>
    <p:sldLayoutId id="2147485565" r:id="rId2"/>
    <p:sldLayoutId id="2147485566" r:id="rId3"/>
    <p:sldLayoutId id="2147485567" r:id="rId4"/>
    <p:sldLayoutId id="2147485568" r:id="rId5"/>
    <p:sldLayoutId id="2147485569" r:id="rId6"/>
    <p:sldLayoutId id="2147485570" r:id="rId7"/>
    <p:sldLayoutId id="2147485571" r:id="rId8"/>
    <p:sldLayoutId id="2147485572" r:id="rId9"/>
    <p:sldLayoutId id="2147485573" r:id="rId10"/>
    <p:sldLayoutId id="214748557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Box 1"/>
          <p:cNvSpPr txBox="1">
            <a:spLocks noChangeArrowheads="1"/>
          </p:cNvSpPr>
          <p:nvPr userDrawn="1"/>
        </p:nvSpPr>
        <p:spPr bwMode="auto">
          <a:xfrm>
            <a:off x="174625" y="6291263"/>
            <a:ext cx="8839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defRPr/>
            </a:pPr>
            <a:r>
              <a:rPr lang="en-US" sz="800" b="1" dirty="0" smtClean="0">
                <a:solidFill>
                  <a:srgbClr val="7030A0"/>
                </a:solidFill>
                <a:latin typeface="Arial" charset="0"/>
              </a:rPr>
              <a:t>S.O. </a:t>
            </a:r>
            <a:r>
              <a:rPr lang="en-US" sz="800" b="1" dirty="0" err="1" smtClean="0">
                <a:solidFill>
                  <a:srgbClr val="7030A0"/>
                </a:solidFill>
                <a:latin typeface="Arial" charset="0"/>
              </a:rPr>
              <a:t>Kasap</a:t>
            </a:r>
            <a:r>
              <a:rPr lang="en-US" sz="800" b="1" dirty="0" smtClean="0">
                <a:solidFill>
                  <a:srgbClr val="7030A0"/>
                </a:solidFill>
                <a:latin typeface="Arial" charset="0"/>
              </a:rPr>
              <a:t>, </a:t>
            </a:r>
            <a:r>
              <a:rPr lang="en-US" sz="800" b="1" i="1" dirty="0" smtClean="0">
                <a:solidFill>
                  <a:srgbClr val="7030A0"/>
                </a:solidFill>
                <a:latin typeface="Arial" charset="0"/>
              </a:rPr>
              <a:t>Optoelectronics and Photonics: Principles and Practices</a:t>
            </a:r>
            <a:r>
              <a:rPr lang="en-US" sz="800" b="1" dirty="0" smtClean="0">
                <a:solidFill>
                  <a:srgbClr val="7030A0"/>
                </a:solidFill>
                <a:latin typeface="Arial" charset="0"/>
              </a:rPr>
              <a:t>, Second Edition, © 2013 Pearson Education</a:t>
            </a:r>
          </a:p>
          <a:p>
            <a:pPr algn="ctr">
              <a:defRPr/>
            </a:pPr>
            <a:r>
              <a:rPr lang="en-US" sz="800" b="1" dirty="0" smtClean="0">
                <a:solidFill>
                  <a:srgbClr val="7030A0"/>
                </a:solidFill>
                <a:latin typeface="Arial" charset="0"/>
              </a:rPr>
              <a:t>© 2013 Pearson Education, Inc., Upper Saddle River, NJ. All rights reserved. This publication is protected by Copyright and written permission should be obtained from the publisher prior to any prohibited reproduction, storage in a retrieval system, or transmission in any form or by any means, electronic, mechanical, photocopying, recording, or likewise. For information regarding permission(s), write to: Rights and Permissions Department, Pearson Education, Inc., Upper Saddle River, NJ 07458.</a:t>
            </a:r>
          </a:p>
        </p:txBody>
      </p:sp>
    </p:spTree>
  </p:cSld>
  <p:clrMap bg1="lt1" tx1="dk1" bg2="lt2" tx2="dk2" accent1="accent1" accent2="accent2" accent3="accent3" accent4="accent4" accent5="accent5" accent6="accent6" hlink="hlink" folHlink="folHlink"/>
  <p:sldLayoutIdLst>
    <p:sldLayoutId id="2147485575" r:id="rId1"/>
    <p:sldLayoutId id="2147485576" r:id="rId2"/>
    <p:sldLayoutId id="2147485577" r:id="rId3"/>
    <p:sldLayoutId id="2147485578" r:id="rId4"/>
    <p:sldLayoutId id="2147485579" r:id="rId5"/>
    <p:sldLayoutId id="2147485580" r:id="rId6"/>
    <p:sldLayoutId id="2147485581" r:id="rId7"/>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CA" altLang="en-US" smtClean="0"/>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CA"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prstClr val="black">
                    <a:tint val="75000"/>
                  </a:prstClr>
                </a:solidFill>
              </a:defRPr>
            </a:lvl1pPr>
          </a:lstStyle>
          <a:p>
            <a:pPr>
              <a:defRPr/>
            </a:pPr>
            <a:fld id="{E1C61DE9-0510-42D2-9B09-90AFECCBD9E0}" type="datetimeFigureOut">
              <a:rPr lang="en-CA"/>
              <a:pPr>
                <a:defRPr/>
              </a:pPr>
              <a:t>22/11/2016</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prstClr val="black">
                    <a:tint val="75000"/>
                  </a:prstClr>
                </a:solidFill>
              </a:defRPr>
            </a:lvl1pPr>
          </a:lstStyle>
          <a:p>
            <a:pPr>
              <a:defRPr/>
            </a:pPr>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71D82815-22D2-4329-96FE-B6C0ED10E1AC}"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sldLayoutIdLst>
    <p:sldLayoutId id="2147485582" r:id="rId1"/>
    <p:sldLayoutId id="2147485583" r:id="rId2"/>
    <p:sldLayoutId id="2147485584" r:id="rId3"/>
    <p:sldLayoutId id="2147485585" r:id="rId4"/>
    <p:sldLayoutId id="2147485586" r:id="rId5"/>
    <p:sldLayoutId id="2147485587" r:id="rId6"/>
    <p:sldLayoutId id="2147485588" r:id="rId7"/>
    <p:sldLayoutId id="2147485589" r:id="rId8"/>
    <p:sldLayoutId id="2147485590" r:id="rId9"/>
    <p:sldLayoutId id="2147485591" r:id="rId10"/>
    <p:sldLayoutId id="214748559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notesSlide" Target="../notesSlides/notesSlide102.xml"/><Relationship Id="rId7" Type="http://schemas.openxmlformats.org/officeDocument/2006/relationships/image" Target="../media/image140.wmf"/><Relationship Id="rId2" Type="http://schemas.openxmlformats.org/officeDocument/2006/relationships/slideLayout" Target="../slideLayouts/slideLayout3.xml"/><Relationship Id="rId1" Type="http://schemas.openxmlformats.org/officeDocument/2006/relationships/vmlDrawing" Target="../drawings/vmlDrawing48.vml"/><Relationship Id="rId6" Type="http://schemas.openxmlformats.org/officeDocument/2006/relationships/oleObject" Target="../embeddings/oleObject94.bin"/><Relationship Id="rId5" Type="http://schemas.openxmlformats.org/officeDocument/2006/relationships/image" Target="../media/image139.wmf"/><Relationship Id="rId4" Type="http://schemas.openxmlformats.org/officeDocument/2006/relationships/oleObject" Target="../embeddings/oleObject93.bin"/></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notesSlide" Target="../notesSlides/notesSlide103.xml"/><Relationship Id="rId7" Type="http://schemas.openxmlformats.org/officeDocument/2006/relationships/image" Target="../media/image140.wmf"/><Relationship Id="rId2" Type="http://schemas.openxmlformats.org/officeDocument/2006/relationships/slideLayout" Target="../slideLayouts/slideLayout3.xml"/><Relationship Id="rId1" Type="http://schemas.openxmlformats.org/officeDocument/2006/relationships/vmlDrawing" Target="../drawings/vmlDrawing49.vml"/><Relationship Id="rId6" Type="http://schemas.openxmlformats.org/officeDocument/2006/relationships/oleObject" Target="../embeddings/oleObject96.bin"/><Relationship Id="rId5" Type="http://schemas.openxmlformats.org/officeDocument/2006/relationships/image" Target="../media/image139.wmf"/><Relationship Id="rId10" Type="http://schemas.openxmlformats.org/officeDocument/2006/relationships/image" Target="../media/image141.png"/><Relationship Id="rId4" Type="http://schemas.openxmlformats.org/officeDocument/2006/relationships/oleObject" Target="../embeddings/oleObject95.bin"/><Relationship Id="rId9" Type="http://schemas.openxmlformats.org/officeDocument/2006/relationships/image" Target="../media/image142.wmf"/></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100.bin"/><Relationship Id="rId3" Type="http://schemas.openxmlformats.org/officeDocument/2006/relationships/notesSlide" Target="../notesSlides/notesSlide104.xml"/><Relationship Id="rId7" Type="http://schemas.openxmlformats.org/officeDocument/2006/relationships/image" Target="../media/image144.wmf"/><Relationship Id="rId2" Type="http://schemas.openxmlformats.org/officeDocument/2006/relationships/slideLayout" Target="../slideLayouts/slideLayout3.xml"/><Relationship Id="rId1" Type="http://schemas.openxmlformats.org/officeDocument/2006/relationships/vmlDrawing" Target="../drawings/vmlDrawing50.vml"/><Relationship Id="rId6" Type="http://schemas.openxmlformats.org/officeDocument/2006/relationships/oleObject" Target="../embeddings/oleObject99.bin"/><Relationship Id="rId5" Type="http://schemas.openxmlformats.org/officeDocument/2006/relationships/image" Target="../media/image143.wmf"/><Relationship Id="rId10" Type="http://schemas.openxmlformats.org/officeDocument/2006/relationships/image" Target="../media/image141.png"/><Relationship Id="rId4" Type="http://schemas.openxmlformats.org/officeDocument/2006/relationships/oleObject" Target="../embeddings/oleObject98.bin"/><Relationship Id="rId9" Type="http://schemas.openxmlformats.org/officeDocument/2006/relationships/image" Target="../media/image145.wmf"/></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146.emf"/><Relationship Id="rId5" Type="http://schemas.openxmlformats.org/officeDocument/2006/relationships/package" Target="../embeddings/Microsoft_Word_Document11.docx"/><Relationship Id="rId4" Type="http://schemas.openxmlformats.org/officeDocument/2006/relationships/oleObject" Target="../embeddings/oleObject101.bin"/></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image" Target="../media/image148.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103.bin"/><Relationship Id="rId5" Type="http://schemas.openxmlformats.org/officeDocument/2006/relationships/image" Target="../media/image147.wmf"/><Relationship Id="rId4" Type="http://schemas.openxmlformats.org/officeDocument/2006/relationships/oleObject" Target="../embeddings/oleObject102.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149.wmf"/><Relationship Id="rId4" Type="http://schemas.openxmlformats.org/officeDocument/2006/relationships/oleObject" Target="../embeddings/oleObject104.bin"/></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7" Type="http://schemas.openxmlformats.org/officeDocument/2006/relationships/image" Target="../media/image151.wmf"/><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106.bin"/><Relationship Id="rId5" Type="http://schemas.openxmlformats.org/officeDocument/2006/relationships/image" Target="../media/image150.wmf"/><Relationship Id="rId4" Type="http://schemas.openxmlformats.org/officeDocument/2006/relationships/oleObject" Target="../embeddings/oleObject105.bin"/></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xml"/><Relationship Id="rId1" Type="http://schemas.openxmlformats.org/officeDocument/2006/relationships/vmlDrawing" Target="../drawings/vmlDrawing55.vml"/><Relationship Id="rId5" Type="http://schemas.openxmlformats.org/officeDocument/2006/relationships/image" Target="../media/image152.wmf"/><Relationship Id="rId4" Type="http://schemas.openxmlformats.org/officeDocument/2006/relationships/oleObject" Target="../embeddings/oleObject107.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xml"/><Relationship Id="rId1" Type="http://schemas.openxmlformats.org/officeDocument/2006/relationships/vmlDrawing" Target="../drawings/vmlDrawing56.vml"/><Relationship Id="rId6" Type="http://schemas.openxmlformats.org/officeDocument/2006/relationships/image" Target="../media/image154.png"/><Relationship Id="rId5" Type="http://schemas.openxmlformats.org/officeDocument/2006/relationships/image" Target="../media/image153.wmf"/><Relationship Id="rId4" Type="http://schemas.openxmlformats.org/officeDocument/2006/relationships/oleObject" Target="../embeddings/oleObject108.bin"/></Relationships>
</file>

<file path=ppt/slides/_rels/slide11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notesSlide" Target="../notesSlides/notesSlide113.xml"/><Relationship Id="rId7" Type="http://schemas.openxmlformats.org/officeDocument/2006/relationships/image" Target="../media/image156.wmf"/><Relationship Id="rId2" Type="http://schemas.openxmlformats.org/officeDocument/2006/relationships/slideLayout" Target="../slideLayouts/slideLayout3.xml"/><Relationship Id="rId1" Type="http://schemas.openxmlformats.org/officeDocument/2006/relationships/vmlDrawing" Target="../drawings/vmlDrawing57.vml"/><Relationship Id="rId6" Type="http://schemas.openxmlformats.org/officeDocument/2006/relationships/oleObject" Target="../embeddings/oleObject110.bin"/><Relationship Id="rId5" Type="http://schemas.openxmlformats.org/officeDocument/2006/relationships/image" Target="../media/image155.wmf"/><Relationship Id="rId4" Type="http://schemas.openxmlformats.org/officeDocument/2006/relationships/oleObject" Target="../embeddings/oleObject109.bin"/></Relationships>
</file>

<file path=ppt/slides/_rels/slide11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xml"/><Relationship Id="rId1" Type="http://schemas.openxmlformats.org/officeDocument/2006/relationships/vmlDrawing" Target="../drawings/vmlDrawing58.vml"/><Relationship Id="rId6" Type="http://schemas.openxmlformats.org/officeDocument/2006/relationships/image" Target="../media/image161.png"/><Relationship Id="rId5" Type="http://schemas.openxmlformats.org/officeDocument/2006/relationships/image" Target="../media/image160.wmf"/><Relationship Id="rId4" Type="http://schemas.openxmlformats.org/officeDocument/2006/relationships/oleObject" Target="../embeddings/oleObject111.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7" Type="http://schemas.openxmlformats.org/officeDocument/2006/relationships/image" Target="../media/image163.wmf"/><Relationship Id="rId2" Type="http://schemas.openxmlformats.org/officeDocument/2006/relationships/slideLayout" Target="../slideLayouts/slideLayout3.xml"/><Relationship Id="rId1" Type="http://schemas.openxmlformats.org/officeDocument/2006/relationships/vmlDrawing" Target="../drawings/vmlDrawing59.vml"/><Relationship Id="rId6" Type="http://schemas.openxmlformats.org/officeDocument/2006/relationships/oleObject" Target="../embeddings/oleObject113.bin"/><Relationship Id="rId5" Type="http://schemas.openxmlformats.org/officeDocument/2006/relationships/image" Target="../media/image162.wmf"/><Relationship Id="rId4" Type="http://schemas.openxmlformats.org/officeDocument/2006/relationships/oleObject" Target="../embeddings/oleObject112.bin"/></Relationships>
</file>

<file path=ppt/slides/_rels/slide11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66.wmf"/><Relationship Id="rId3" Type="http://schemas.openxmlformats.org/officeDocument/2006/relationships/notesSlide" Target="../notesSlides/notesSlide120.xml"/><Relationship Id="rId7" Type="http://schemas.openxmlformats.org/officeDocument/2006/relationships/oleObject" Target="../embeddings/oleObject115.bin"/><Relationship Id="rId2" Type="http://schemas.openxmlformats.org/officeDocument/2006/relationships/slideLayout" Target="../slideLayouts/slideLayout3.xml"/><Relationship Id="rId1" Type="http://schemas.openxmlformats.org/officeDocument/2006/relationships/vmlDrawing" Target="../drawings/vmlDrawing60.vml"/><Relationship Id="rId6" Type="http://schemas.openxmlformats.org/officeDocument/2006/relationships/image" Target="../media/image165.wmf"/><Relationship Id="rId5" Type="http://schemas.openxmlformats.org/officeDocument/2006/relationships/oleObject" Target="../embeddings/oleObject114.bin"/><Relationship Id="rId4" Type="http://schemas.openxmlformats.org/officeDocument/2006/relationships/image" Target="../media/image167.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7" Type="http://schemas.openxmlformats.org/officeDocument/2006/relationships/image" Target="../media/image166.wmf"/><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oleObject" Target="../embeddings/oleObject117.bin"/><Relationship Id="rId5" Type="http://schemas.openxmlformats.org/officeDocument/2006/relationships/image" Target="../media/image165.wmf"/><Relationship Id="rId4" Type="http://schemas.openxmlformats.org/officeDocument/2006/relationships/oleObject" Target="../embeddings/oleObject116.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62.vml"/><Relationship Id="rId5" Type="http://schemas.openxmlformats.org/officeDocument/2006/relationships/image" Target="../media/image168.wmf"/><Relationship Id="rId4" Type="http://schemas.openxmlformats.org/officeDocument/2006/relationships/oleObject" Target="../embeddings/oleObject118.bin"/></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3.xml"/><Relationship Id="rId1" Type="http://schemas.openxmlformats.org/officeDocument/2006/relationships/vmlDrawing" Target="../drawings/vmlDrawing63.vml"/><Relationship Id="rId6" Type="http://schemas.openxmlformats.org/officeDocument/2006/relationships/image" Target="../media/image175.wmf"/><Relationship Id="rId5" Type="http://schemas.openxmlformats.org/officeDocument/2006/relationships/oleObject" Target="../embeddings/oleObject119.bin"/><Relationship Id="rId4" Type="http://schemas.openxmlformats.org/officeDocument/2006/relationships/image" Target="../media/image176.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3.xml"/><Relationship Id="rId1" Type="http://schemas.openxmlformats.org/officeDocument/2006/relationships/vmlDrawing" Target="../drawings/vmlDrawing64.vml"/><Relationship Id="rId6" Type="http://schemas.openxmlformats.org/officeDocument/2006/relationships/image" Target="../media/image177.wmf"/><Relationship Id="rId5" Type="http://schemas.openxmlformats.org/officeDocument/2006/relationships/oleObject" Target="../embeddings/oleObject120.bin"/><Relationship Id="rId4" Type="http://schemas.openxmlformats.org/officeDocument/2006/relationships/image" Target="../media/image178.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vmlDrawing" Target="../drawings/vmlDrawing65.vml"/><Relationship Id="rId5" Type="http://schemas.openxmlformats.org/officeDocument/2006/relationships/image" Target="../media/image175.wmf"/><Relationship Id="rId4" Type="http://schemas.openxmlformats.org/officeDocument/2006/relationships/oleObject" Target="../embeddings/oleObject121.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3.xml"/><Relationship Id="rId1" Type="http://schemas.openxmlformats.org/officeDocument/2006/relationships/vmlDrawing" Target="../drawings/vmlDrawing66.vml"/><Relationship Id="rId5" Type="http://schemas.openxmlformats.org/officeDocument/2006/relationships/image" Target="../media/image179.wmf"/><Relationship Id="rId4" Type="http://schemas.openxmlformats.org/officeDocument/2006/relationships/oleObject" Target="../embeddings/oleObject122.bin"/></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7" Type="http://schemas.openxmlformats.org/officeDocument/2006/relationships/image" Target="../media/image181.wmf"/><Relationship Id="rId2" Type="http://schemas.openxmlformats.org/officeDocument/2006/relationships/slideLayout" Target="../slideLayouts/slideLayout3.xml"/><Relationship Id="rId1" Type="http://schemas.openxmlformats.org/officeDocument/2006/relationships/vmlDrawing" Target="../drawings/vmlDrawing67.vml"/><Relationship Id="rId6" Type="http://schemas.openxmlformats.org/officeDocument/2006/relationships/oleObject" Target="../embeddings/oleObject124.bin"/><Relationship Id="rId5" Type="http://schemas.openxmlformats.org/officeDocument/2006/relationships/image" Target="../media/image180.wmf"/><Relationship Id="rId4" Type="http://schemas.openxmlformats.org/officeDocument/2006/relationships/oleObject" Target="../embeddings/oleObject123.bin"/></Relationships>
</file>

<file path=ppt/slides/_rels/slide14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127.bin"/><Relationship Id="rId3" Type="http://schemas.openxmlformats.org/officeDocument/2006/relationships/notesSlide" Target="../notesSlides/notesSlide153.xml"/><Relationship Id="rId7" Type="http://schemas.openxmlformats.org/officeDocument/2006/relationships/image" Target="../media/image190.wmf"/><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oleObject" Target="../embeddings/oleObject126.bin"/><Relationship Id="rId5" Type="http://schemas.openxmlformats.org/officeDocument/2006/relationships/image" Target="../media/image189.wmf"/><Relationship Id="rId4" Type="http://schemas.openxmlformats.org/officeDocument/2006/relationships/oleObject" Target="../embeddings/oleObject125.bin"/><Relationship Id="rId9" Type="http://schemas.openxmlformats.org/officeDocument/2006/relationships/image" Target="../media/image191.wmf"/></Relationships>
</file>

<file path=ppt/slides/_rels/slide154.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notesSlide" Target="../notesSlides/notesSlide154.xml"/><Relationship Id="rId7" Type="http://schemas.openxmlformats.org/officeDocument/2006/relationships/image" Target="../media/image191.wmf"/><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oleObject" Target="../embeddings/oleObject129.bin"/><Relationship Id="rId5" Type="http://schemas.openxmlformats.org/officeDocument/2006/relationships/image" Target="../media/image190.wmf"/><Relationship Id="rId4" Type="http://schemas.openxmlformats.org/officeDocument/2006/relationships/oleObject" Target="../embeddings/oleObject128.bin"/></Relationships>
</file>

<file path=ppt/slides/_rels/slide15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163.xml"/><Relationship Id="rId1" Type="http://schemas.openxmlformats.org/officeDocument/2006/relationships/slideLayout" Target="../slideLayouts/slideLayout2.xml"/><Relationship Id="rId5" Type="http://schemas.openxmlformats.org/officeDocument/2006/relationships/image" Target="../media/image199.jpeg"/><Relationship Id="rId4" Type="http://schemas.openxmlformats.org/officeDocument/2006/relationships/image" Target="../media/image198.png"/></Relationships>
</file>

<file path=ppt/slides/_rels/slide164.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image" Target="../media/image15.png"/></Relationships>
</file>

<file path=ppt/slides/_rels/slide17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72.xml.rels><?xml version="1.0" encoding="UTF-8" standalone="yes"?>
<Relationships xmlns="http://schemas.openxmlformats.org/package/2006/relationships"><Relationship Id="rId3" Type="http://schemas.openxmlformats.org/officeDocument/2006/relationships/image" Target="../media/image207.tiff"/><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vmlDrawing" Target="../drawings/vmlDrawing70.vml"/><Relationship Id="rId5" Type="http://schemas.openxmlformats.org/officeDocument/2006/relationships/image" Target="../media/image208.wmf"/><Relationship Id="rId4" Type="http://schemas.openxmlformats.org/officeDocument/2006/relationships/oleObject" Target="../embeddings/oleObject130.bin"/></Relationships>
</file>

<file path=ppt/slides/_rels/slide174.xml.rels><?xml version="1.0" encoding="UTF-8" standalone="yes"?>
<Relationships xmlns="http://schemas.openxmlformats.org/package/2006/relationships"><Relationship Id="rId8" Type="http://schemas.openxmlformats.org/officeDocument/2006/relationships/oleObject" Target="../embeddings/oleObject133.bin"/><Relationship Id="rId3" Type="http://schemas.openxmlformats.org/officeDocument/2006/relationships/notesSlide" Target="../notesSlides/notesSlide174.xml"/><Relationship Id="rId7" Type="http://schemas.openxmlformats.org/officeDocument/2006/relationships/image" Target="../media/image210.wmf"/><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oleObject" Target="../embeddings/oleObject132.bin"/><Relationship Id="rId5" Type="http://schemas.openxmlformats.org/officeDocument/2006/relationships/image" Target="../media/image209.wmf"/><Relationship Id="rId4" Type="http://schemas.openxmlformats.org/officeDocument/2006/relationships/oleObject" Target="../embeddings/oleObject131.bin"/><Relationship Id="rId9" Type="http://schemas.openxmlformats.org/officeDocument/2006/relationships/image" Target="../media/image211.wmf"/></Relationships>
</file>

<file path=ppt/slides/_rels/slide175.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notesSlide" Target="../notesSlides/notesSlide175.xml"/><Relationship Id="rId7" Type="http://schemas.openxmlformats.org/officeDocument/2006/relationships/image" Target="../media/image213.wmf"/><Relationship Id="rId12" Type="http://schemas.openxmlformats.org/officeDocument/2006/relationships/image" Target="../media/image216.png"/><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oleObject" Target="../embeddings/oleObject135.bin"/><Relationship Id="rId11" Type="http://schemas.openxmlformats.org/officeDocument/2006/relationships/image" Target="../media/image215.wmf"/><Relationship Id="rId5" Type="http://schemas.openxmlformats.org/officeDocument/2006/relationships/image" Target="../media/image212.wmf"/><Relationship Id="rId10" Type="http://schemas.openxmlformats.org/officeDocument/2006/relationships/oleObject" Target="../embeddings/oleObject137.bin"/><Relationship Id="rId4" Type="http://schemas.openxmlformats.org/officeDocument/2006/relationships/oleObject" Target="../embeddings/oleObject134.bin"/><Relationship Id="rId9" Type="http://schemas.openxmlformats.org/officeDocument/2006/relationships/image" Target="../media/image214.wmf"/></Relationships>
</file>

<file path=ppt/slides/_rels/slide176.xml.rels><?xml version="1.0" encoding="UTF-8" standalone="yes"?>
<Relationships xmlns="http://schemas.openxmlformats.org/package/2006/relationships"><Relationship Id="rId8" Type="http://schemas.openxmlformats.org/officeDocument/2006/relationships/oleObject" Target="../embeddings/oleObject140.bin"/><Relationship Id="rId3" Type="http://schemas.openxmlformats.org/officeDocument/2006/relationships/notesSlide" Target="../notesSlides/notesSlide176.xml"/><Relationship Id="rId7" Type="http://schemas.openxmlformats.org/officeDocument/2006/relationships/image" Target="../media/image218.wmf"/><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oleObject" Target="../embeddings/oleObject139.bin"/><Relationship Id="rId5" Type="http://schemas.openxmlformats.org/officeDocument/2006/relationships/image" Target="../media/image217.wmf"/><Relationship Id="rId4" Type="http://schemas.openxmlformats.org/officeDocument/2006/relationships/oleObject" Target="../embeddings/oleObject138.bin"/><Relationship Id="rId9" Type="http://schemas.openxmlformats.org/officeDocument/2006/relationships/image" Target="../media/image219.wmf"/></Relationships>
</file>

<file path=ppt/slides/_rels/slide177.xml.rels><?xml version="1.0" encoding="UTF-8" standalone="yes"?>
<Relationships xmlns="http://schemas.openxmlformats.org/package/2006/relationships"><Relationship Id="rId8" Type="http://schemas.openxmlformats.org/officeDocument/2006/relationships/oleObject" Target="../embeddings/oleObject143.bin"/><Relationship Id="rId3" Type="http://schemas.openxmlformats.org/officeDocument/2006/relationships/notesSlide" Target="../notesSlides/notesSlide177.xml"/><Relationship Id="rId7" Type="http://schemas.openxmlformats.org/officeDocument/2006/relationships/image" Target="../media/image220.wmf"/><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oleObject" Target="../embeddings/oleObject142.bin"/><Relationship Id="rId11" Type="http://schemas.openxmlformats.org/officeDocument/2006/relationships/image" Target="../media/image222.wmf"/><Relationship Id="rId5" Type="http://schemas.openxmlformats.org/officeDocument/2006/relationships/image" Target="../media/image217.wmf"/><Relationship Id="rId10" Type="http://schemas.openxmlformats.org/officeDocument/2006/relationships/oleObject" Target="../embeddings/oleObject144.bin"/><Relationship Id="rId4" Type="http://schemas.openxmlformats.org/officeDocument/2006/relationships/oleObject" Target="../embeddings/oleObject141.bin"/><Relationship Id="rId9" Type="http://schemas.openxmlformats.org/officeDocument/2006/relationships/image" Target="../media/image221.wmf"/></Relationships>
</file>

<file path=ppt/slides/_rels/slide17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oleObject" Target="../embeddings/oleObject147.bin"/><Relationship Id="rId3" Type="http://schemas.openxmlformats.org/officeDocument/2006/relationships/notesSlide" Target="../notesSlides/notesSlide179.xml"/><Relationship Id="rId7" Type="http://schemas.openxmlformats.org/officeDocument/2006/relationships/image" Target="../media/image212.wmf"/><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oleObject" Target="../embeddings/oleObject146.bin"/><Relationship Id="rId5" Type="http://schemas.openxmlformats.org/officeDocument/2006/relationships/image" Target="../media/image224.wmf"/><Relationship Id="rId4" Type="http://schemas.openxmlformats.org/officeDocument/2006/relationships/oleObject" Target="../embeddings/oleObject145.bin"/><Relationship Id="rId9" Type="http://schemas.openxmlformats.org/officeDocument/2006/relationships/image" Target="../media/image225.wmf"/></Relationships>
</file>

<file path=ppt/slides/_rels/slide18.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18.xml"/><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oleObject" Target="../embeddings/oleObject2.bin"/><Relationship Id="rId4" Type="http://schemas.openxmlformats.org/officeDocument/2006/relationships/image" Target="../media/image12.png"/></Relationships>
</file>

<file path=ppt/slides/_rels/slide180.xml.rels><?xml version="1.0" encoding="UTF-8" standalone="yes"?>
<Relationships xmlns="http://schemas.openxmlformats.org/package/2006/relationships"><Relationship Id="rId8" Type="http://schemas.openxmlformats.org/officeDocument/2006/relationships/image" Target="../media/image228.wmf"/><Relationship Id="rId13" Type="http://schemas.openxmlformats.org/officeDocument/2006/relationships/oleObject" Target="../embeddings/oleObject153.bin"/><Relationship Id="rId18" Type="http://schemas.openxmlformats.org/officeDocument/2006/relationships/image" Target="../media/image220.wmf"/><Relationship Id="rId3" Type="http://schemas.openxmlformats.org/officeDocument/2006/relationships/oleObject" Target="../embeddings/oleObject148.bin"/><Relationship Id="rId7" Type="http://schemas.openxmlformats.org/officeDocument/2006/relationships/oleObject" Target="../embeddings/oleObject150.bin"/><Relationship Id="rId12" Type="http://schemas.openxmlformats.org/officeDocument/2006/relationships/image" Target="../media/image230.wmf"/><Relationship Id="rId17" Type="http://schemas.openxmlformats.org/officeDocument/2006/relationships/oleObject" Target="../embeddings/oleObject155.bin"/><Relationship Id="rId2" Type="http://schemas.openxmlformats.org/officeDocument/2006/relationships/slideLayout" Target="../slideLayouts/slideLayout2.xml"/><Relationship Id="rId16" Type="http://schemas.openxmlformats.org/officeDocument/2006/relationships/image" Target="../media/image232.wmf"/><Relationship Id="rId1" Type="http://schemas.openxmlformats.org/officeDocument/2006/relationships/vmlDrawing" Target="../drawings/vmlDrawing76.vml"/><Relationship Id="rId6" Type="http://schemas.openxmlformats.org/officeDocument/2006/relationships/image" Target="../media/image227.wmf"/><Relationship Id="rId11" Type="http://schemas.openxmlformats.org/officeDocument/2006/relationships/oleObject" Target="../embeddings/oleObject152.bin"/><Relationship Id="rId5" Type="http://schemas.openxmlformats.org/officeDocument/2006/relationships/oleObject" Target="../embeddings/oleObject149.bin"/><Relationship Id="rId15" Type="http://schemas.openxmlformats.org/officeDocument/2006/relationships/oleObject" Target="../embeddings/oleObject154.bin"/><Relationship Id="rId10" Type="http://schemas.openxmlformats.org/officeDocument/2006/relationships/image" Target="../media/image229.wmf"/><Relationship Id="rId4" Type="http://schemas.openxmlformats.org/officeDocument/2006/relationships/image" Target="../media/image226.wmf"/><Relationship Id="rId9" Type="http://schemas.openxmlformats.org/officeDocument/2006/relationships/oleObject" Target="../embeddings/oleObject151.bin"/><Relationship Id="rId14" Type="http://schemas.openxmlformats.org/officeDocument/2006/relationships/image" Target="../media/image231.wmf"/></Relationships>
</file>

<file path=ppt/slides/_rels/slide181.xml.rels><?xml version="1.0" encoding="UTF-8" standalone="yes"?>
<Relationships xmlns="http://schemas.openxmlformats.org/package/2006/relationships"><Relationship Id="rId8" Type="http://schemas.openxmlformats.org/officeDocument/2006/relationships/image" Target="../media/image233.wmf"/><Relationship Id="rId3" Type="http://schemas.openxmlformats.org/officeDocument/2006/relationships/oleObject" Target="../embeddings/oleObject156.bin"/><Relationship Id="rId7" Type="http://schemas.openxmlformats.org/officeDocument/2006/relationships/oleObject" Target="../embeddings/oleObject158.bin"/><Relationship Id="rId12" Type="http://schemas.openxmlformats.org/officeDocument/2006/relationships/image" Target="../media/image235.wmf"/><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220.wmf"/><Relationship Id="rId11" Type="http://schemas.openxmlformats.org/officeDocument/2006/relationships/oleObject" Target="../embeddings/oleObject160.bin"/><Relationship Id="rId5" Type="http://schemas.openxmlformats.org/officeDocument/2006/relationships/oleObject" Target="../embeddings/oleObject157.bin"/><Relationship Id="rId10" Type="http://schemas.openxmlformats.org/officeDocument/2006/relationships/image" Target="../media/image234.wmf"/><Relationship Id="rId4" Type="http://schemas.openxmlformats.org/officeDocument/2006/relationships/image" Target="../media/image231.wmf"/><Relationship Id="rId9" Type="http://schemas.openxmlformats.org/officeDocument/2006/relationships/oleObject" Target="../embeddings/oleObject159.bin"/></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1.png"/><Relationship Id="rId5" Type="http://schemas.openxmlformats.org/officeDocument/2006/relationships/image" Target="../media/image18.w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0.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9.wmf"/><Relationship Id="rId4" Type="http://schemas.openxmlformats.org/officeDocument/2006/relationships/oleObject" Target="../embeddings/oleObject5.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21.png"/><Relationship Id="rId5" Type="http://schemas.openxmlformats.org/officeDocument/2006/relationships/image" Target="../media/image18.w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8.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23.w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vmlDrawing" Target="../drawings/vmlDrawing7.vml"/><Relationship Id="rId5" Type="http://schemas.openxmlformats.org/officeDocument/2006/relationships/image" Target="../media/image27.wmf"/><Relationship Id="rId4"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9.xml"/><Relationship Id="rId7" Type="http://schemas.openxmlformats.org/officeDocument/2006/relationships/image" Target="../media/image29.wmf"/><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28.wmf"/><Relationship Id="rId4" Type="http://schemas.openxmlformats.org/officeDocument/2006/relationships/oleObject" Target="../embeddings/oleObject11.bin"/><Relationship Id="rId9" Type="http://schemas.openxmlformats.org/officeDocument/2006/relationships/image" Target="../media/image30.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31.wmf"/><Relationship Id="rId5" Type="http://schemas.openxmlformats.org/officeDocument/2006/relationships/oleObject" Target="../embeddings/oleObject14.bin"/><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33.wmf"/><Relationship Id="rId4" Type="http://schemas.openxmlformats.org/officeDocument/2006/relationships/oleObject" Target="../embeddings/oleObject15.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34.w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18.wmf"/><Relationship Id="rId4"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33.xml"/><Relationship Id="rId7"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35.wmf"/><Relationship Id="rId5" Type="http://schemas.openxmlformats.org/officeDocument/2006/relationships/oleObject" Target="../embeddings/oleObject18.bin"/><Relationship Id="rId10" Type="http://schemas.openxmlformats.org/officeDocument/2006/relationships/image" Target="../media/image37.wmf"/><Relationship Id="rId4" Type="http://schemas.openxmlformats.org/officeDocument/2006/relationships/image" Target="../media/image38.png"/><Relationship Id="rId9" Type="http://schemas.openxmlformats.org/officeDocument/2006/relationships/oleObject" Target="../embeddings/oleObject20.bin"/></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41.wmf"/><Relationship Id="rId2" Type="http://schemas.openxmlformats.org/officeDocument/2006/relationships/slideLayout" Target="../slideLayouts/slideLayout3.xml"/><Relationship Id="rId1" Type="http://schemas.openxmlformats.org/officeDocument/2006/relationships/vmlDrawing" Target="../drawings/vmlDrawing13.vml"/><Relationship Id="rId6" Type="http://schemas.openxmlformats.org/officeDocument/2006/relationships/oleObject" Target="../embeddings/oleObject22.bin"/><Relationship Id="rId5" Type="http://schemas.openxmlformats.org/officeDocument/2006/relationships/image" Target="../media/image40.png"/><Relationship Id="rId4" Type="http://schemas.openxmlformats.org/officeDocument/2006/relationships/oleObject" Target="../embeddings/oleObject21.bin"/></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notesSlide" Target="../notesSlides/notesSlide38.xml"/><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4.wmf"/><Relationship Id="rId5" Type="http://schemas.openxmlformats.org/officeDocument/2006/relationships/oleObject" Target="../embeddings/oleObject23.bin"/><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7.bin"/><Relationship Id="rId13" Type="http://schemas.openxmlformats.org/officeDocument/2006/relationships/image" Target="../media/image45.wmf"/><Relationship Id="rId3" Type="http://schemas.openxmlformats.org/officeDocument/2006/relationships/notesSlide" Target="../notesSlides/notesSlide40.xml"/><Relationship Id="rId7" Type="http://schemas.openxmlformats.org/officeDocument/2006/relationships/image" Target="../media/image49.wmf"/><Relationship Id="rId12"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6.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50.wmf"/><Relationship Id="rId14" Type="http://schemas.openxmlformats.org/officeDocument/2006/relationships/image" Target="../media/image52.png"/></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41.xml"/><Relationship Id="rId7" Type="http://schemas.openxmlformats.org/officeDocument/2006/relationships/image" Target="../media/image5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1.bin"/><Relationship Id="rId5" Type="http://schemas.openxmlformats.org/officeDocument/2006/relationships/image" Target="../media/image50.wmf"/><Relationship Id="rId4" Type="http://schemas.openxmlformats.org/officeDocument/2006/relationships/oleObject" Target="../embeddings/oleObject30.bin"/><Relationship Id="rId9" Type="http://schemas.openxmlformats.org/officeDocument/2006/relationships/image" Target="../media/image45.wmf"/></Relationships>
</file>

<file path=ppt/slides/_rels/slide4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61.wmf"/><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oleObject" Target="../embeddings/oleObject34.bin"/><Relationship Id="rId5" Type="http://schemas.openxmlformats.org/officeDocument/2006/relationships/image" Target="../media/image60.wmf"/><Relationship Id="rId4" Type="http://schemas.openxmlformats.org/officeDocument/2006/relationships/oleObject" Target="../embeddings/oleObject33.bin"/></Relationships>
</file>

<file path=ppt/slides/_rels/slide51.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notesSlide" Target="../notesSlides/notesSlide51.xml"/><Relationship Id="rId7" Type="http://schemas.openxmlformats.org/officeDocument/2006/relationships/oleObject" Target="../embeddings/oleObject36.bin"/><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image" Target="../media/image62.wmf"/><Relationship Id="rId5" Type="http://schemas.openxmlformats.org/officeDocument/2006/relationships/oleObject" Target="../embeddings/oleObject35.bin"/><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notesSlide" Target="../notesSlides/notesSlide52.xml"/><Relationship Id="rId7" Type="http://schemas.openxmlformats.org/officeDocument/2006/relationships/oleObject" Target="../embeddings/oleObject38.bin"/><Relationship Id="rId2" Type="http://schemas.openxmlformats.org/officeDocument/2006/relationships/slideLayout" Target="../slideLayouts/slideLayout3.xml"/><Relationship Id="rId1" Type="http://schemas.openxmlformats.org/officeDocument/2006/relationships/vmlDrawing" Target="../drawings/vmlDrawing19.vml"/><Relationship Id="rId6" Type="http://schemas.openxmlformats.org/officeDocument/2006/relationships/image" Target="../media/image65.wmf"/><Relationship Id="rId5" Type="http://schemas.openxmlformats.org/officeDocument/2006/relationships/oleObject" Target="../embeddings/oleObject37.bin"/><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67.wmf"/><Relationship Id="rId2" Type="http://schemas.openxmlformats.org/officeDocument/2006/relationships/slideLayout" Target="../slideLayouts/slideLayout3.xml"/><Relationship Id="rId1" Type="http://schemas.openxmlformats.org/officeDocument/2006/relationships/vmlDrawing" Target="../drawings/vmlDrawing20.vml"/><Relationship Id="rId6" Type="http://schemas.openxmlformats.org/officeDocument/2006/relationships/oleObject" Target="../embeddings/oleObject40.bin"/><Relationship Id="rId5" Type="http://schemas.openxmlformats.org/officeDocument/2006/relationships/image" Target="../media/image66.wmf"/><Relationship Id="rId4" Type="http://schemas.openxmlformats.org/officeDocument/2006/relationships/oleObject" Target="../embeddings/oleObject39.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vmlDrawing" Target="../drawings/vmlDrawing21.vml"/><Relationship Id="rId5" Type="http://schemas.openxmlformats.org/officeDocument/2006/relationships/image" Target="../media/image68.wmf"/><Relationship Id="rId4" Type="http://schemas.openxmlformats.org/officeDocument/2006/relationships/oleObject" Target="../embeddings/oleObject41.bin"/></Relationships>
</file>

<file path=ppt/slides/_rels/slide55.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notesSlide" Target="../notesSlides/notesSlide55.xml"/><Relationship Id="rId7" Type="http://schemas.openxmlformats.org/officeDocument/2006/relationships/oleObject" Target="../embeddings/oleObject43.bin"/><Relationship Id="rId2" Type="http://schemas.openxmlformats.org/officeDocument/2006/relationships/slideLayout" Target="../slideLayouts/slideLayout3.xml"/><Relationship Id="rId1" Type="http://schemas.openxmlformats.org/officeDocument/2006/relationships/vmlDrawing" Target="../drawings/vmlDrawing22.vml"/><Relationship Id="rId6" Type="http://schemas.openxmlformats.org/officeDocument/2006/relationships/image" Target="../media/image69.wmf"/><Relationship Id="rId5" Type="http://schemas.openxmlformats.org/officeDocument/2006/relationships/oleObject" Target="../embeddings/oleObject42.bin"/><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notesSlide" Target="../notesSlides/notesSlide56.xml"/><Relationship Id="rId7" Type="http://schemas.openxmlformats.org/officeDocument/2006/relationships/image" Target="../media/image70.wmf"/><Relationship Id="rId2" Type="http://schemas.openxmlformats.org/officeDocument/2006/relationships/slideLayout" Target="../slideLayouts/slideLayout3.xml"/><Relationship Id="rId1" Type="http://schemas.openxmlformats.org/officeDocument/2006/relationships/vmlDrawing" Target="../drawings/vmlDrawing23.vml"/><Relationship Id="rId6" Type="http://schemas.openxmlformats.org/officeDocument/2006/relationships/oleObject" Target="../embeddings/oleObject45.bin"/><Relationship Id="rId5" Type="http://schemas.openxmlformats.org/officeDocument/2006/relationships/image" Target="../media/image72.wmf"/><Relationship Id="rId4" Type="http://schemas.openxmlformats.org/officeDocument/2006/relationships/oleObject" Target="../embeddings/oleObject44.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vmlDrawing" Target="../drawings/vmlDrawing24.vml"/><Relationship Id="rId6" Type="http://schemas.openxmlformats.org/officeDocument/2006/relationships/image" Target="../media/image73.png"/><Relationship Id="rId5" Type="http://schemas.openxmlformats.org/officeDocument/2006/relationships/image" Target="../media/image70.wmf"/><Relationship Id="rId4" Type="http://schemas.openxmlformats.org/officeDocument/2006/relationships/oleObject" Target="../embeddings/oleObject46.bin"/></Relationships>
</file>

<file path=ppt/slides/_rels/slide58.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notesSlide" Target="../notesSlides/notesSlide58.xml"/><Relationship Id="rId7" Type="http://schemas.openxmlformats.org/officeDocument/2006/relationships/oleObject" Target="../embeddings/oleObject48.bin"/><Relationship Id="rId2" Type="http://schemas.openxmlformats.org/officeDocument/2006/relationships/slideLayout" Target="../slideLayouts/slideLayout3.xml"/><Relationship Id="rId1" Type="http://schemas.openxmlformats.org/officeDocument/2006/relationships/vmlDrawing" Target="../drawings/vmlDrawing25.vml"/><Relationship Id="rId6" Type="http://schemas.openxmlformats.org/officeDocument/2006/relationships/image" Target="../media/image70.wmf"/><Relationship Id="rId5" Type="http://schemas.openxmlformats.org/officeDocument/2006/relationships/oleObject" Target="../embeddings/oleObject47.bin"/><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notesSlide" Target="../notesSlides/notesSlide59.xml"/><Relationship Id="rId7" Type="http://schemas.openxmlformats.org/officeDocument/2006/relationships/image" Target="../media/image76.png"/><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image" Target="../media/image73.png"/><Relationship Id="rId5" Type="http://schemas.openxmlformats.org/officeDocument/2006/relationships/image" Target="../media/image70.wmf"/><Relationship Id="rId4" Type="http://schemas.openxmlformats.org/officeDocument/2006/relationships/oleObject" Target="../embeddings/oleObject49.bin"/></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vmlDrawing" Target="../drawings/vmlDrawing27.vml"/><Relationship Id="rId5" Type="http://schemas.openxmlformats.org/officeDocument/2006/relationships/image" Target="../media/image78.wmf"/><Relationship Id="rId4" Type="http://schemas.openxmlformats.org/officeDocument/2006/relationships/oleObject" Target="../embeddings/oleObject50.bin"/></Relationships>
</file>

<file path=ppt/slides/_rels/slide6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64.xml"/><Relationship Id="rId7" Type="http://schemas.openxmlformats.org/officeDocument/2006/relationships/image" Target="../media/image80.wmf"/><Relationship Id="rId2" Type="http://schemas.openxmlformats.org/officeDocument/2006/relationships/slideLayout" Target="../slideLayouts/slideLayout3.xml"/><Relationship Id="rId1" Type="http://schemas.openxmlformats.org/officeDocument/2006/relationships/vmlDrawing" Target="../drawings/vmlDrawing28.vml"/><Relationship Id="rId6" Type="http://schemas.openxmlformats.org/officeDocument/2006/relationships/oleObject" Target="../embeddings/oleObject52.bin"/><Relationship Id="rId5" Type="http://schemas.openxmlformats.org/officeDocument/2006/relationships/image" Target="../media/image79.wmf"/><Relationship Id="rId10" Type="http://schemas.openxmlformats.org/officeDocument/2006/relationships/image" Target="../media/image81.wmf"/><Relationship Id="rId4" Type="http://schemas.openxmlformats.org/officeDocument/2006/relationships/oleObject" Target="../embeddings/oleObject51.bin"/><Relationship Id="rId9" Type="http://schemas.openxmlformats.org/officeDocument/2006/relationships/oleObject" Target="../embeddings/oleObject53.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vmlDrawing" Target="../drawings/vmlDrawing29.vml"/><Relationship Id="rId6" Type="http://schemas.openxmlformats.org/officeDocument/2006/relationships/image" Target="../media/image11.png"/><Relationship Id="rId5" Type="http://schemas.openxmlformats.org/officeDocument/2006/relationships/image" Target="../media/image45.wmf"/><Relationship Id="rId4" Type="http://schemas.openxmlformats.org/officeDocument/2006/relationships/oleObject" Target="../embeddings/oleObject54.bin"/></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49.wmf"/><Relationship Id="rId3" Type="http://schemas.openxmlformats.org/officeDocument/2006/relationships/notesSlide" Target="../notesSlides/notesSlide69.xml"/><Relationship Id="rId7" Type="http://schemas.openxmlformats.org/officeDocument/2006/relationships/image" Target="../media/image45.wmf"/><Relationship Id="rId12" Type="http://schemas.openxmlformats.org/officeDocument/2006/relationships/oleObject" Target="../embeddings/oleObject59.bin"/><Relationship Id="rId2" Type="http://schemas.openxmlformats.org/officeDocument/2006/relationships/slideLayout" Target="../slideLayouts/slideLayout3.xml"/><Relationship Id="rId1" Type="http://schemas.openxmlformats.org/officeDocument/2006/relationships/vmlDrawing" Target="../drawings/vmlDrawing30.vml"/><Relationship Id="rId6" Type="http://schemas.openxmlformats.org/officeDocument/2006/relationships/oleObject" Target="../embeddings/oleObject56.bin"/><Relationship Id="rId11" Type="http://schemas.openxmlformats.org/officeDocument/2006/relationships/image" Target="../media/image84.wmf"/><Relationship Id="rId5" Type="http://schemas.openxmlformats.org/officeDocument/2006/relationships/image" Target="../media/image83.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48.wmf"/></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notesSlide" Target="../notesSlides/notesSlide71.xml"/><Relationship Id="rId7" Type="http://schemas.openxmlformats.org/officeDocument/2006/relationships/oleObject" Target="../embeddings/oleObject61.bin"/><Relationship Id="rId2" Type="http://schemas.openxmlformats.org/officeDocument/2006/relationships/slideLayout" Target="../slideLayouts/slideLayout3.xml"/><Relationship Id="rId1" Type="http://schemas.openxmlformats.org/officeDocument/2006/relationships/vmlDrawing" Target="../drawings/vmlDrawing31.vml"/><Relationship Id="rId6" Type="http://schemas.openxmlformats.org/officeDocument/2006/relationships/image" Target="../media/image86.wmf"/><Relationship Id="rId5" Type="http://schemas.openxmlformats.org/officeDocument/2006/relationships/oleObject" Target="../embeddings/oleObject60.bin"/><Relationship Id="rId10" Type="http://schemas.openxmlformats.org/officeDocument/2006/relationships/image" Target="../media/image88.wmf"/><Relationship Id="rId4" Type="http://schemas.openxmlformats.org/officeDocument/2006/relationships/image" Target="../media/image89.png"/><Relationship Id="rId9" Type="http://schemas.openxmlformats.org/officeDocument/2006/relationships/oleObject" Target="../embeddings/oleObject62.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vmlDrawing" Target="../drawings/vmlDrawing32.vml"/><Relationship Id="rId6" Type="http://schemas.openxmlformats.org/officeDocument/2006/relationships/image" Target="../media/image91.png"/><Relationship Id="rId5" Type="http://schemas.openxmlformats.org/officeDocument/2006/relationships/image" Target="../media/image90.wmf"/><Relationship Id="rId4" Type="http://schemas.openxmlformats.org/officeDocument/2006/relationships/oleObject" Target="../embeddings/oleObject63.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notesSlide" Target="../notesSlides/notesSlide73.xml"/><Relationship Id="rId7" Type="http://schemas.openxmlformats.org/officeDocument/2006/relationships/image" Target="../media/image92.emf"/><Relationship Id="rId2" Type="http://schemas.openxmlformats.org/officeDocument/2006/relationships/slideLayout" Target="../slideLayouts/slideLayout3.xml"/><Relationship Id="rId1" Type="http://schemas.openxmlformats.org/officeDocument/2006/relationships/vmlDrawing" Target="../drawings/vmlDrawing33.vml"/><Relationship Id="rId6" Type="http://schemas.openxmlformats.org/officeDocument/2006/relationships/oleObject" Target="../embeddings/oleObject65.bin"/><Relationship Id="rId5" Type="http://schemas.openxmlformats.org/officeDocument/2006/relationships/image" Target="../media/image90.wmf"/><Relationship Id="rId4" Type="http://schemas.openxmlformats.org/officeDocument/2006/relationships/oleObject" Target="../embeddings/oleObject64.bin"/><Relationship Id="rId9" Type="http://schemas.openxmlformats.org/officeDocument/2006/relationships/image" Target="../media/image93.wmf"/></Relationships>
</file>

<file path=ppt/slides/_rels/slide74.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notesSlide" Target="../notesSlides/notesSlide74.xml"/><Relationship Id="rId7" Type="http://schemas.openxmlformats.org/officeDocument/2006/relationships/oleObject" Target="../embeddings/oleObject68.bin"/><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image" Target="../media/image62.wmf"/><Relationship Id="rId5" Type="http://schemas.openxmlformats.org/officeDocument/2006/relationships/oleObject" Target="../embeddings/oleObject67.bin"/><Relationship Id="rId10" Type="http://schemas.openxmlformats.org/officeDocument/2006/relationships/image" Target="../media/image94.wmf"/><Relationship Id="rId4" Type="http://schemas.openxmlformats.org/officeDocument/2006/relationships/image" Target="../media/image64.png"/><Relationship Id="rId9" Type="http://schemas.openxmlformats.org/officeDocument/2006/relationships/oleObject" Target="../embeddings/oleObject69.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vmlDrawing" Target="../drawings/vmlDrawing35.vml"/><Relationship Id="rId6" Type="http://schemas.openxmlformats.org/officeDocument/2006/relationships/image" Target="../media/image96.png"/><Relationship Id="rId5" Type="http://schemas.openxmlformats.org/officeDocument/2006/relationships/image" Target="../media/image95.wmf"/><Relationship Id="rId4" Type="http://schemas.openxmlformats.org/officeDocument/2006/relationships/oleObject" Target="../embeddings/oleObject70.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vmlDrawing" Target="../drawings/vmlDrawing36.vml"/><Relationship Id="rId6" Type="http://schemas.openxmlformats.org/officeDocument/2006/relationships/image" Target="../media/image98.png"/><Relationship Id="rId5" Type="http://schemas.openxmlformats.org/officeDocument/2006/relationships/image" Target="../media/image97.wmf"/><Relationship Id="rId4" Type="http://schemas.openxmlformats.org/officeDocument/2006/relationships/oleObject" Target="../embeddings/oleObject71.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99.wmf"/><Relationship Id="rId2" Type="http://schemas.openxmlformats.org/officeDocument/2006/relationships/slideLayout" Target="../slideLayouts/slideLayout3.xml"/><Relationship Id="rId1" Type="http://schemas.openxmlformats.org/officeDocument/2006/relationships/vmlDrawing" Target="../drawings/vmlDrawing37.vml"/><Relationship Id="rId6" Type="http://schemas.openxmlformats.org/officeDocument/2006/relationships/oleObject" Target="../embeddings/oleObject72.bin"/><Relationship Id="rId5" Type="http://schemas.openxmlformats.org/officeDocument/2006/relationships/image" Target="../media/image101.emf"/><Relationship Id="rId4" Type="http://schemas.openxmlformats.org/officeDocument/2006/relationships/image" Target="../media/image100.emf"/></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75.bin"/><Relationship Id="rId3" Type="http://schemas.openxmlformats.org/officeDocument/2006/relationships/notesSlide" Target="../notesSlides/notesSlide78.xml"/><Relationship Id="rId7" Type="http://schemas.openxmlformats.org/officeDocument/2006/relationships/image" Target="../media/image103.wmf"/><Relationship Id="rId2" Type="http://schemas.openxmlformats.org/officeDocument/2006/relationships/slideLayout" Target="../slideLayouts/slideLayout3.xml"/><Relationship Id="rId1" Type="http://schemas.openxmlformats.org/officeDocument/2006/relationships/vmlDrawing" Target="../drawings/vmlDrawing38.vml"/><Relationship Id="rId6" Type="http://schemas.openxmlformats.org/officeDocument/2006/relationships/oleObject" Target="../embeddings/oleObject74.bin"/><Relationship Id="rId5" Type="http://schemas.openxmlformats.org/officeDocument/2006/relationships/image" Target="../media/image102.wmf"/><Relationship Id="rId10" Type="http://schemas.openxmlformats.org/officeDocument/2006/relationships/image" Target="../media/image105.png"/><Relationship Id="rId4" Type="http://schemas.openxmlformats.org/officeDocument/2006/relationships/oleObject" Target="../embeddings/oleObject73.bin"/><Relationship Id="rId9" Type="http://schemas.openxmlformats.org/officeDocument/2006/relationships/image" Target="../media/image104.w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vmlDrawing" Target="../drawings/vmlDrawing39.vml"/><Relationship Id="rId5" Type="http://schemas.openxmlformats.org/officeDocument/2006/relationships/image" Target="../media/image106.wmf"/><Relationship Id="rId4" Type="http://schemas.openxmlformats.org/officeDocument/2006/relationships/oleObject" Target="../embeddings/oleObject76.bin"/></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7" Type="http://schemas.openxmlformats.org/officeDocument/2006/relationships/image" Target="../media/image108.wmf"/><Relationship Id="rId2" Type="http://schemas.openxmlformats.org/officeDocument/2006/relationships/slideLayout" Target="../slideLayouts/slideLayout3.xml"/><Relationship Id="rId1" Type="http://schemas.openxmlformats.org/officeDocument/2006/relationships/vmlDrawing" Target="../drawings/vmlDrawing40.vml"/><Relationship Id="rId6" Type="http://schemas.openxmlformats.org/officeDocument/2006/relationships/oleObject" Target="../embeddings/oleObject78.bin"/><Relationship Id="rId5" Type="http://schemas.openxmlformats.org/officeDocument/2006/relationships/image" Target="../media/image107.wmf"/><Relationship Id="rId4" Type="http://schemas.openxmlformats.org/officeDocument/2006/relationships/oleObject" Target="../embeddings/oleObject77.bin"/></Relationships>
</file>

<file path=ppt/slides/_rels/slide81.xml.rels><?xml version="1.0" encoding="UTF-8" standalone="yes"?>
<Relationships xmlns="http://schemas.openxmlformats.org/package/2006/relationships"><Relationship Id="rId8" Type="http://schemas.openxmlformats.org/officeDocument/2006/relationships/image" Target="../media/image110.wmf"/><Relationship Id="rId13" Type="http://schemas.openxmlformats.org/officeDocument/2006/relationships/oleObject" Target="../embeddings/oleObject83.bin"/><Relationship Id="rId3" Type="http://schemas.openxmlformats.org/officeDocument/2006/relationships/notesSlide" Target="../notesSlides/notesSlide81.xml"/><Relationship Id="rId7" Type="http://schemas.openxmlformats.org/officeDocument/2006/relationships/oleObject" Target="../embeddings/oleObject80.bin"/><Relationship Id="rId12" Type="http://schemas.openxmlformats.org/officeDocument/2006/relationships/image" Target="../media/image112.wmf"/><Relationship Id="rId2" Type="http://schemas.openxmlformats.org/officeDocument/2006/relationships/slideLayout" Target="../slideLayouts/slideLayout3.xml"/><Relationship Id="rId1" Type="http://schemas.openxmlformats.org/officeDocument/2006/relationships/vmlDrawing" Target="../drawings/vmlDrawing41.vml"/><Relationship Id="rId6" Type="http://schemas.openxmlformats.org/officeDocument/2006/relationships/image" Target="../media/image114.png"/><Relationship Id="rId11" Type="http://schemas.openxmlformats.org/officeDocument/2006/relationships/oleObject" Target="../embeddings/oleObject82.bin"/><Relationship Id="rId5" Type="http://schemas.openxmlformats.org/officeDocument/2006/relationships/image" Target="../media/image109.wmf"/><Relationship Id="rId10" Type="http://schemas.openxmlformats.org/officeDocument/2006/relationships/image" Target="../media/image111.wmf"/><Relationship Id="rId4" Type="http://schemas.openxmlformats.org/officeDocument/2006/relationships/oleObject" Target="../embeddings/oleObject79.bin"/><Relationship Id="rId9" Type="http://schemas.openxmlformats.org/officeDocument/2006/relationships/oleObject" Target="../embeddings/oleObject81.bin"/><Relationship Id="rId14" Type="http://schemas.openxmlformats.org/officeDocument/2006/relationships/image" Target="../media/image113.wmf"/></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vmlDrawing" Target="../drawings/vmlDrawing42.vml"/><Relationship Id="rId6" Type="http://schemas.openxmlformats.org/officeDocument/2006/relationships/image" Target="../media/image116.png"/><Relationship Id="rId5" Type="http://schemas.openxmlformats.org/officeDocument/2006/relationships/image" Target="../media/image115.wmf"/><Relationship Id="rId4" Type="http://schemas.openxmlformats.org/officeDocument/2006/relationships/oleObject" Target="../embeddings/oleObject84.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vmlDrawing" Target="../drawings/vmlDrawing43.vml"/><Relationship Id="rId6" Type="http://schemas.openxmlformats.org/officeDocument/2006/relationships/image" Target="../media/image118.png"/><Relationship Id="rId5" Type="http://schemas.openxmlformats.org/officeDocument/2006/relationships/image" Target="../media/image117.wmf"/><Relationship Id="rId4" Type="http://schemas.openxmlformats.org/officeDocument/2006/relationships/oleObject" Target="../embeddings/oleObject85.bin"/></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xml"/><Relationship Id="rId1" Type="http://schemas.openxmlformats.org/officeDocument/2006/relationships/vmlDrawing" Target="../drawings/vmlDrawing44.vml"/><Relationship Id="rId6" Type="http://schemas.openxmlformats.org/officeDocument/2006/relationships/image" Target="../media/image8.png"/><Relationship Id="rId5" Type="http://schemas.openxmlformats.org/officeDocument/2006/relationships/image" Target="../media/image126.wmf"/><Relationship Id="rId4" Type="http://schemas.openxmlformats.org/officeDocument/2006/relationships/oleObject" Target="../embeddings/oleObject86.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xml"/><Relationship Id="rId1" Type="http://schemas.openxmlformats.org/officeDocument/2006/relationships/vmlDrawing" Target="../drawings/vmlDrawing45.vml"/><Relationship Id="rId5" Type="http://schemas.openxmlformats.org/officeDocument/2006/relationships/image" Target="../media/image127.wmf"/><Relationship Id="rId4" Type="http://schemas.openxmlformats.org/officeDocument/2006/relationships/oleObject" Target="file:///K:\All%20My%20Files\Book,%20Optoelectronics,%20Pearson\%23%232ndEdition\%23%23Chapters,%20The%20Textbook%20(2nd%20Edition)\Ch02,%20Waveguides,2nd%20Edition\Return-to-Zero(CNV)_Color.CNV!*"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notesSlide" Target="../notesSlides/notesSlide95.xml"/><Relationship Id="rId7" Type="http://schemas.openxmlformats.org/officeDocument/2006/relationships/image" Target="../media/image130.wmf"/><Relationship Id="rId2" Type="http://schemas.openxmlformats.org/officeDocument/2006/relationships/slideLayout" Target="../slideLayouts/slideLayout3.xml"/><Relationship Id="rId1" Type="http://schemas.openxmlformats.org/officeDocument/2006/relationships/vmlDrawing" Target="../drawings/vmlDrawing46.vml"/><Relationship Id="rId6" Type="http://schemas.openxmlformats.org/officeDocument/2006/relationships/oleObject" Target="../embeddings/oleObject88.bin"/><Relationship Id="rId5" Type="http://schemas.openxmlformats.org/officeDocument/2006/relationships/image" Target="../media/image129.wmf"/><Relationship Id="rId4" Type="http://schemas.openxmlformats.org/officeDocument/2006/relationships/oleObject" Target="../embeddings/oleObject87.bin"/><Relationship Id="rId9" Type="http://schemas.openxmlformats.org/officeDocument/2006/relationships/image" Target="../media/image131.wm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92.bin"/><Relationship Id="rId3" Type="http://schemas.openxmlformats.org/officeDocument/2006/relationships/notesSlide" Target="../notesSlides/notesSlide96.xml"/><Relationship Id="rId7" Type="http://schemas.openxmlformats.org/officeDocument/2006/relationships/image" Target="../media/image133.wmf"/><Relationship Id="rId2" Type="http://schemas.openxmlformats.org/officeDocument/2006/relationships/slideLayout" Target="../slideLayouts/slideLayout3.xml"/><Relationship Id="rId1" Type="http://schemas.openxmlformats.org/officeDocument/2006/relationships/vmlDrawing" Target="../drawings/vmlDrawing47.vml"/><Relationship Id="rId6" Type="http://schemas.openxmlformats.org/officeDocument/2006/relationships/oleObject" Target="../embeddings/oleObject91.bin"/><Relationship Id="rId5" Type="http://schemas.openxmlformats.org/officeDocument/2006/relationships/image" Target="../media/image132.wmf"/><Relationship Id="rId4" Type="http://schemas.openxmlformats.org/officeDocument/2006/relationships/oleObject" Target="../embeddings/oleObject90.bin"/><Relationship Id="rId9" Type="http://schemas.openxmlformats.org/officeDocument/2006/relationships/image" Target="../media/image134.wmf"/></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2F4FE"/>
        </a:solidFill>
        <a:effectLst/>
      </p:bgPr>
    </p:bg>
    <p:spTree>
      <p:nvGrpSpPr>
        <p:cNvPr id="1" name=""/>
        <p:cNvGrpSpPr/>
        <p:nvPr/>
      </p:nvGrpSpPr>
      <p:grpSpPr>
        <a:xfrm>
          <a:off x="0" y="0"/>
          <a:ext cx="0" cy="0"/>
          <a:chOff x="0" y="0"/>
          <a:chExt cx="0" cy="0"/>
        </a:xfrm>
      </p:grpSpPr>
      <p:pic>
        <p:nvPicPr>
          <p:cNvPr id="10242" name="Picture 2" descr="C:\Users\sok533\Desktop\013215149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488" y="2411413"/>
            <a:ext cx="2551112"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1"/>
          <p:cNvSpPr txBox="1">
            <a:spLocks noChangeArrowheads="1"/>
          </p:cNvSpPr>
          <p:nvPr/>
        </p:nvSpPr>
        <p:spPr bwMode="auto">
          <a:xfrm>
            <a:off x="990600" y="152400"/>
            <a:ext cx="6705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rgbClr val="000099"/>
                </a:solidFill>
                <a:latin typeface="Arial" panose="020B0604020202020204" pitchFamily="34" charset="0"/>
              </a:rPr>
              <a:t>Power Point for </a:t>
            </a:r>
            <a:r>
              <a:rPr lang="en-US" altLang="en-US" b="1" i="1">
                <a:solidFill>
                  <a:srgbClr val="000099"/>
                </a:solidFill>
                <a:latin typeface="Arial" panose="020B0604020202020204" pitchFamily="34" charset="0"/>
              </a:rPr>
              <a:t>Optoelectronics and Photonics: Principles and Practices</a:t>
            </a:r>
          </a:p>
          <a:p>
            <a:pPr algn="ctr"/>
            <a:r>
              <a:rPr lang="en-US" altLang="en-US" b="1">
                <a:solidFill>
                  <a:srgbClr val="000099"/>
                </a:solidFill>
                <a:latin typeface="Arial" panose="020B0604020202020204" pitchFamily="34" charset="0"/>
              </a:rPr>
              <a:t>Second Edition</a:t>
            </a:r>
          </a:p>
        </p:txBody>
      </p:sp>
      <p:sp>
        <p:nvSpPr>
          <p:cNvPr id="10244" name="TextBox 3"/>
          <p:cNvSpPr txBox="1">
            <a:spLocks noChangeArrowheads="1"/>
          </p:cNvSpPr>
          <p:nvPr/>
        </p:nvSpPr>
        <p:spPr bwMode="auto">
          <a:xfrm>
            <a:off x="1528763" y="5334000"/>
            <a:ext cx="54864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dirty="0">
                <a:solidFill>
                  <a:srgbClr val="000099"/>
                </a:solidFill>
                <a:latin typeface="Arial" panose="020B0604020202020204" pitchFamily="34" charset="0"/>
              </a:rPr>
              <a:t>ISBN-10: 0133081753</a:t>
            </a:r>
          </a:p>
          <a:p>
            <a:pPr algn="ctr"/>
            <a:r>
              <a:rPr lang="en-US" altLang="en-US" sz="1800" b="1" dirty="0">
                <a:solidFill>
                  <a:srgbClr val="000099"/>
                </a:solidFill>
                <a:latin typeface="Arial" panose="020B0604020202020204" pitchFamily="34" charset="0"/>
              </a:rPr>
              <a:t>Second Edition Version </a:t>
            </a:r>
            <a:r>
              <a:rPr lang="en-US" altLang="en-US" sz="1800" b="1" dirty="0" smtClean="0">
                <a:solidFill>
                  <a:srgbClr val="000099"/>
                </a:solidFill>
                <a:latin typeface="Arial" panose="020B0604020202020204" pitchFamily="34" charset="0"/>
              </a:rPr>
              <a:t>1.05800 </a:t>
            </a:r>
            <a:r>
              <a:rPr lang="en-US" altLang="en-US" sz="1200" b="1" dirty="0" smtClean="0">
                <a:solidFill>
                  <a:srgbClr val="000099"/>
                </a:solidFill>
                <a:latin typeface="Arial" panose="020B0604020202020204" pitchFamily="34" charset="0"/>
              </a:rPr>
              <a:t>[30 March 2016]</a:t>
            </a:r>
            <a:endParaRPr lang="en-US" altLang="en-US" sz="1200" b="1" dirty="0">
              <a:solidFill>
                <a:srgbClr val="000099"/>
              </a:solidFill>
              <a:latin typeface="Arial" panose="020B0604020202020204" pitchFamily="34" charset="0"/>
            </a:endParaRPr>
          </a:p>
        </p:txBody>
      </p:sp>
      <p:sp>
        <p:nvSpPr>
          <p:cNvPr id="10245" name="TextBox 4"/>
          <p:cNvSpPr txBox="1">
            <a:spLocks noChangeArrowheads="1"/>
          </p:cNvSpPr>
          <p:nvPr/>
        </p:nvSpPr>
        <p:spPr bwMode="auto">
          <a:xfrm>
            <a:off x="1116013" y="1343025"/>
            <a:ext cx="670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rgbClr val="000000"/>
                </a:solidFill>
                <a:latin typeface="Arial" panose="020B0604020202020204" pitchFamily="34" charset="0"/>
              </a:rPr>
              <a:t>A Complete Course in Power Point</a:t>
            </a:r>
          </a:p>
        </p:txBody>
      </p:sp>
      <p:sp>
        <p:nvSpPr>
          <p:cNvPr id="10246" name="TextBox 5"/>
          <p:cNvSpPr txBox="1">
            <a:spLocks noChangeArrowheads="1"/>
          </p:cNvSpPr>
          <p:nvPr/>
        </p:nvSpPr>
        <p:spPr bwMode="auto">
          <a:xfrm>
            <a:off x="1528763" y="1765300"/>
            <a:ext cx="548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600" b="1">
                <a:solidFill>
                  <a:srgbClr val="000099"/>
                </a:solidFill>
                <a:latin typeface="Arial" panose="020B0604020202020204" pitchFamily="34" charset="0"/>
              </a:rPr>
              <a:t>Chapter 2</a:t>
            </a:r>
            <a:endParaRPr lang="en-US" altLang="en-US" sz="1800" b="1">
              <a:solidFill>
                <a:srgbClr val="000099"/>
              </a:solidFill>
              <a:latin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ChangeArrowheads="1"/>
          </p:cNvSpPr>
          <p:nvPr/>
        </p:nvSpPr>
        <p:spPr bwMode="auto">
          <a:xfrm>
            <a:off x="400050" y="133350"/>
            <a:ext cx="4552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800" b="1">
                <a:solidFill>
                  <a:srgbClr val="FF020B"/>
                </a:solidFill>
              </a:rPr>
              <a:t>Narinder Singh Kapany</a:t>
            </a:r>
            <a:endParaRPr lang="en-US" altLang="en-US" sz="4400" b="1">
              <a:solidFill>
                <a:srgbClr val="FF020B"/>
              </a:solidFill>
            </a:endParaRPr>
          </a:p>
        </p:txBody>
      </p:sp>
      <p:pic>
        <p:nvPicPr>
          <p:cNvPr id="28675" name="Picture 39" descr="Description: Kapany_Photo_High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425" y="865188"/>
            <a:ext cx="4699000" cy="440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2"/>
          <p:cNvSpPr>
            <a:spLocks noChangeArrowheads="1"/>
          </p:cNvSpPr>
          <p:nvPr/>
        </p:nvSpPr>
        <p:spPr bwMode="auto">
          <a:xfrm>
            <a:off x="5302250" y="879475"/>
            <a:ext cx="3525838"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400">
                <a:latin typeface="Arial" panose="020B0604020202020204" pitchFamily="34" charset="0"/>
                <a:cs typeface="Arial" panose="020B0604020202020204" pitchFamily="34" charset="0"/>
              </a:rPr>
              <a:t>Narinder Singh Kapany was born in Punjab in India, studied at the Agra University and then obtained his PhD from the Imperial College of Science and Technology, University of London in 1955. He held a number of key-positions in both academia and industry, including a Regents Professor at the University of California, Berkeley, the University of California, Santa Cruz (UCSC), the Director of the Center for Innovation and Entrepreneurial Development at UCSC. He made significant contributions to optical glass fibers starting in 1950s, and essentially coined the term </a:t>
            </a:r>
            <a:r>
              <a:rPr lang="en-CA" altLang="en-US" sz="1400" i="1">
                <a:latin typeface="Arial" panose="020B0604020202020204" pitchFamily="34" charset="0"/>
                <a:cs typeface="Arial" panose="020B0604020202020204" pitchFamily="34" charset="0"/>
              </a:rPr>
              <a:t>fiber optics</a:t>
            </a:r>
            <a:r>
              <a:rPr lang="en-CA" altLang="en-US" sz="1400">
                <a:latin typeface="Arial" panose="020B0604020202020204" pitchFamily="34" charset="0"/>
                <a:cs typeface="Arial" panose="020B0604020202020204" pitchFamily="34" charset="0"/>
              </a:rPr>
              <a:t> in the 1960s. His book </a:t>
            </a:r>
            <a:r>
              <a:rPr lang="en-CA" altLang="en-US" sz="1400" i="1">
                <a:latin typeface="Arial" panose="020B0604020202020204" pitchFamily="34" charset="0"/>
                <a:cs typeface="Arial" panose="020B0604020202020204" pitchFamily="34" charset="0"/>
              </a:rPr>
              <a:t>Fibre Optics: Principles and Applications</a:t>
            </a:r>
            <a:r>
              <a:rPr lang="en-CA" altLang="en-US" sz="1400">
                <a:latin typeface="Arial" panose="020B0604020202020204" pitchFamily="34" charset="0"/>
                <a:cs typeface="Arial" panose="020B0604020202020204" pitchFamily="34" charset="0"/>
              </a:rPr>
              <a:t>, published in 1967, was the first in optical fibers. (</a:t>
            </a:r>
            <a:r>
              <a:rPr lang="en-CA" altLang="en-US" sz="1400" i="1">
                <a:latin typeface="Arial" panose="020B0604020202020204" pitchFamily="34" charset="0"/>
                <a:cs typeface="Arial" panose="020B0604020202020204" pitchFamily="34" charset="0"/>
              </a:rPr>
              <a:t>Courtesy of Dr. Narinder S. Kapany</a:t>
            </a:r>
            <a:r>
              <a:rPr lang="en-CA" altLang="en-US" sz="1400">
                <a:latin typeface="Arial" panose="020B0604020202020204" pitchFamily="34" charset="0"/>
                <a:cs typeface="Arial" panose="020B0604020202020204" pitchFamily="34" charset="0"/>
              </a:rPr>
              <a:t>)</a:t>
            </a:r>
            <a:endParaRPr lang="en-US" altLang="en-US" sz="14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Text Box 5"/>
          <p:cNvSpPr txBox="1">
            <a:spLocks noChangeArrowheads="1"/>
          </p:cNvSpPr>
          <p:nvPr/>
        </p:nvSpPr>
        <p:spPr bwMode="auto">
          <a:xfrm>
            <a:off x="2057400" y="381000"/>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Graded Index (GRIN) Fiber</a:t>
            </a:r>
            <a:endParaRPr lang="en-US" altLang="en-US"/>
          </a:p>
        </p:txBody>
      </p:sp>
      <p:pic>
        <p:nvPicPr>
          <p:cNvPr id="210947" name="Picture 4" descr="K:\All My Files\Book, Optoelectronics, Pearson\##2ndEdition\#Chapters, The Textbook (2nd Edition)\Ch02, Waveguides,2nd Edition\#2-30-DefnGradedFiber(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1025525"/>
            <a:ext cx="6221413" cy="474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8" name="Rectangle 1"/>
          <p:cNvSpPr>
            <a:spLocks noChangeArrowheads="1"/>
          </p:cNvSpPr>
          <p:nvPr/>
        </p:nvSpPr>
        <p:spPr bwMode="auto">
          <a:xfrm>
            <a:off x="6310313" y="1462088"/>
            <a:ext cx="2095500"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buFontTx/>
              <a:buAutoNum type="alphaLcParenBoth"/>
            </a:pPr>
            <a:r>
              <a:rPr lang="en-CA" altLang="en-US" sz="1800">
                <a:cs typeface="Times New Roman" panose="02020603050405020304" pitchFamily="18" charset="0"/>
              </a:rPr>
              <a:t>Multimode step index fiber. Ray paths are different so that rays arrive at different times. </a:t>
            </a:r>
          </a:p>
          <a:p>
            <a:pPr>
              <a:spcBef>
                <a:spcPts val="600"/>
              </a:spcBef>
              <a:spcAft>
                <a:spcPts val="800"/>
              </a:spcAft>
              <a:buFontTx/>
              <a:buAutoNum type="alphaLcParenBoth"/>
            </a:pPr>
            <a:r>
              <a:rPr lang="en-CA" altLang="en-US" sz="1800">
                <a:cs typeface="Times New Roman" panose="02020603050405020304" pitchFamily="18" charset="0"/>
              </a:rPr>
              <a:t>Graded index fiber. Ray paths are different but so are the velocities along the paths so that all the rays arrive at the same time.</a:t>
            </a:r>
            <a:endParaRPr lang="en-US" altLang="en-US" sz="28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4"/>
          <p:cNvSpPr txBox="1">
            <a:spLocks noChangeArrowheads="1"/>
          </p:cNvSpPr>
          <p:nvPr/>
        </p:nvSpPr>
        <p:spPr bwMode="auto">
          <a:xfrm>
            <a:off x="1143000" y="3352800"/>
            <a:ext cx="655320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buFont typeface="Times" panose="02020603050405020304" pitchFamily="18" charset="0"/>
              <a:buAutoNum type="alphaLcParenBoth"/>
            </a:pPr>
            <a:r>
              <a:rPr lang="en-US" altLang="en-US" sz="2000">
                <a:solidFill>
                  <a:srgbClr val="000000"/>
                </a:solidFill>
                <a:latin typeface="Times" panose="02020603050405020304" pitchFamily="18" charset="0"/>
              </a:rPr>
              <a:t>A ray in thinly stratifed medium becomes refracted as it passes from one layer to the next upper layer with lower </a:t>
            </a:r>
            <a:r>
              <a:rPr lang="en-US" altLang="en-US" sz="2000" i="1">
                <a:solidFill>
                  <a:srgbClr val="000000"/>
                </a:solidFill>
                <a:latin typeface="Times" panose="02020603050405020304" pitchFamily="18" charset="0"/>
              </a:rPr>
              <a:t>n</a:t>
            </a:r>
            <a:r>
              <a:rPr lang="en-US" altLang="en-US" sz="2000">
                <a:solidFill>
                  <a:srgbClr val="000000"/>
                </a:solidFill>
                <a:latin typeface="Times" panose="02020603050405020304" pitchFamily="18" charset="0"/>
              </a:rPr>
              <a:t> and eventually its angle satisfies TIR. </a:t>
            </a:r>
          </a:p>
          <a:p>
            <a:pPr>
              <a:spcBef>
                <a:spcPct val="50000"/>
              </a:spcBef>
              <a:buFont typeface="Times" panose="02020603050405020304" pitchFamily="18" charset="0"/>
              <a:buAutoNum type="alphaLcParenBoth"/>
            </a:pPr>
            <a:r>
              <a:rPr lang="en-US" altLang="en-US" sz="2000">
                <a:solidFill>
                  <a:srgbClr val="000000"/>
                </a:solidFill>
                <a:latin typeface="Times" panose="02020603050405020304" pitchFamily="18" charset="0"/>
              </a:rPr>
              <a:t>In a medium where </a:t>
            </a:r>
            <a:r>
              <a:rPr lang="en-US" altLang="en-US" sz="2000" i="1">
                <a:solidFill>
                  <a:srgbClr val="000000"/>
                </a:solidFill>
                <a:latin typeface="Times" panose="02020603050405020304" pitchFamily="18" charset="0"/>
              </a:rPr>
              <a:t>n</a:t>
            </a:r>
            <a:r>
              <a:rPr lang="en-US" altLang="en-US" sz="2000">
                <a:solidFill>
                  <a:srgbClr val="000000"/>
                </a:solidFill>
                <a:latin typeface="Times" panose="02020603050405020304" pitchFamily="18" charset="0"/>
              </a:rPr>
              <a:t> decreases continuously the path of the ray bends continuously.</a:t>
            </a:r>
            <a:endParaRPr lang="en-US" altLang="en-US" sz="1600">
              <a:solidFill>
                <a:srgbClr val="000000"/>
              </a:solidFill>
              <a:latin typeface="Times" panose="02020603050405020304" pitchFamily="18" charset="0"/>
            </a:endParaRPr>
          </a:p>
        </p:txBody>
      </p:sp>
      <p:pic>
        <p:nvPicPr>
          <p:cNvPr id="212995" name="Picture 4" descr="K:\All My Files\Book, Optoelectronics, Pearson\##2ndEdition\#Chapters, The Textbook (2nd Edition)\Ch02, Waveguides,2nd Edition\#2-31-StratLayers&amp;Graded(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741363"/>
            <a:ext cx="8547100"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996" name="Text Box 5"/>
          <p:cNvSpPr txBox="1">
            <a:spLocks noChangeArrowheads="1"/>
          </p:cNvSpPr>
          <p:nvPr/>
        </p:nvSpPr>
        <p:spPr bwMode="auto">
          <a:xfrm>
            <a:off x="2120900" y="0"/>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Graded Index (GRIN) Fiber</a:t>
            </a:r>
            <a:endParaRPr lang="en-US" alt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2"/>
          <p:cNvSpPr txBox="1">
            <a:spLocks noChangeArrowheads="1"/>
          </p:cNvSpPr>
          <p:nvPr/>
        </p:nvSpPr>
        <p:spPr bwMode="auto">
          <a:xfrm>
            <a:off x="2057400" y="244475"/>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Graded Index (GRIN) Fiber</a:t>
            </a:r>
            <a:endParaRPr lang="en-US" altLang="en-US"/>
          </a:p>
        </p:txBody>
      </p:sp>
      <p:sp>
        <p:nvSpPr>
          <p:cNvPr id="215043" name="Text Box 3"/>
          <p:cNvSpPr txBox="1">
            <a:spLocks noChangeArrowheads="1"/>
          </p:cNvSpPr>
          <p:nvPr/>
        </p:nvSpPr>
        <p:spPr bwMode="auto">
          <a:xfrm>
            <a:off x="762000" y="898525"/>
            <a:ext cx="42672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Aft>
                <a:spcPts val="600"/>
              </a:spcAft>
            </a:pPr>
            <a:r>
              <a:rPr lang="en-US" altLang="en-US" sz="2000">
                <a:latin typeface="Times" panose="02020603050405020304" pitchFamily="18" charset="0"/>
              </a:rPr>
              <a:t>The refractive index profile can generally be described by a power law with an index </a:t>
            </a:r>
            <a:r>
              <a:rPr lang="en-US" altLang="en-US" sz="2000" i="1">
                <a:latin typeface="Symbol" panose="05050102010706020507" pitchFamily="18" charset="2"/>
                <a:sym typeface="Symbol" panose="05050102010706020507" pitchFamily="18" charset="2"/>
              </a:rPr>
              <a:t></a:t>
            </a:r>
            <a:r>
              <a:rPr lang="en-US" altLang="en-US" sz="2000">
                <a:latin typeface="Times" panose="02020603050405020304" pitchFamily="18" charset="0"/>
              </a:rPr>
              <a:t> called the </a:t>
            </a:r>
            <a:r>
              <a:rPr lang="en-US" altLang="en-US" sz="2000" b="1">
                <a:latin typeface="Times" panose="02020603050405020304" pitchFamily="18" charset="0"/>
              </a:rPr>
              <a:t>profile index</a:t>
            </a:r>
            <a:r>
              <a:rPr lang="en-US" altLang="en-US" sz="2000">
                <a:latin typeface="Times" panose="02020603050405020304" pitchFamily="18" charset="0"/>
              </a:rPr>
              <a:t> (or</a:t>
            </a:r>
            <a:r>
              <a:rPr lang="en-US" altLang="en-US" sz="2000" b="1">
                <a:latin typeface="Times" panose="02020603050405020304" pitchFamily="18" charset="0"/>
              </a:rPr>
              <a:t> the coefficient of index grating</a:t>
            </a:r>
            <a:r>
              <a:rPr lang="en-US" altLang="en-US" sz="2000">
                <a:latin typeface="Times" panose="02020603050405020304" pitchFamily="18" charset="0"/>
              </a:rPr>
              <a:t>) so that,</a:t>
            </a:r>
          </a:p>
          <a:p>
            <a:pPr algn="just">
              <a:spcAft>
                <a:spcPts val="600"/>
              </a:spcAft>
            </a:pPr>
            <a:r>
              <a:rPr lang="en-US" altLang="en-US" sz="2000" i="1">
                <a:latin typeface="Times" panose="02020603050405020304" pitchFamily="18" charset="0"/>
              </a:rPr>
              <a:t>n</a:t>
            </a:r>
            <a:r>
              <a:rPr lang="en-US" altLang="en-US" sz="2000">
                <a:latin typeface="Times" panose="02020603050405020304" pitchFamily="18" charset="0"/>
              </a:rPr>
              <a:t> = </a:t>
            </a:r>
            <a:r>
              <a:rPr lang="en-US" altLang="en-US" sz="2000" i="1">
                <a:latin typeface="Times" panose="02020603050405020304" pitchFamily="18" charset="0"/>
              </a:rPr>
              <a:t>n</a:t>
            </a:r>
            <a:r>
              <a:rPr lang="en-US" altLang="en-US" sz="2000" baseline="-25000">
                <a:latin typeface="Times" panose="02020603050405020304" pitchFamily="18" charset="0"/>
              </a:rPr>
              <a:t>1</a:t>
            </a:r>
            <a:r>
              <a:rPr lang="en-US" altLang="en-US" sz="2000">
                <a:latin typeface="Times" panose="02020603050405020304" pitchFamily="18" charset="0"/>
              </a:rPr>
              <a:t>[1</a:t>
            </a:r>
            <a:r>
              <a:rPr lang="en-US" altLang="en-US" sz="2000">
                <a:latin typeface="Symbol" panose="05050102010706020507" pitchFamily="18" charset="2"/>
                <a:sym typeface="Symbol" panose="05050102010706020507" pitchFamily="18" charset="2"/>
              </a:rPr>
              <a:t></a:t>
            </a:r>
            <a:r>
              <a:rPr lang="en-US" altLang="en-US" sz="2000">
                <a:latin typeface="Times" panose="02020603050405020304" pitchFamily="18" charset="0"/>
              </a:rPr>
              <a:t>2</a:t>
            </a:r>
            <a:r>
              <a:rPr lang="en-US" altLang="en-US" sz="2000">
                <a:latin typeface="Times" panose="02020603050405020304" pitchFamily="18" charset="0"/>
                <a:sym typeface="Symbol" panose="05050102010706020507" pitchFamily="18" charset="2"/>
              </a:rPr>
              <a:t></a:t>
            </a:r>
            <a:r>
              <a:rPr lang="en-US" altLang="en-US" sz="2000">
                <a:latin typeface="Times" panose="02020603050405020304" pitchFamily="18" charset="0"/>
              </a:rPr>
              <a:t>(</a:t>
            </a:r>
            <a:r>
              <a:rPr lang="en-US" altLang="en-US" sz="2000" i="1">
                <a:latin typeface="Times" panose="02020603050405020304" pitchFamily="18" charset="0"/>
              </a:rPr>
              <a:t>r/a</a:t>
            </a:r>
            <a:r>
              <a:rPr lang="en-US" altLang="en-US" sz="2000">
                <a:latin typeface="Times" panose="02020603050405020304" pitchFamily="18" charset="0"/>
              </a:rPr>
              <a:t>)</a:t>
            </a:r>
            <a:r>
              <a:rPr lang="en-US" altLang="en-US" sz="2000" i="1" baseline="30000">
                <a:latin typeface="Symbol" panose="05050102010706020507" pitchFamily="18" charset="2"/>
                <a:sym typeface="Symbol" panose="05050102010706020507" pitchFamily="18" charset="2"/>
              </a:rPr>
              <a:t></a:t>
            </a:r>
            <a:r>
              <a:rPr lang="en-US" altLang="en-US" sz="2000">
                <a:latin typeface="Times" panose="02020603050405020304" pitchFamily="18" charset="0"/>
              </a:rPr>
              <a:t>]</a:t>
            </a:r>
            <a:r>
              <a:rPr lang="en-US" altLang="en-US" sz="2000" baseline="30000">
                <a:latin typeface="Times" panose="02020603050405020304" pitchFamily="18" charset="0"/>
              </a:rPr>
              <a:t>1/2</a:t>
            </a:r>
            <a:r>
              <a:rPr lang="en-US" altLang="en-US" sz="2000">
                <a:latin typeface="Times" panose="02020603050405020304" pitchFamily="18" charset="0"/>
              </a:rPr>
              <a:t>  ;  </a:t>
            </a:r>
            <a:r>
              <a:rPr lang="en-US" altLang="en-US" sz="2000" i="1">
                <a:latin typeface="Times" panose="02020603050405020304" pitchFamily="18" charset="0"/>
              </a:rPr>
              <a:t>r</a:t>
            </a:r>
            <a:r>
              <a:rPr lang="en-US" altLang="en-US" sz="2000">
                <a:latin typeface="Times" panose="02020603050405020304" pitchFamily="18" charset="0"/>
              </a:rPr>
              <a:t> &lt; </a:t>
            </a:r>
            <a:r>
              <a:rPr lang="en-US" altLang="en-US" sz="2000" i="1">
                <a:latin typeface="Times" panose="02020603050405020304" pitchFamily="18" charset="0"/>
              </a:rPr>
              <a:t>a,</a:t>
            </a:r>
            <a:r>
              <a:rPr lang="en-US" altLang="en-US" sz="2000">
                <a:latin typeface="Times" panose="02020603050405020304" pitchFamily="18" charset="0"/>
              </a:rPr>
              <a:t>			</a:t>
            </a:r>
          </a:p>
          <a:p>
            <a:pPr algn="just">
              <a:spcAft>
                <a:spcPts val="600"/>
              </a:spcAft>
            </a:pPr>
            <a:r>
              <a:rPr lang="en-US" altLang="en-US" sz="2000" i="1">
                <a:latin typeface="Times" panose="02020603050405020304" pitchFamily="18" charset="0"/>
              </a:rPr>
              <a:t>n</a:t>
            </a:r>
            <a:r>
              <a:rPr lang="en-US" altLang="en-US" sz="2000">
                <a:latin typeface="Times" panose="02020603050405020304" pitchFamily="18" charset="0"/>
              </a:rPr>
              <a:t> = </a:t>
            </a:r>
            <a:r>
              <a:rPr lang="en-US" altLang="en-US" sz="2000" i="1">
                <a:latin typeface="Times" panose="02020603050405020304" pitchFamily="18" charset="0"/>
              </a:rPr>
              <a:t>n</a:t>
            </a:r>
            <a:r>
              <a:rPr lang="en-US" altLang="en-US" sz="2000" baseline="-25000">
                <a:latin typeface="Times" panose="02020603050405020304" pitchFamily="18" charset="0"/>
              </a:rPr>
              <a:t>2	</a:t>
            </a:r>
            <a:r>
              <a:rPr lang="en-US" altLang="en-US" sz="2000">
                <a:latin typeface="Times" panose="02020603050405020304" pitchFamily="18" charset="0"/>
              </a:rPr>
              <a:t>; </a:t>
            </a:r>
            <a:r>
              <a:rPr lang="en-US" altLang="en-US" sz="2000" i="1">
                <a:latin typeface="Times" panose="02020603050405020304" pitchFamily="18" charset="0"/>
              </a:rPr>
              <a:t>r ≥ a</a:t>
            </a:r>
            <a:r>
              <a:rPr lang="en-US" altLang="en-US" sz="2000">
                <a:latin typeface="Times" panose="02020603050405020304" pitchFamily="18" charset="0"/>
              </a:rPr>
              <a:t>	</a:t>
            </a:r>
            <a:r>
              <a:rPr lang="en-US" altLang="en-US">
                <a:latin typeface="Times" panose="02020603050405020304" pitchFamily="18" charset="0"/>
              </a:rPr>
              <a:t>				</a:t>
            </a:r>
          </a:p>
        </p:txBody>
      </p:sp>
      <p:graphicFrame>
        <p:nvGraphicFramePr>
          <p:cNvPr id="215044" name="Object 5"/>
          <p:cNvGraphicFramePr>
            <a:graphicFrameLocks noChangeAspect="1"/>
          </p:cNvGraphicFramePr>
          <p:nvPr/>
        </p:nvGraphicFramePr>
        <p:xfrm>
          <a:off x="4457700" y="4114800"/>
          <a:ext cx="2527300" cy="698500"/>
        </p:xfrm>
        <a:graphic>
          <a:graphicData uri="http://schemas.openxmlformats.org/presentationml/2006/ole">
            <mc:AlternateContent xmlns:mc="http://schemas.openxmlformats.org/markup-compatibility/2006">
              <mc:Choice xmlns:v="urn:schemas-microsoft-com:vml" Requires="v">
                <p:oleObj spid="_x0000_s215110" name="Equation" r:id="rId4" imgW="2527300" imgH="698500" progId="Equation.3">
                  <p:embed/>
                </p:oleObj>
              </mc:Choice>
              <mc:Fallback>
                <p:oleObj name="Equation" r:id="rId4" imgW="2527300" imgH="6985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7700" y="4114800"/>
                        <a:ext cx="2527300" cy="698500"/>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45" name="Text Box 6"/>
          <p:cNvSpPr txBox="1">
            <a:spLocks noChangeArrowheads="1"/>
          </p:cNvSpPr>
          <p:nvPr/>
        </p:nvSpPr>
        <p:spPr bwMode="auto">
          <a:xfrm>
            <a:off x="762000" y="5029200"/>
            <a:ext cx="2286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600"/>
              <a:t>Minimum intermodal dispersion</a:t>
            </a:r>
            <a:endParaRPr lang="en-US" altLang="en-US"/>
          </a:p>
        </p:txBody>
      </p:sp>
      <p:sp>
        <p:nvSpPr>
          <p:cNvPr id="215046" name="Text Box 7"/>
          <p:cNvSpPr txBox="1">
            <a:spLocks noChangeArrowheads="1"/>
          </p:cNvSpPr>
          <p:nvPr/>
        </p:nvSpPr>
        <p:spPr bwMode="auto">
          <a:xfrm>
            <a:off x="4381500" y="5029200"/>
            <a:ext cx="2286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600"/>
              <a:t>Minimum intermodal dispersion</a:t>
            </a:r>
            <a:endParaRPr lang="en-US" altLang="en-US"/>
          </a:p>
        </p:txBody>
      </p:sp>
      <p:sp>
        <p:nvSpPr>
          <p:cNvPr id="215047"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15048" name="Object 2"/>
          <p:cNvGraphicFramePr>
            <a:graphicFrameLocks noChangeAspect="1"/>
          </p:cNvGraphicFramePr>
          <p:nvPr/>
        </p:nvGraphicFramePr>
        <p:xfrm>
          <a:off x="825500" y="4119563"/>
          <a:ext cx="3400425" cy="687387"/>
        </p:xfrm>
        <a:graphic>
          <a:graphicData uri="http://schemas.openxmlformats.org/presentationml/2006/ole">
            <mc:AlternateContent xmlns:mc="http://schemas.openxmlformats.org/markup-compatibility/2006">
              <mc:Choice xmlns:v="urn:schemas-microsoft-com:vml" Requires="v">
                <p:oleObj spid="_x0000_s215111" name="Equation" r:id="rId6" imgW="1955800" imgH="393700" progId="Equation.3">
                  <p:embed/>
                </p:oleObj>
              </mc:Choice>
              <mc:Fallback>
                <p:oleObj name="Equation" r:id="rId6" imgW="1955800" imgH="3937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 y="4119563"/>
                        <a:ext cx="3400425" cy="687387"/>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5049" name="Picture 15" descr="K:\All My Files\Book, Optoelectronics, Pearson\##2ndEdition\#Chapters, The Textbook (2nd Edition)\Ch02, Waveguides,2nd Edition\TypesOfGRINFibers_COLOR.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8900" y="777875"/>
            <a:ext cx="3884613"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Text Box 2"/>
          <p:cNvSpPr txBox="1">
            <a:spLocks noChangeArrowheads="1"/>
          </p:cNvSpPr>
          <p:nvPr/>
        </p:nvSpPr>
        <p:spPr bwMode="auto">
          <a:xfrm>
            <a:off x="2057400" y="381000"/>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Graded Index (GRIN) Fiber</a:t>
            </a:r>
            <a:endParaRPr lang="en-US" altLang="en-US"/>
          </a:p>
        </p:txBody>
      </p:sp>
      <p:graphicFrame>
        <p:nvGraphicFramePr>
          <p:cNvPr id="217091" name="Object 5"/>
          <p:cNvGraphicFramePr>
            <a:graphicFrameLocks noChangeAspect="1"/>
          </p:cNvGraphicFramePr>
          <p:nvPr/>
        </p:nvGraphicFramePr>
        <p:xfrm>
          <a:off x="1909763" y="4521200"/>
          <a:ext cx="5235575" cy="1446213"/>
        </p:xfrm>
        <a:graphic>
          <a:graphicData uri="http://schemas.openxmlformats.org/presentationml/2006/ole">
            <mc:AlternateContent xmlns:mc="http://schemas.openxmlformats.org/markup-compatibility/2006">
              <mc:Choice xmlns:v="urn:schemas-microsoft-com:vml" Requires="v">
                <p:oleObj spid="_x0000_s217191" name="Equation" r:id="rId4" imgW="2527300" imgH="698500" progId="Equation.3">
                  <p:embed/>
                </p:oleObj>
              </mc:Choice>
              <mc:Fallback>
                <p:oleObj name="Equation" r:id="rId4" imgW="2527300" imgH="6985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9763" y="4521200"/>
                        <a:ext cx="5235575" cy="1446213"/>
                      </a:xfrm>
                      <a:prstGeom prst="rect">
                        <a:avLst/>
                      </a:prstGeom>
                      <a:solidFill>
                        <a:srgbClr val="FEFFE1"/>
                      </a:solidFill>
                      <a:ln w="28575">
                        <a:solidFill>
                          <a:srgbClr val="FF020B"/>
                        </a:solidFill>
                        <a:miter lim="800000"/>
                        <a:headEnd/>
                        <a:tailEnd/>
                      </a:ln>
                    </p:spPr>
                  </p:pic>
                </p:oleObj>
              </mc:Fallback>
            </mc:AlternateContent>
          </a:graphicData>
        </a:graphic>
      </p:graphicFrame>
      <p:sp>
        <p:nvSpPr>
          <p:cNvPr id="217092" name="Text Box 6"/>
          <p:cNvSpPr txBox="1">
            <a:spLocks noChangeArrowheads="1"/>
          </p:cNvSpPr>
          <p:nvPr/>
        </p:nvSpPr>
        <p:spPr bwMode="auto">
          <a:xfrm>
            <a:off x="255588" y="1422400"/>
            <a:ext cx="4316412"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b="1"/>
              <a:t>Minimum intermodal dispersion</a:t>
            </a:r>
            <a:endParaRPr lang="en-US" altLang="en-US" sz="3200" b="1"/>
          </a:p>
        </p:txBody>
      </p:sp>
      <p:sp>
        <p:nvSpPr>
          <p:cNvPr id="217093" name="Text Box 7"/>
          <p:cNvSpPr txBox="1">
            <a:spLocks noChangeArrowheads="1"/>
          </p:cNvSpPr>
          <p:nvPr/>
        </p:nvSpPr>
        <p:spPr bwMode="auto">
          <a:xfrm>
            <a:off x="2851150" y="6067425"/>
            <a:ext cx="3441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600" b="1">
                <a:solidFill>
                  <a:srgbClr val="FF0000"/>
                </a:solidFill>
              </a:rPr>
              <a:t>Minimum intermodal dispersion</a:t>
            </a:r>
            <a:endParaRPr lang="en-US" altLang="en-US" b="1">
              <a:solidFill>
                <a:srgbClr val="FF0000"/>
              </a:solidFill>
            </a:endParaRPr>
          </a:p>
        </p:txBody>
      </p:sp>
      <p:sp>
        <p:nvSpPr>
          <p:cNvPr id="21709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17095" name="Object 2"/>
          <p:cNvGraphicFramePr>
            <a:graphicFrameLocks noChangeAspect="1"/>
          </p:cNvGraphicFramePr>
          <p:nvPr/>
        </p:nvGraphicFramePr>
        <p:xfrm>
          <a:off x="206375" y="1920875"/>
          <a:ext cx="4860925" cy="985838"/>
        </p:xfrm>
        <a:graphic>
          <a:graphicData uri="http://schemas.openxmlformats.org/presentationml/2006/ole">
            <mc:AlternateContent xmlns:mc="http://schemas.openxmlformats.org/markup-compatibility/2006">
              <mc:Choice xmlns:v="urn:schemas-microsoft-com:vml" Requires="v">
                <p:oleObj spid="_x0000_s217192" name="Equation" r:id="rId6" imgW="1955800" imgH="393700" progId="Equation.3">
                  <p:embed/>
                </p:oleObj>
              </mc:Choice>
              <mc:Fallback>
                <p:oleObj name="Equation" r:id="rId6" imgW="1955800" imgH="3937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5" y="1920875"/>
                        <a:ext cx="4860925" cy="985838"/>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09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17097" name="Object 4"/>
          <p:cNvGraphicFramePr>
            <a:graphicFrameLocks noChangeAspect="1"/>
          </p:cNvGraphicFramePr>
          <p:nvPr/>
        </p:nvGraphicFramePr>
        <p:xfrm>
          <a:off x="330200" y="3422650"/>
          <a:ext cx="1863725" cy="879475"/>
        </p:xfrm>
        <a:graphic>
          <a:graphicData uri="http://schemas.openxmlformats.org/presentationml/2006/ole">
            <mc:AlternateContent xmlns:mc="http://schemas.openxmlformats.org/markup-compatibility/2006">
              <mc:Choice xmlns:v="urn:schemas-microsoft-com:vml" Requires="v">
                <p:oleObj spid="_x0000_s217193" name="Equation" r:id="rId8" imgW="1079500" imgH="508000" progId="Equation.3">
                  <p:embed/>
                </p:oleObj>
              </mc:Choice>
              <mc:Fallback>
                <p:oleObj name="Equation" r:id="rId8" imgW="1079500" imgH="5080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200" y="3422650"/>
                        <a:ext cx="1863725" cy="879475"/>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7098" name="Rectangle 5"/>
          <p:cNvSpPr>
            <a:spLocks noChangeArrowheads="1"/>
          </p:cNvSpPr>
          <p:nvPr/>
        </p:nvSpPr>
        <p:spPr bwMode="auto">
          <a:xfrm>
            <a:off x="255588" y="2960688"/>
            <a:ext cx="3876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800" b="1"/>
              <a:t>Profile dispersion parameter</a:t>
            </a:r>
            <a:r>
              <a:rPr lang="en-CA" altLang="en-US"/>
              <a:t>	</a:t>
            </a:r>
            <a:endParaRPr lang="en-US" altLang="en-US"/>
          </a:p>
        </p:txBody>
      </p:sp>
      <p:cxnSp>
        <p:nvCxnSpPr>
          <p:cNvPr id="217099" name="Straight Arrow Connector 7"/>
          <p:cNvCxnSpPr>
            <a:cxnSpLocks noChangeShapeType="1"/>
          </p:cNvCxnSpPr>
          <p:nvPr/>
        </p:nvCxnSpPr>
        <p:spPr bwMode="auto">
          <a:xfrm>
            <a:off x="3459163" y="2960688"/>
            <a:ext cx="0" cy="1520825"/>
          </a:xfrm>
          <a:prstGeom prst="straightConnector1">
            <a:avLst/>
          </a:prstGeom>
          <a:noFill/>
          <a:ln w="28575" algn="ctr">
            <a:solidFill>
              <a:srgbClr val="FF020B"/>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7100" name="Picture 15" descr="K:\All My Files\Book, Optoelectronics, Pearson\##2ndEdition\#Chapters, The Textbook (2nd Edition)\Ch02, Waveguides,2nd Edition\TypesOfGRINFibers_COLOR.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8900" y="1266825"/>
            <a:ext cx="3884613"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ext Box 2"/>
          <p:cNvSpPr txBox="1">
            <a:spLocks noChangeArrowheads="1"/>
          </p:cNvSpPr>
          <p:nvPr/>
        </p:nvSpPr>
        <p:spPr bwMode="auto">
          <a:xfrm>
            <a:off x="2057400" y="157163"/>
            <a:ext cx="480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Graded Index (GRIN) Fiber</a:t>
            </a:r>
            <a:endParaRPr lang="en-US" altLang="en-US"/>
          </a:p>
        </p:txBody>
      </p:sp>
      <p:sp>
        <p:nvSpPr>
          <p:cNvPr id="219139"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914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1914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19142" name="Object 8"/>
          <p:cNvGraphicFramePr>
            <a:graphicFrameLocks noChangeAspect="1"/>
          </p:cNvGraphicFramePr>
          <p:nvPr/>
        </p:nvGraphicFramePr>
        <p:xfrm>
          <a:off x="414338" y="1112838"/>
          <a:ext cx="3605212" cy="457200"/>
        </p:xfrm>
        <a:graphic>
          <a:graphicData uri="http://schemas.openxmlformats.org/presentationml/2006/ole">
            <mc:AlternateContent xmlns:mc="http://schemas.openxmlformats.org/markup-compatibility/2006">
              <mc:Choice xmlns:v="urn:schemas-microsoft-com:vml" Requires="v">
                <p:oleObj spid="_x0000_s219240" name="Equation" r:id="rId4" imgW="1803400" imgH="228600" progId="Equation.3">
                  <p:embed/>
                </p:oleObj>
              </mc:Choice>
              <mc:Fallback>
                <p:oleObj name="Equation" r:id="rId4" imgW="1803400" imgH="2286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38" y="1112838"/>
                        <a:ext cx="3605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4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19144" name="Object 10"/>
          <p:cNvGraphicFramePr>
            <a:graphicFrameLocks noChangeAspect="1"/>
          </p:cNvGraphicFramePr>
          <p:nvPr/>
        </p:nvGraphicFramePr>
        <p:xfrm>
          <a:off x="381000" y="2425700"/>
          <a:ext cx="4718050" cy="661988"/>
        </p:xfrm>
        <a:graphic>
          <a:graphicData uri="http://schemas.openxmlformats.org/presentationml/2006/ole">
            <mc:AlternateContent xmlns:mc="http://schemas.openxmlformats.org/markup-compatibility/2006">
              <mc:Choice xmlns:v="urn:schemas-microsoft-com:vml" Requires="v">
                <p:oleObj spid="_x0000_s219241" name="Equation" r:id="rId6" imgW="1790700" imgH="254000" progId="Equation.3">
                  <p:embed/>
                </p:oleObj>
              </mc:Choice>
              <mc:Fallback>
                <p:oleObj name="Equation" r:id="rId6" imgW="1790700" imgH="2540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2425700"/>
                        <a:ext cx="4718050" cy="661988"/>
                      </a:xfrm>
                      <a:prstGeom prst="rect">
                        <a:avLst/>
                      </a:prstGeom>
                      <a:solidFill>
                        <a:srgbClr val="FEFFE1"/>
                      </a:solidFill>
                      <a:ln w="28575">
                        <a:solidFill>
                          <a:srgbClr val="FF020B"/>
                        </a:solidFill>
                        <a:miter lim="800000"/>
                        <a:headEnd/>
                        <a:tailEnd/>
                      </a:ln>
                    </p:spPr>
                  </p:pic>
                </p:oleObj>
              </mc:Fallback>
            </mc:AlternateContent>
          </a:graphicData>
        </a:graphic>
      </p:graphicFrame>
      <p:sp>
        <p:nvSpPr>
          <p:cNvPr id="219145" name="Rectangle 11"/>
          <p:cNvSpPr>
            <a:spLocks noChangeArrowheads="1"/>
          </p:cNvSpPr>
          <p:nvPr/>
        </p:nvSpPr>
        <p:spPr bwMode="auto">
          <a:xfrm>
            <a:off x="339725" y="1889125"/>
            <a:ext cx="457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b="1">
                <a:solidFill>
                  <a:srgbClr val="FF0000"/>
                </a:solidFill>
              </a:rPr>
              <a:t>Effective  numerical aperture for GRIN fibers</a:t>
            </a:r>
            <a:endParaRPr lang="en-US" altLang="en-US" sz="1600" b="1">
              <a:solidFill>
                <a:srgbClr val="FF0000"/>
              </a:solidFill>
            </a:endParaRPr>
          </a:p>
        </p:txBody>
      </p:sp>
      <p:sp>
        <p:nvSpPr>
          <p:cNvPr id="21914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19147" name="Object 13"/>
          <p:cNvGraphicFramePr>
            <a:graphicFrameLocks noChangeAspect="1"/>
          </p:cNvGraphicFramePr>
          <p:nvPr/>
        </p:nvGraphicFramePr>
        <p:xfrm>
          <a:off x="412750" y="4056063"/>
          <a:ext cx="2708275" cy="1204912"/>
        </p:xfrm>
        <a:graphic>
          <a:graphicData uri="http://schemas.openxmlformats.org/presentationml/2006/ole">
            <mc:AlternateContent xmlns:mc="http://schemas.openxmlformats.org/markup-compatibility/2006">
              <mc:Choice xmlns:v="urn:schemas-microsoft-com:vml" Requires="v">
                <p:oleObj spid="_x0000_s219242" name="Equation" r:id="rId8" imgW="1028700" imgH="457200" progId="Equation.3">
                  <p:embed/>
                </p:oleObj>
              </mc:Choice>
              <mc:Fallback>
                <p:oleObj name="Equation" r:id="rId8" imgW="1028700" imgH="45720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750" y="4056063"/>
                        <a:ext cx="2708275" cy="1204912"/>
                      </a:xfrm>
                      <a:prstGeom prst="rect">
                        <a:avLst/>
                      </a:prstGeom>
                      <a:solidFill>
                        <a:srgbClr val="FAFFD9"/>
                      </a:solidFill>
                      <a:ln w="28575">
                        <a:solidFill>
                          <a:srgbClr val="FF020B"/>
                        </a:solidFill>
                        <a:miter lim="800000"/>
                        <a:headEnd/>
                        <a:tailEnd/>
                      </a:ln>
                    </p:spPr>
                  </p:pic>
                </p:oleObj>
              </mc:Fallback>
            </mc:AlternateContent>
          </a:graphicData>
        </a:graphic>
      </p:graphicFrame>
      <p:sp>
        <p:nvSpPr>
          <p:cNvPr id="219148" name="Rectangle 14"/>
          <p:cNvSpPr>
            <a:spLocks noChangeArrowheads="1"/>
          </p:cNvSpPr>
          <p:nvPr/>
        </p:nvSpPr>
        <p:spPr bwMode="auto">
          <a:xfrm>
            <a:off x="339725" y="3246438"/>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b="1">
                <a:solidFill>
                  <a:srgbClr val="FF0000"/>
                </a:solidFill>
                <a:cs typeface="Times New Roman" panose="02020603050405020304" pitchFamily="18" charset="0"/>
              </a:rPr>
              <a:t>Number of modes in a graded index fiber</a:t>
            </a:r>
            <a:r>
              <a:rPr lang="en-CA" altLang="en-US" sz="4000">
                <a:cs typeface="Times New Roman" panose="02020603050405020304" pitchFamily="18" charset="0"/>
              </a:rPr>
              <a:t>	</a:t>
            </a:r>
            <a:endParaRPr lang="en-US" altLang="en-US"/>
          </a:p>
        </p:txBody>
      </p:sp>
      <p:pic>
        <p:nvPicPr>
          <p:cNvPr id="219149" name="Picture 15" descr="K:\All My Files\Book, Optoelectronics, Pearson\##2ndEdition\#Chapters, The Textbook (2nd Edition)\Ch02, Waveguides,2nd Edition\TypesOfGRINFibers_COLOR.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8900" y="777875"/>
            <a:ext cx="3884613"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3"/>
          <p:cNvSpPr>
            <a:spLocks noChangeArrowheads="1"/>
          </p:cNvSpPr>
          <p:nvPr/>
        </p:nvSpPr>
        <p:spPr bwMode="auto">
          <a:xfrm>
            <a:off x="693738" y="344488"/>
            <a:ext cx="8078787"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r>
              <a:rPr lang="en-CA" altLang="en-US" sz="1600" b="1">
                <a:solidFill>
                  <a:srgbClr val="C00000"/>
                </a:solidFill>
                <a:cs typeface="Times New Roman" panose="02020603050405020304" pitchFamily="18" charset="0"/>
              </a:rPr>
              <a:t>Table 2.5</a:t>
            </a:r>
          </a:p>
          <a:p>
            <a:r>
              <a:rPr lang="en-CA" altLang="en-US" sz="1600">
                <a:solidFill>
                  <a:srgbClr val="C00000"/>
                </a:solidFill>
                <a:cs typeface="Times New Roman" panose="02020603050405020304" pitchFamily="18" charset="0"/>
              </a:rPr>
              <a:t>Graded index multimode fibers </a:t>
            </a:r>
          </a:p>
          <a:p>
            <a:endParaRPr lang="en-CA" altLang="en-US" sz="1600" i="1">
              <a:cs typeface="Times New Roman" panose="02020603050405020304" pitchFamily="18" charset="0"/>
            </a:endParaRPr>
          </a:p>
          <a:p>
            <a:r>
              <a:rPr lang="en-CA" altLang="en-US" sz="1600" i="1">
                <a:cs typeface="Times New Roman" panose="02020603050405020304" pitchFamily="18" charset="0"/>
              </a:rPr>
              <a:t>d</a:t>
            </a:r>
            <a:r>
              <a:rPr lang="en-CA" altLang="en-US" sz="1600">
                <a:cs typeface="Times New Roman" panose="02020603050405020304" pitchFamily="18" charset="0"/>
              </a:rPr>
              <a:t> = core diameter (</a:t>
            </a:r>
            <a:r>
              <a:rPr lang="en-CA" altLang="en-US" sz="1600">
                <a:latin typeface="Symbol" panose="05050102010706020507" pitchFamily="18" charset="2"/>
                <a:cs typeface="Times New Roman" panose="02020603050405020304" pitchFamily="18" charset="0"/>
              </a:rPr>
              <a:t>m</a:t>
            </a:r>
            <a:r>
              <a:rPr lang="en-CA" altLang="en-US" sz="1600">
                <a:cs typeface="Times New Roman" panose="02020603050405020304" pitchFamily="18" charset="0"/>
              </a:rPr>
              <a:t>m), </a:t>
            </a:r>
            <a:r>
              <a:rPr lang="en-CA" altLang="en-US" sz="1600" i="1">
                <a:cs typeface="Times New Roman" panose="02020603050405020304" pitchFamily="18" charset="0"/>
              </a:rPr>
              <a:t>D</a:t>
            </a:r>
            <a:r>
              <a:rPr lang="en-CA" altLang="en-US" sz="1600">
                <a:cs typeface="Times New Roman" panose="02020603050405020304" pitchFamily="18" charset="0"/>
              </a:rPr>
              <a:t> = cladding diameter  (</a:t>
            </a:r>
            <a:r>
              <a:rPr lang="en-CA" altLang="en-US" sz="1600">
                <a:latin typeface="Symbol" panose="05050102010706020507" pitchFamily="18" charset="2"/>
                <a:cs typeface="Times New Roman" panose="02020603050405020304" pitchFamily="18" charset="0"/>
              </a:rPr>
              <a:t>m</a:t>
            </a:r>
            <a:r>
              <a:rPr lang="en-CA" altLang="en-US" sz="1600">
                <a:cs typeface="Times New Roman" panose="02020603050405020304" pitchFamily="18" charset="0"/>
              </a:rPr>
              <a:t>m). Typical properties at 850 nm. VCSEL is a vertical cavity surface emitting laser. </a:t>
            </a:r>
            <a:r>
              <a:rPr lang="en-CA" altLang="en-US" sz="1600" i="1">
                <a:latin typeface="Symbol" panose="05050102010706020507" pitchFamily="18" charset="2"/>
                <a:cs typeface="Times New Roman" panose="02020603050405020304" pitchFamily="18" charset="0"/>
              </a:rPr>
              <a:t>a</a:t>
            </a:r>
            <a:r>
              <a:rPr lang="en-CA" altLang="en-US" sz="1600">
                <a:cs typeface="Times New Roman" panose="02020603050405020304" pitchFamily="18" charset="0"/>
              </a:rPr>
              <a:t> is attenuation along the fiber. OM1, OM3 and OM4 are fiber standards for LAN data links (ethernet). </a:t>
            </a:r>
            <a:r>
              <a:rPr lang="en-CA" altLang="en-US" sz="1600" i="1">
                <a:latin typeface="Symbol" panose="05050102010706020507" pitchFamily="18" charset="2"/>
                <a:cs typeface="Times New Roman" panose="02020603050405020304" pitchFamily="18" charset="0"/>
              </a:rPr>
              <a:t>a</a:t>
            </a:r>
            <a:r>
              <a:rPr lang="en-CA" altLang="en-US" sz="1600">
                <a:cs typeface="Times New Roman" panose="02020603050405020304" pitchFamily="18" charset="0"/>
              </a:rPr>
              <a:t> are reported typical attenuation values. 10G and 40G networks represent data rates of 10 Gb s</a:t>
            </a:r>
            <a:r>
              <a:rPr lang="en-CA" altLang="en-US" sz="1600" baseline="30000">
                <a:cs typeface="Times New Roman" panose="02020603050405020304" pitchFamily="18" charset="0"/>
              </a:rPr>
              <a:t>-1</a:t>
            </a:r>
            <a:r>
              <a:rPr lang="en-CA" altLang="en-US" sz="1600">
                <a:cs typeface="Times New Roman" panose="02020603050405020304" pitchFamily="18" charset="0"/>
              </a:rPr>
              <a:t> and 40 Gb s</a:t>
            </a:r>
            <a:r>
              <a:rPr lang="en-CA" altLang="en-US" sz="1600" baseline="30000">
                <a:cs typeface="Times New Roman" panose="02020603050405020304" pitchFamily="18" charset="0"/>
              </a:rPr>
              <a:t>-1</a:t>
            </a:r>
            <a:r>
              <a:rPr lang="en-CA" altLang="en-US" sz="1600">
                <a:cs typeface="Times New Roman" panose="02020603050405020304" pitchFamily="18" charset="0"/>
              </a:rPr>
              <a:t> and correspond to 10 GbE (Gigabit Ethernet) and 40 GbE systems.</a:t>
            </a:r>
            <a:endParaRPr lang="en-CA" altLang="en-US" sz="1600"/>
          </a:p>
        </p:txBody>
      </p:sp>
      <p:graphicFrame>
        <p:nvGraphicFramePr>
          <p:cNvPr id="221187" name="Object 10"/>
          <p:cNvGraphicFramePr>
            <a:graphicFrameLocks noChangeAspect="1"/>
          </p:cNvGraphicFramePr>
          <p:nvPr/>
        </p:nvGraphicFramePr>
        <p:xfrm>
          <a:off x="460375" y="2909888"/>
          <a:ext cx="8543925" cy="2457450"/>
        </p:xfrm>
        <a:graphic>
          <a:graphicData uri="http://schemas.openxmlformats.org/presentationml/2006/ole">
            <mc:AlternateContent xmlns:mc="http://schemas.openxmlformats.org/markup-compatibility/2006">
              <mc:Choice xmlns:v="urn:schemas-microsoft-com:vml" Requires="v">
                <p:oleObj spid="_x0000_s221218" name="Document" r:id="rId5" imgW="6563500" imgH="1889334" progId="Word.Document.12">
                  <p:embed/>
                </p:oleObj>
              </mc:Choice>
              <mc:Fallback>
                <p:oleObj name="Document" r:id="rId5" imgW="6563500" imgH="1889334" progId="Word.Document.12">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75" y="2909888"/>
                        <a:ext cx="8543925"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Title 1"/>
          <p:cNvSpPr>
            <a:spLocks noGrp="1"/>
          </p:cNvSpPr>
          <p:nvPr>
            <p:ph type="title"/>
          </p:nvPr>
        </p:nvSpPr>
        <p:spPr bwMode="auto">
          <a:xfrm>
            <a:off x="577850" y="265113"/>
            <a:ext cx="7772400" cy="522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CA" altLang="en-US" sz="2400" b="1" smtClean="0">
                <a:solidFill>
                  <a:srgbClr val="FF0000"/>
                </a:solidFill>
              </a:rPr>
              <a:t>Example: Dispersion in a GRIN Fiber and Bit Rate</a:t>
            </a:r>
          </a:p>
        </p:txBody>
      </p:sp>
      <p:sp>
        <p:nvSpPr>
          <p:cNvPr id="223235" name="Rectangle 2"/>
          <p:cNvSpPr>
            <a:spLocks noChangeArrowheads="1"/>
          </p:cNvSpPr>
          <p:nvPr/>
        </p:nvSpPr>
        <p:spPr bwMode="auto">
          <a:xfrm>
            <a:off x="606425" y="728663"/>
            <a:ext cx="7821613"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lgn="just"/>
            <a:r>
              <a:rPr lang="en-CA" altLang="en-US" sz="1400">
                <a:solidFill>
                  <a:srgbClr val="C00000"/>
                </a:solidFill>
                <a:cs typeface="Times New Roman" panose="02020603050405020304" pitchFamily="18" charset="0"/>
              </a:rPr>
              <a:t>Graded index fiber. Diameter of 50 </a:t>
            </a:r>
            <a:r>
              <a:rPr lang="en-CA" altLang="en-US" sz="1400">
                <a:solidFill>
                  <a:srgbClr val="C00000"/>
                </a:solidFill>
                <a:latin typeface="Symbol" panose="05050102010706020507" pitchFamily="18" charset="2"/>
                <a:cs typeface="Times New Roman" panose="02020603050405020304" pitchFamily="18" charset="0"/>
              </a:rPr>
              <a:t>m</a:t>
            </a:r>
            <a:r>
              <a:rPr lang="en-CA" altLang="en-US" sz="1400">
                <a:solidFill>
                  <a:srgbClr val="C00000"/>
                </a:solidFill>
                <a:cs typeface="Times New Roman" panose="02020603050405020304" pitchFamily="18" charset="0"/>
              </a:rPr>
              <a:t>m and a refractive index of </a:t>
            </a:r>
            <a:r>
              <a:rPr lang="en-CA" altLang="en-US" sz="1400" i="1">
                <a:solidFill>
                  <a:srgbClr val="C00000"/>
                </a:solidFill>
                <a:cs typeface="Times New Roman" panose="02020603050405020304" pitchFamily="18" charset="0"/>
              </a:rPr>
              <a:t>n</a:t>
            </a:r>
            <a:r>
              <a:rPr lang="en-CA" altLang="en-US" sz="1400" baseline="-30000">
                <a:solidFill>
                  <a:srgbClr val="C00000"/>
                </a:solidFill>
                <a:cs typeface="Times New Roman" panose="02020603050405020304" pitchFamily="18" charset="0"/>
              </a:rPr>
              <a:t>1</a:t>
            </a:r>
            <a:r>
              <a:rPr lang="en-CA" altLang="en-US" sz="1400">
                <a:solidFill>
                  <a:srgbClr val="C00000"/>
                </a:solidFill>
                <a:cs typeface="Times New Roman" panose="02020603050405020304" pitchFamily="18" charset="0"/>
              </a:rPr>
              <a:t> = 1.4750, </a:t>
            </a:r>
            <a:r>
              <a:rPr lang="en-CA" altLang="en-US" sz="1400">
                <a:solidFill>
                  <a:srgbClr val="C00000"/>
                </a:solidFill>
                <a:latin typeface="Symbol" panose="05050102010706020507" pitchFamily="18" charset="2"/>
                <a:cs typeface="Times New Roman" panose="02020603050405020304" pitchFamily="18" charset="0"/>
              </a:rPr>
              <a:t>D</a:t>
            </a:r>
            <a:r>
              <a:rPr lang="en-CA" altLang="en-US" sz="1400">
                <a:solidFill>
                  <a:srgbClr val="C00000"/>
                </a:solidFill>
                <a:cs typeface="Times New Roman" panose="02020603050405020304" pitchFamily="18" charset="0"/>
              </a:rPr>
              <a:t> = 0.010. </a:t>
            </a:r>
          </a:p>
          <a:p>
            <a:pPr algn="just"/>
            <a:r>
              <a:rPr lang="en-CA" altLang="en-US" sz="1400">
                <a:solidFill>
                  <a:srgbClr val="C00000"/>
                </a:solidFill>
                <a:cs typeface="Times New Roman" panose="02020603050405020304" pitchFamily="18" charset="0"/>
              </a:rPr>
              <a:t>The fiber is used in LANs at 850 nm with a vertical cavity surface emitting laser (VCSEL) that has very a narrow linewidth that is about 0.4 nm (FWHM). Assume that the chromatic dispersion at 850 nm is</a:t>
            </a:r>
            <a:r>
              <a:rPr lang="en-CA" altLang="en-US" sz="1400">
                <a:solidFill>
                  <a:srgbClr val="C00000"/>
                </a:solidFill>
                <a:latin typeface="Symbol" panose="05050102010706020507" pitchFamily="18" charset="2"/>
                <a:cs typeface="Times New Roman" panose="02020603050405020304" pitchFamily="18" charset="0"/>
              </a:rPr>
              <a:t> -</a:t>
            </a:r>
            <a:r>
              <a:rPr lang="en-CA" altLang="en-US" sz="1400">
                <a:solidFill>
                  <a:srgbClr val="C00000"/>
                </a:solidFill>
                <a:cs typeface="Times New Roman" panose="02020603050405020304" pitchFamily="18" charset="0"/>
              </a:rPr>
              <a:t>100 ps nm</a:t>
            </a:r>
            <a:r>
              <a:rPr lang="en-CA" altLang="en-US" sz="1400" baseline="30000">
                <a:solidFill>
                  <a:srgbClr val="C00000"/>
                </a:solidFill>
                <a:cs typeface="Times New Roman" panose="02020603050405020304" pitchFamily="18" charset="0"/>
              </a:rPr>
              <a:t>-1</a:t>
            </a:r>
            <a:r>
              <a:rPr lang="en-CA" altLang="en-US" sz="1400">
                <a:solidFill>
                  <a:srgbClr val="C00000"/>
                </a:solidFill>
                <a:cs typeface="Times New Roman" panose="02020603050405020304" pitchFamily="18" charset="0"/>
              </a:rPr>
              <a:t> km</a:t>
            </a:r>
            <a:r>
              <a:rPr lang="en-CA" altLang="en-US" sz="1400" baseline="30000">
                <a:solidFill>
                  <a:srgbClr val="C00000"/>
                </a:solidFill>
                <a:cs typeface="Times New Roman" panose="02020603050405020304" pitchFamily="18" charset="0"/>
              </a:rPr>
              <a:t>-1</a:t>
            </a:r>
            <a:r>
              <a:rPr lang="en-CA" altLang="en-US" sz="1400">
                <a:solidFill>
                  <a:srgbClr val="C00000"/>
                </a:solidFill>
                <a:cs typeface="Times New Roman" panose="02020603050405020304" pitchFamily="18" charset="0"/>
              </a:rPr>
              <a:t> as shown in Table 2.5. Assume the fiber has been optimized at 850 nm, and find the minimum rms dispersion. How many modes are there? What would be the upper limit on its bandwidth? What would be the bandwidth in practice?</a:t>
            </a:r>
            <a:endParaRPr lang="en-CA" altLang="en-US" sz="2800">
              <a:solidFill>
                <a:srgbClr val="C00000"/>
              </a:solidFill>
            </a:endParaRPr>
          </a:p>
        </p:txBody>
      </p:sp>
      <p:sp>
        <p:nvSpPr>
          <p:cNvPr id="2" name="TextBox 1"/>
          <p:cNvSpPr txBox="1"/>
          <p:nvPr/>
        </p:nvSpPr>
        <p:spPr>
          <a:xfrm>
            <a:off x="669925" y="2227263"/>
            <a:ext cx="8329613" cy="4446587"/>
          </a:xfrm>
          <a:prstGeom prst="rect">
            <a:avLst/>
          </a:prstGeom>
          <a:noFill/>
        </p:spPr>
        <p:txBody>
          <a:bodyPr>
            <a:spAutoFit/>
          </a:bodyPr>
          <a:lstStyle/>
          <a:p>
            <a:pPr>
              <a:defRPr/>
            </a:pPr>
            <a:r>
              <a:rPr lang="en-CA" sz="2000" b="1" dirty="0">
                <a:solidFill>
                  <a:schemeClr val="accent2">
                    <a:lumMod val="75000"/>
                  </a:schemeClr>
                </a:solidFill>
                <a:latin typeface="Times New Roman"/>
                <a:ea typeface="Times New Roman"/>
              </a:rPr>
              <a:t>Solution</a:t>
            </a:r>
          </a:p>
          <a:p>
            <a:pPr>
              <a:defRPr/>
            </a:pPr>
            <a:endParaRPr lang="en-CA" sz="2000" dirty="0">
              <a:solidFill>
                <a:schemeClr val="accent2">
                  <a:lumMod val="75000"/>
                </a:schemeClr>
              </a:solidFill>
              <a:latin typeface="Times New Roman"/>
              <a:ea typeface="Times New Roman"/>
            </a:endParaRPr>
          </a:p>
          <a:p>
            <a:pPr>
              <a:defRPr/>
            </a:pPr>
            <a:r>
              <a:rPr lang="en-CA" sz="2000" dirty="0">
                <a:latin typeface="Times New Roman"/>
                <a:ea typeface="Times New Roman"/>
              </a:rPr>
              <a:t>Given </a:t>
            </a:r>
            <a:r>
              <a:rPr lang="en-CA" sz="2000" dirty="0">
                <a:latin typeface="Symbol"/>
                <a:ea typeface="Times New Roman"/>
                <a:cs typeface="Times New Roman"/>
              </a:rPr>
              <a:t>D</a:t>
            </a:r>
            <a:r>
              <a:rPr lang="en-CA" sz="2000" dirty="0">
                <a:latin typeface="Times New Roman"/>
                <a:ea typeface="Times New Roman"/>
              </a:rPr>
              <a:t> and </a:t>
            </a:r>
            <a:r>
              <a:rPr lang="en-CA" sz="2000" i="1" dirty="0">
                <a:latin typeface="Times New Roman"/>
                <a:ea typeface="Times New Roman"/>
              </a:rPr>
              <a:t>n</a:t>
            </a:r>
            <a:r>
              <a:rPr lang="en-CA" sz="2000" baseline="-25000" dirty="0">
                <a:latin typeface="Times New Roman"/>
                <a:ea typeface="Times New Roman"/>
              </a:rPr>
              <a:t>1</a:t>
            </a:r>
            <a:r>
              <a:rPr lang="en-CA" sz="2000" dirty="0">
                <a:latin typeface="Times New Roman"/>
                <a:ea typeface="Times New Roman"/>
              </a:rPr>
              <a:t>,  we can find </a:t>
            </a:r>
            <a:r>
              <a:rPr lang="en-CA" sz="2000" i="1" dirty="0">
                <a:latin typeface="Times New Roman"/>
                <a:ea typeface="Times New Roman"/>
              </a:rPr>
              <a:t>n</a:t>
            </a:r>
            <a:r>
              <a:rPr lang="en-CA" sz="2000" baseline="-25000" dirty="0">
                <a:latin typeface="Times New Roman"/>
                <a:ea typeface="Times New Roman"/>
              </a:rPr>
              <a:t>2</a:t>
            </a:r>
            <a:r>
              <a:rPr lang="en-CA" sz="2000" dirty="0">
                <a:latin typeface="Times New Roman"/>
                <a:ea typeface="Times New Roman"/>
              </a:rPr>
              <a:t> from </a:t>
            </a:r>
          </a:p>
          <a:p>
            <a:pPr>
              <a:defRPr/>
            </a:pPr>
            <a:r>
              <a:rPr lang="en-CA" sz="2000" dirty="0">
                <a:latin typeface="Symbol"/>
                <a:ea typeface="Times New Roman"/>
                <a:cs typeface="Times New Roman"/>
              </a:rPr>
              <a:t>D</a:t>
            </a:r>
            <a:r>
              <a:rPr lang="en-CA" sz="2000" dirty="0">
                <a:latin typeface="Times New Roman"/>
                <a:ea typeface="Times New Roman"/>
              </a:rPr>
              <a:t> = 0.01 = (</a:t>
            </a:r>
            <a:r>
              <a:rPr lang="en-CA" sz="2000" i="1" dirty="0">
                <a:latin typeface="Times New Roman"/>
                <a:ea typeface="Times New Roman"/>
              </a:rPr>
              <a:t>n</a:t>
            </a:r>
            <a:r>
              <a:rPr lang="en-CA" sz="2000" baseline="-25000" dirty="0">
                <a:latin typeface="Times New Roman"/>
                <a:ea typeface="Times New Roman"/>
              </a:rPr>
              <a:t>1</a:t>
            </a:r>
            <a:r>
              <a:rPr lang="en-CA" sz="2000" dirty="0">
                <a:latin typeface="Symbol"/>
                <a:ea typeface="Times New Roman"/>
                <a:cs typeface="Times New Roman"/>
              </a:rPr>
              <a:t> -</a:t>
            </a:r>
            <a:r>
              <a:rPr lang="en-CA" sz="2000" dirty="0">
                <a:latin typeface="Times New Roman"/>
                <a:ea typeface="Times New Roman"/>
              </a:rPr>
              <a:t> </a:t>
            </a:r>
            <a:r>
              <a:rPr lang="en-CA" sz="2000" i="1" dirty="0">
                <a:latin typeface="Times New Roman"/>
                <a:ea typeface="Times New Roman"/>
              </a:rPr>
              <a:t>n</a:t>
            </a:r>
            <a:r>
              <a:rPr lang="en-CA" sz="2000" baseline="-25000" dirty="0">
                <a:latin typeface="Times New Roman"/>
                <a:ea typeface="Times New Roman"/>
              </a:rPr>
              <a:t>2</a:t>
            </a:r>
            <a:r>
              <a:rPr lang="en-CA" sz="2000" dirty="0">
                <a:latin typeface="Times New Roman"/>
                <a:ea typeface="Times New Roman"/>
              </a:rPr>
              <a:t>)/</a:t>
            </a:r>
            <a:r>
              <a:rPr lang="en-CA" sz="2000" i="1" dirty="0">
                <a:latin typeface="Times New Roman"/>
                <a:ea typeface="Times New Roman"/>
              </a:rPr>
              <a:t>n</a:t>
            </a:r>
            <a:r>
              <a:rPr lang="en-CA" sz="2000" baseline="-25000" dirty="0">
                <a:latin typeface="Times New Roman"/>
                <a:ea typeface="Times New Roman"/>
              </a:rPr>
              <a:t>1</a:t>
            </a:r>
            <a:r>
              <a:rPr lang="en-CA" sz="2000" dirty="0">
                <a:latin typeface="Times New Roman"/>
                <a:ea typeface="Times New Roman"/>
              </a:rPr>
              <a:t> = (1.4750 </a:t>
            </a:r>
            <a:r>
              <a:rPr lang="en-CA" sz="2000" dirty="0">
                <a:latin typeface="Symbol"/>
                <a:ea typeface="Times New Roman"/>
                <a:cs typeface="Times New Roman"/>
              </a:rPr>
              <a:t>-</a:t>
            </a:r>
            <a:r>
              <a:rPr lang="en-CA" sz="2000" dirty="0">
                <a:latin typeface="Times New Roman"/>
                <a:ea typeface="Times New Roman"/>
              </a:rPr>
              <a:t> </a:t>
            </a:r>
            <a:r>
              <a:rPr lang="en-CA" sz="2000" i="1" dirty="0">
                <a:latin typeface="Times New Roman"/>
                <a:ea typeface="Times New Roman"/>
              </a:rPr>
              <a:t>n</a:t>
            </a:r>
            <a:r>
              <a:rPr lang="en-CA" sz="2000" baseline="-25000" dirty="0">
                <a:latin typeface="Times New Roman"/>
                <a:ea typeface="Times New Roman"/>
              </a:rPr>
              <a:t>2</a:t>
            </a:r>
            <a:r>
              <a:rPr lang="en-CA" sz="2000" dirty="0">
                <a:latin typeface="Times New Roman"/>
                <a:ea typeface="Times New Roman"/>
              </a:rPr>
              <a:t>)/1.4750.  </a:t>
            </a:r>
          </a:p>
          <a:p>
            <a:pPr marL="342900" indent="-342900">
              <a:buFont typeface="Symbol" pitchFamily="18" charset="2"/>
              <a:buChar char="\"/>
              <a:defRPr/>
            </a:pPr>
            <a:r>
              <a:rPr lang="en-CA" sz="2000" i="1" dirty="0">
                <a:latin typeface="Times New Roman"/>
                <a:ea typeface="Times New Roman"/>
              </a:rPr>
              <a:t>n</a:t>
            </a:r>
            <a:r>
              <a:rPr lang="en-CA" sz="2000" baseline="-25000" dirty="0">
                <a:latin typeface="Times New Roman"/>
                <a:ea typeface="Times New Roman"/>
              </a:rPr>
              <a:t>2</a:t>
            </a:r>
            <a:r>
              <a:rPr lang="en-CA" sz="2000" dirty="0">
                <a:latin typeface="Times New Roman"/>
                <a:ea typeface="Times New Roman"/>
              </a:rPr>
              <a:t> = 1.4603. </a:t>
            </a:r>
          </a:p>
          <a:p>
            <a:pPr>
              <a:defRPr/>
            </a:pPr>
            <a:r>
              <a:rPr lang="en-CA" sz="2000" dirty="0">
                <a:latin typeface="Times New Roman"/>
                <a:ea typeface="Times New Roman"/>
              </a:rPr>
              <a:t>The </a:t>
            </a:r>
            <a:r>
              <a:rPr lang="en-CA" sz="2000" i="1" dirty="0">
                <a:latin typeface="Times New Roman"/>
                <a:ea typeface="Times New Roman"/>
              </a:rPr>
              <a:t>V</a:t>
            </a:r>
            <a:r>
              <a:rPr lang="en-CA" sz="2000" dirty="0">
                <a:latin typeface="Times New Roman"/>
                <a:ea typeface="Times New Roman"/>
              </a:rPr>
              <a:t>-number is then</a:t>
            </a:r>
            <a:r>
              <a:rPr lang="en-CA" dirty="0">
                <a:latin typeface="Times New Roman"/>
                <a:ea typeface="Times New Roman"/>
              </a:rPr>
              <a:t> </a:t>
            </a:r>
          </a:p>
          <a:p>
            <a:pPr>
              <a:defRPr/>
            </a:pPr>
            <a:r>
              <a:rPr lang="en-CA" i="1" dirty="0">
                <a:latin typeface="Times New Roman"/>
              </a:rPr>
              <a:t>V</a:t>
            </a:r>
            <a:r>
              <a:rPr lang="en-CA" dirty="0">
                <a:latin typeface="Times New Roman"/>
              </a:rPr>
              <a:t> = </a:t>
            </a:r>
            <a:r>
              <a:rPr lang="en-CA" dirty="0">
                <a:latin typeface="Times New Roman"/>
                <a:ea typeface="Times New Roman"/>
              </a:rPr>
              <a:t> [(2</a:t>
            </a:r>
            <a:r>
              <a:rPr lang="en-CA" i="1" dirty="0">
                <a:latin typeface="Symbol"/>
                <a:ea typeface="Times New Roman"/>
                <a:cs typeface="Times New Roman"/>
              </a:rPr>
              <a:t>p</a:t>
            </a:r>
            <a:r>
              <a:rPr lang="en-CA" dirty="0">
                <a:latin typeface="Times New Roman"/>
                <a:ea typeface="Times New Roman"/>
              </a:rPr>
              <a:t>)(25 </a:t>
            </a:r>
            <a:r>
              <a:rPr lang="en-CA" dirty="0">
                <a:latin typeface="Symbol"/>
                <a:ea typeface="Times New Roman"/>
                <a:cs typeface="Times New Roman"/>
              </a:rPr>
              <a:t>m</a:t>
            </a:r>
            <a:r>
              <a:rPr lang="en-CA" dirty="0">
                <a:latin typeface="Times New Roman"/>
                <a:ea typeface="Times New Roman"/>
              </a:rPr>
              <a:t>m)/(0.850 </a:t>
            </a:r>
            <a:r>
              <a:rPr lang="en-CA" dirty="0">
                <a:latin typeface="Symbol"/>
                <a:ea typeface="Times New Roman"/>
                <a:cs typeface="Times New Roman"/>
              </a:rPr>
              <a:t>m</a:t>
            </a:r>
            <a:r>
              <a:rPr lang="en-CA" dirty="0">
                <a:latin typeface="Times New Roman"/>
                <a:ea typeface="Times New Roman"/>
              </a:rPr>
              <a:t>m)(1.4750</a:t>
            </a:r>
            <a:r>
              <a:rPr lang="en-CA" baseline="30000" dirty="0">
                <a:latin typeface="Times New Roman"/>
                <a:ea typeface="Times New Roman"/>
              </a:rPr>
              <a:t>2</a:t>
            </a:r>
            <a:r>
              <a:rPr lang="en-CA" dirty="0">
                <a:latin typeface="Symbol"/>
                <a:ea typeface="Times New Roman"/>
                <a:cs typeface="Times New Roman"/>
              </a:rPr>
              <a:t>-</a:t>
            </a:r>
            <a:r>
              <a:rPr lang="en-CA" dirty="0">
                <a:latin typeface="Times New Roman"/>
                <a:ea typeface="Times New Roman"/>
              </a:rPr>
              <a:t>1.4603</a:t>
            </a:r>
            <a:r>
              <a:rPr lang="en-CA" baseline="30000" dirty="0">
                <a:latin typeface="Times New Roman"/>
                <a:ea typeface="Times New Roman"/>
              </a:rPr>
              <a:t>2</a:t>
            </a:r>
            <a:r>
              <a:rPr lang="en-CA" dirty="0">
                <a:latin typeface="Times New Roman"/>
                <a:ea typeface="Times New Roman"/>
              </a:rPr>
              <a:t>)</a:t>
            </a:r>
            <a:r>
              <a:rPr lang="en-CA" baseline="30000" dirty="0">
                <a:latin typeface="Times New Roman"/>
                <a:ea typeface="Times New Roman"/>
              </a:rPr>
              <a:t>1/2</a:t>
            </a:r>
            <a:r>
              <a:rPr lang="en-CA" dirty="0">
                <a:latin typeface="Times New Roman"/>
                <a:ea typeface="Times New Roman"/>
              </a:rPr>
              <a:t> = 38.39</a:t>
            </a:r>
          </a:p>
          <a:p>
            <a:pPr>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dirty="0">
                <a:latin typeface="Times New Roman"/>
                <a:ea typeface="Times New Roman"/>
              </a:rPr>
              <a:t>For the number of modes we can simply take </a:t>
            </a:r>
            <a:r>
              <a:rPr lang="en-CA" i="1" dirty="0">
                <a:latin typeface="Symbol"/>
                <a:ea typeface="Times New Roman"/>
              </a:rPr>
              <a:t>g</a:t>
            </a:r>
            <a:r>
              <a:rPr lang="en-CA" dirty="0">
                <a:latin typeface="Times New Roman"/>
                <a:ea typeface="Times New Roman"/>
              </a:rPr>
              <a:t> = 2 and use</a:t>
            </a:r>
            <a:endParaRPr lang="en-US" dirty="0">
              <a:latin typeface="Times New Roman"/>
              <a:ea typeface="Times New Roman"/>
            </a:endParaRPr>
          </a:p>
          <a:p>
            <a:pPr>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i="1" dirty="0">
                <a:latin typeface="Times New Roman"/>
                <a:ea typeface="Times New Roman"/>
              </a:rPr>
              <a:t>M</a:t>
            </a:r>
            <a:r>
              <a:rPr lang="en-CA" dirty="0">
                <a:latin typeface="Times New Roman"/>
                <a:ea typeface="Times New Roman"/>
              </a:rPr>
              <a:t> = (</a:t>
            </a:r>
            <a:r>
              <a:rPr lang="en-CA" i="1" dirty="0">
                <a:latin typeface="Times New Roman"/>
                <a:ea typeface="Times New Roman"/>
              </a:rPr>
              <a:t>V</a:t>
            </a:r>
            <a:r>
              <a:rPr lang="en-CA" baseline="30000" dirty="0">
                <a:latin typeface="Times New Roman"/>
                <a:ea typeface="Times New Roman"/>
              </a:rPr>
              <a:t>2</a:t>
            </a:r>
            <a:r>
              <a:rPr lang="en-CA" dirty="0">
                <a:latin typeface="Times New Roman"/>
                <a:ea typeface="Times New Roman"/>
              </a:rPr>
              <a:t>/4) = (38.39</a:t>
            </a:r>
            <a:r>
              <a:rPr lang="en-CA" baseline="30000" dirty="0">
                <a:latin typeface="Times New Roman"/>
                <a:ea typeface="Times New Roman"/>
              </a:rPr>
              <a:t>2</a:t>
            </a:r>
            <a:r>
              <a:rPr lang="en-CA" dirty="0">
                <a:latin typeface="Times New Roman"/>
                <a:ea typeface="Times New Roman"/>
              </a:rPr>
              <a:t>/4) = 368 modes </a:t>
            </a:r>
            <a:endParaRPr lang="en-US" dirty="0">
              <a:latin typeface="Times New Roman"/>
              <a:ea typeface="Times New Roman"/>
            </a:endParaRPr>
          </a:p>
          <a:p>
            <a:pPr>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dirty="0">
                <a:latin typeface="Times New Roman"/>
                <a:ea typeface="Times New Roman"/>
              </a:rPr>
              <a:t>The lowest intermodal dispersion for a profile optimized graded index fiber for a 1 km of fiber, </a:t>
            </a:r>
            <a:r>
              <a:rPr lang="en-CA" i="1" dirty="0">
                <a:latin typeface="Times New Roman"/>
                <a:ea typeface="Times New Roman"/>
              </a:rPr>
              <a:t>L</a:t>
            </a:r>
            <a:r>
              <a:rPr lang="en-CA" dirty="0">
                <a:latin typeface="Times New Roman"/>
                <a:ea typeface="Times New Roman"/>
              </a:rPr>
              <a:t> = 1 km, is</a:t>
            </a:r>
            <a:endParaRPr lang="en-US" dirty="0">
              <a:latin typeface="Times New Roman"/>
              <a:ea typeface="Times New Roman"/>
            </a:endParaRPr>
          </a:p>
          <a:p>
            <a:pPr>
              <a:defRPr/>
            </a:pPr>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itle 1"/>
          <p:cNvSpPr>
            <a:spLocks noGrp="1"/>
          </p:cNvSpPr>
          <p:nvPr>
            <p:ph type="title"/>
          </p:nvPr>
        </p:nvSpPr>
        <p:spPr bwMode="auto">
          <a:xfrm>
            <a:off x="577850" y="265113"/>
            <a:ext cx="7772400" cy="522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CA" altLang="en-US" sz="2400" b="1" smtClean="0">
                <a:solidFill>
                  <a:srgbClr val="FF0000"/>
                </a:solidFill>
              </a:rPr>
              <a:t>Example: Dispersion in a GRIN Fiber and Bit Rate</a:t>
            </a:r>
          </a:p>
        </p:txBody>
      </p:sp>
      <p:sp>
        <p:nvSpPr>
          <p:cNvPr id="2" name="TextBox 1"/>
          <p:cNvSpPr txBox="1"/>
          <p:nvPr/>
        </p:nvSpPr>
        <p:spPr>
          <a:xfrm>
            <a:off x="569913" y="769938"/>
            <a:ext cx="8329612" cy="400050"/>
          </a:xfrm>
          <a:prstGeom prst="rect">
            <a:avLst/>
          </a:prstGeom>
          <a:noFill/>
        </p:spPr>
        <p:txBody>
          <a:bodyPr>
            <a:spAutoFit/>
          </a:bodyPr>
          <a:lstStyle/>
          <a:p>
            <a:pPr>
              <a:defRPr/>
            </a:pPr>
            <a:r>
              <a:rPr lang="en-CA" sz="2000" b="1" dirty="0">
                <a:solidFill>
                  <a:schemeClr val="accent2">
                    <a:lumMod val="75000"/>
                  </a:schemeClr>
                </a:solidFill>
                <a:latin typeface="Times New Roman"/>
                <a:ea typeface="Times New Roman"/>
              </a:rPr>
              <a:t>Solution continued</a:t>
            </a:r>
            <a:endParaRPr lang="en-US" dirty="0"/>
          </a:p>
        </p:txBody>
      </p:sp>
      <p:sp>
        <p:nvSpPr>
          <p:cNvPr id="22528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25285" name="Object 3"/>
          <p:cNvGraphicFramePr>
            <a:graphicFrameLocks noChangeAspect="1"/>
          </p:cNvGraphicFramePr>
          <p:nvPr/>
        </p:nvGraphicFramePr>
        <p:xfrm>
          <a:off x="660400" y="1357313"/>
          <a:ext cx="4754563" cy="725487"/>
        </p:xfrm>
        <a:graphic>
          <a:graphicData uri="http://schemas.openxmlformats.org/presentationml/2006/ole">
            <mc:AlternateContent xmlns:mc="http://schemas.openxmlformats.org/markup-compatibility/2006">
              <mc:Choice xmlns:v="urn:schemas-microsoft-com:vml" Requires="v">
                <p:oleObj spid="_x0000_s225352" name="Equation" r:id="rId4" imgW="2806700" imgH="431800" progId="Equation.3">
                  <p:embed/>
                </p:oleObj>
              </mc:Choice>
              <mc:Fallback>
                <p:oleObj name="Equation" r:id="rId4" imgW="2806700" imgH="4318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 y="1357313"/>
                        <a:ext cx="4754563"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286" name="Rectangle 5"/>
          <p:cNvSpPr>
            <a:spLocks noChangeArrowheads="1"/>
          </p:cNvSpPr>
          <p:nvPr/>
        </p:nvSpPr>
        <p:spPr bwMode="auto">
          <a:xfrm>
            <a:off x="2749550" y="2166938"/>
            <a:ext cx="3970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CA" altLang="en-US" sz="2000">
                <a:cs typeface="Times New Roman" panose="02020603050405020304" pitchFamily="18" charset="0"/>
              </a:rPr>
              <a:t>= 14.20×10</a:t>
            </a:r>
            <a:r>
              <a:rPr lang="en-CA" altLang="en-US" sz="2000" baseline="30000">
                <a:cs typeface="Times New Roman" panose="02020603050405020304" pitchFamily="18" charset="0"/>
              </a:rPr>
              <a:t>-15</a:t>
            </a:r>
            <a:r>
              <a:rPr lang="en-CA" altLang="en-US" sz="2000">
                <a:cs typeface="Times New Roman" panose="02020603050405020304" pitchFamily="18" charset="0"/>
              </a:rPr>
              <a:t> s m</a:t>
            </a:r>
            <a:r>
              <a:rPr lang="en-CA" altLang="en-US" sz="2000" baseline="30000">
                <a:cs typeface="Times New Roman" panose="02020603050405020304" pitchFamily="18" charset="0"/>
              </a:rPr>
              <a:t>-1</a:t>
            </a:r>
            <a:r>
              <a:rPr lang="en-CA" altLang="en-US" sz="2000">
                <a:cs typeface="Times New Roman" panose="02020603050405020304" pitchFamily="18" charset="0"/>
              </a:rPr>
              <a:t> or 14.20 ps km</a:t>
            </a:r>
            <a:r>
              <a:rPr lang="en-CA" altLang="en-US" sz="2000" baseline="30000">
                <a:cs typeface="Times New Roman" panose="02020603050405020304" pitchFamily="18" charset="0"/>
              </a:rPr>
              <a:t>-1</a:t>
            </a:r>
            <a:endParaRPr lang="en-US" altLang="en-US" sz="2000">
              <a:cs typeface="Times New Roman" panose="02020603050405020304" pitchFamily="18" charset="0"/>
            </a:endParaRPr>
          </a:p>
        </p:txBody>
      </p:sp>
      <p:sp>
        <p:nvSpPr>
          <p:cNvPr id="225287" name="Rectangle 7"/>
          <p:cNvSpPr>
            <a:spLocks noChangeArrowheads="1"/>
          </p:cNvSpPr>
          <p:nvPr/>
        </p:nvSpPr>
        <p:spPr bwMode="auto">
          <a:xfrm>
            <a:off x="617538" y="2663825"/>
            <a:ext cx="7908925" cy="306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r>
              <a:rPr lang="en-CA" altLang="en-US" sz="1800">
                <a:cs typeface="Times New Roman" panose="02020603050405020304" pitchFamily="18" charset="0"/>
              </a:rPr>
              <a:t>Assuming a triangular output light pulse and the relationship between </a:t>
            </a:r>
            <a:r>
              <a:rPr lang="en-CA" altLang="en-US" sz="1800" i="1">
                <a:latin typeface="Symbol" panose="05050102010706020507" pitchFamily="18" charset="2"/>
                <a:cs typeface="Times New Roman" panose="02020603050405020304" pitchFamily="18" charset="0"/>
              </a:rPr>
              <a:t>s</a:t>
            </a:r>
            <a:r>
              <a:rPr lang="en-CA" altLang="en-US" sz="1800">
                <a:cs typeface="Times New Roman" panose="02020603050405020304" pitchFamily="18" charset="0"/>
              </a:rPr>
              <a:t> and </a:t>
            </a:r>
            <a:r>
              <a:rPr lang="en-CA" altLang="en-US" sz="1800">
                <a:cs typeface="Times New Roman" panose="02020603050405020304" pitchFamily="18" charset="0"/>
                <a:sym typeface="Symbol" panose="05050102010706020507" pitchFamily="18" charset="2"/>
              </a:rPr>
              <a:t></a:t>
            </a:r>
            <a:r>
              <a:rPr lang="en-CA" altLang="en-US" sz="1800" i="1">
                <a:latin typeface="Symbol" panose="05050102010706020507" pitchFamily="18" charset="2"/>
                <a:cs typeface="Times New Roman" panose="02020603050405020304" pitchFamily="18" charset="0"/>
              </a:rPr>
              <a:t>t</a:t>
            </a:r>
            <a:r>
              <a:rPr lang="en-CA" altLang="en-US" sz="1800" baseline="-30000">
                <a:cs typeface="Times New Roman" panose="02020603050405020304" pitchFamily="18" charset="0"/>
                <a:sym typeface="Symbol" panose="05050102010706020507" pitchFamily="18" charset="2"/>
              </a:rPr>
              <a:t>1/2</a:t>
            </a:r>
            <a:r>
              <a:rPr lang="en-CA" altLang="en-US" sz="1800">
                <a:cs typeface="Times New Roman" panose="02020603050405020304" pitchFamily="18" charset="0"/>
                <a:sym typeface="Symbol" panose="05050102010706020507" pitchFamily="18" charset="2"/>
              </a:rPr>
              <a:t> given in Table 2.4, the intermodal spread </a:t>
            </a:r>
            <a:r>
              <a:rPr lang="en-CA" altLang="en-US" sz="1800" i="1">
                <a:latin typeface="Symbol" panose="05050102010706020507" pitchFamily="18" charset="2"/>
                <a:cs typeface="Times New Roman" panose="02020603050405020304" pitchFamily="18" charset="0"/>
              </a:rPr>
              <a:t>t</a:t>
            </a:r>
            <a:r>
              <a:rPr lang="en-CA" altLang="en-US" sz="1800" baseline="-30000">
                <a:cs typeface="Times New Roman" panose="02020603050405020304" pitchFamily="18" charset="0"/>
                <a:sym typeface="Symbol" panose="05050102010706020507" pitchFamily="18" charset="2"/>
              </a:rPr>
              <a:t>intermode</a:t>
            </a:r>
            <a:r>
              <a:rPr lang="en-CA" altLang="en-US" sz="1800">
                <a:cs typeface="Times New Roman" panose="02020603050405020304" pitchFamily="18" charset="0"/>
                <a:sym typeface="Symbol" panose="05050102010706020507" pitchFamily="18" charset="2"/>
              </a:rPr>
              <a:t> (FWHM) in the group delay over 1 km is</a:t>
            </a:r>
            <a:endParaRPr lang="en-US" altLang="en-US" sz="900">
              <a:sym typeface="Symbol" panose="05050102010706020507" pitchFamily="18" charset="2"/>
            </a:endParaRPr>
          </a:p>
          <a:p>
            <a:r>
              <a:rPr lang="en-CA" altLang="en-US" sz="1800">
                <a:cs typeface="Times New Roman" panose="02020603050405020304" pitchFamily="18" charset="0"/>
                <a:sym typeface="Symbol" panose="05050102010706020507" pitchFamily="18" charset="2"/>
              </a:rPr>
              <a:t>			</a:t>
            </a:r>
          </a:p>
          <a:p>
            <a:r>
              <a:rPr lang="en-CA" altLang="en-US" sz="1800">
                <a:cs typeface="Times New Roman" panose="02020603050405020304" pitchFamily="18" charset="0"/>
                <a:sym typeface="Symbol" panose="05050102010706020507" pitchFamily="18" charset="2"/>
              </a:rPr>
              <a:t></a:t>
            </a:r>
            <a:r>
              <a:rPr lang="en-CA" altLang="en-US" sz="1800" i="1">
                <a:latin typeface="Symbol" panose="05050102010706020507" pitchFamily="18" charset="2"/>
                <a:cs typeface="Times New Roman" panose="02020603050405020304" pitchFamily="18" charset="0"/>
              </a:rPr>
              <a:t>t</a:t>
            </a:r>
            <a:r>
              <a:rPr lang="en-CA" altLang="en-US" sz="1800" baseline="-30000">
                <a:cs typeface="Times New Roman" panose="02020603050405020304" pitchFamily="18" charset="0"/>
                <a:sym typeface="Symbol" panose="05050102010706020507" pitchFamily="18" charset="2"/>
              </a:rPr>
              <a:t>intermode</a:t>
            </a:r>
            <a:r>
              <a:rPr lang="en-CA" altLang="en-US" sz="1800">
                <a:cs typeface="Times New Roman" panose="02020603050405020304" pitchFamily="18" charset="0"/>
                <a:sym typeface="Symbol" panose="05050102010706020507" pitchFamily="18" charset="2"/>
              </a:rPr>
              <a:t> = (6</a:t>
            </a:r>
            <a:r>
              <a:rPr lang="en-CA" altLang="en-US" sz="1800" baseline="30000">
                <a:cs typeface="Times New Roman" panose="02020603050405020304" pitchFamily="18" charset="0"/>
                <a:sym typeface="Symbol" panose="05050102010706020507" pitchFamily="18" charset="2"/>
              </a:rPr>
              <a:t>1/2</a:t>
            </a:r>
            <a:r>
              <a:rPr lang="en-CA" altLang="en-US" sz="1800">
                <a:cs typeface="Times New Roman" panose="02020603050405020304" pitchFamily="18" charset="0"/>
                <a:sym typeface="Symbol" panose="05050102010706020507" pitchFamily="18" charset="2"/>
              </a:rPr>
              <a:t>)</a:t>
            </a:r>
            <a:r>
              <a:rPr lang="en-CA" altLang="en-US" sz="1800" i="1">
                <a:latin typeface="Symbol" panose="05050102010706020507" pitchFamily="18" charset="2"/>
                <a:cs typeface="Times New Roman" panose="02020603050405020304" pitchFamily="18" charset="0"/>
                <a:sym typeface="Symbol" panose="05050102010706020507" pitchFamily="18" charset="2"/>
              </a:rPr>
              <a:t>s</a:t>
            </a:r>
            <a:r>
              <a:rPr lang="en-CA" altLang="en-US" sz="1800" baseline="-30000">
                <a:cs typeface="Times New Roman" panose="02020603050405020304" pitchFamily="18" charset="0"/>
                <a:sym typeface="Symbol" panose="05050102010706020507" pitchFamily="18" charset="2"/>
              </a:rPr>
              <a:t>intermode</a:t>
            </a:r>
            <a:r>
              <a:rPr lang="en-CA" altLang="en-US" sz="1800">
                <a:cs typeface="Times New Roman" panose="02020603050405020304" pitchFamily="18" charset="0"/>
                <a:sym typeface="Symbol" panose="05050102010706020507" pitchFamily="18" charset="2"/>
              </a:rPr>
              <a:t> = (2.45)(14.20 ps) = 34.8 ps</a:t>
            </a:r>
          </a:p>
          <a:p>
            <a:pPr>
              <a:spcAft>
                <a:spcPts val="600"/>
              </a:spcAft>
            </a:pPr>
            <a:endParaRPr lang="en-CA" altLang="en-US" sz="1800">
              <a:cs typeface="Times New Roman" panose="02020603050405020304" pitchFamily="18" charset="0"/>
            </a:endParaRPr>
          </a:p>
          <a:p>
            <a:pPr>
              <a:spcAft>
                <a:spcPts val="600"/>
              </a:spcAft>
            </a:pPr>
            <a:r>
              <a:rPr lang="en-CA" altLang="en-US" sz="1800">
                <a:cs typeface="Times New Roman" panose="02020603050405020304" pitchFamily="18" charset="0"/>
              </a:rPr>
              <a:t>We also need the material dispersion at the operating wavelength over 1 km, which makes up the intramodal dispersion </a:t>
            </a:r>
            <a:r>
              <a:rPr lang="en-CA" altLang="en-US" sz="1800">
                <a:cs typeface="Times New Roman" panose="02020603050405020304" pitchFamily="18" charset="0"/>
                <a:sym typeface="Symbol" panose="05050102010706020507" pitchFamily="18" charset="2"/>
              </a:rPr>
              <a:t></a:t>
            </a:r>
            <a:r>
              <a:rPr lang="en-CA" altLang="en-US" sz="1800" i="1">
                <a:latin typeface="Symbol" panose="05050102010706020507" pitchFamily="18" charset="2"/>
                <a:cs typeface="Times New Roman" panose="02020603050405020304" pitchFamily="18" charset="0"/>
              </a:rPr>
              <a:t>t</a:t>
            </a:r>
            <a:r>
              <a:rPr lang="en-CA" altLang="en-US" sz="1800" baseline="-25000">
                <a:cs typeface="Times New Roman" panose="02020603050405020304" pitchFamily="18" charset="0"/>
              </a:rPr>
              <a:t>intramode</a:t>
            </a:r>
            <a:r>
              <a:rPr lang="en-CA" altLang="en-US" sz="1800">
                <a:cs typeface="Times New Roman" panose="02020603050405020304" pitchFamily="18" charset="0"/>
              </a:rPr>
              <a:t> (FWHM)</a:t>
            </a:r>
            <a:endParaRPr lang="en-US" altLang="en-US" sz="1800">
              <a:cs typeface="Times New Roman" panose="02020603050405020304" pitchFamily="18" charset="0"/>
            </a:endParaRPr>
          </a:p>
          <a:p>
            <a:pPr>
              <a:spcAft>
                <a:spcPts val="600"/>
              </a:spcAft>
            </a:pPr>
            <a:r>
              <a:rPr lang="en-CA" altLang="en-US" sz="1800">
                <a:cs typeface="Times New Roman" panose="02020603050405020304" pitchFamily="18" charset="0"/>
                <a:sym typeface="Symbol" panose="05050102010706020507" pitchFamily="18" charset="2"/>
              </a:rPr>
              <a:t></a:t>
            </a:r>
            <a:r>
              <a:rPr lang="en-CA" altLang="en-US" sz="1800" i="1">
                <a:latin typeface="Symbol" panose="05050102010706020507" pitchFamily="18" charset="2"/>
                <a:cs typeface="Times New Roman" panose="02020603050405020304" pitchFamily="18" charset="0"/>
              </a:rPr>
              <a:t>t</a:t>
            </a:r>
            <a:r>
              <a:rPr lang="en-CA" altLang="en-US" sz="1800" baseline="-25000">
                <a:cs typeface="Times New Roman" panose="02020603050405020304" pitchFamily="18" charset="0"/>
              </a:rPr>
              <a:t>intramode</a:t>
            </a:r>
            <a:r>
              <a:rPr lang="en-CA" altLang="en-US" sz="1800">
                <a:cs typeface="Times New Roman" panose="02020603050405020304" pitchFamily="18" charset="0"/>
              </a:rPr>
              <a:t> = </a:t>
            </a:r>
            <a:r>
              <a:rPr lang="en-CA" altLang="en-US" sz="1800" i="1">
                <a:cs typeface="Times New Roman" panose="02020603050405020304" pitchFamily="18" charset="0"/>
              </a:rPr>
              <a:t>L</a:t>
            </a:r>
            <a:r>
              <a:rPr lang="en-CA" altLang="en-US" sz="1800">
                <a:cs typeface="Times New Roman" panose="02020603050405020304" pitchFamily="18" charset="0"/>
              </a:rPr>
              <a:t>|</a:t>
            </a:r>
            <a:r>
              <a:rPr lang="en-CA" altLang="en-US" sz="1800" i="1">
                <a:cs typeface="Times New Roman" panose="02020603050405020304" pitchFamily="18" charset="0"/>
              </a:rPr>
              <a:t>D</a:t>
            </a:r>
            <a:r>
              <a:rPr lang="en-CA" altLang="en-US" sz="1800" i="1" baseline="-25000">
                <a:cs typeface="Times New Roman" panose="02020603050405020304" pitchFamily="18" charset="0"/>
              </a:rPr>
              <a:t>ch</a:t>
            </a:r>
            <a:r>
              <a:rPr lang="en-CA" altLang="en-US" sz="1800">
                <a:cs typeface="Times New Roman" panose="02020603050405020304" pitchFamily="18" charset="0"/>
              </a:rPr>
              <a:t>| </a:t>
            </a:r>
            <a:r>
              <a:rPr lang="en-CA" altLang="en-US" sz="1800">
                <a:cs typeface="Times New Roman" panose="02020603050405020304" pitchFamily="18" charset="0"/>
                <a:sym typeface="Symbol" panose="05050102010706020507" pitchFamily="18" charset="2"/>
              </a:rPr>
              <a:t></a:t>
            </a:r>
            <a:r>
              <a:rPr lang="en-CA" altLang="en-US" sz="1800" i="1">
                <a:latin typeface="Symbol" panose="05050102010706020507" pitchFamily="18" charset="2"/>
                <a:cs typeface="Times New Roman" panose="02020603050405020304" pitchFamily="18" charset="0"/>
              </a:rPr>
              <a:t>l</a:t>
            </a:r>
            <a:r>
              <a:rPr lang="en-CA" altLang="en-US" sz="1800" baseline="-25000">
                <a:cs typeface="Times New Roman" panose="02020603050405020304" pitchFamily="18" charset="0"/>
              </a:rPr>
              <a:t>1/2</a:t>
            </a:r>
            <a:r>
              <a:rPr lang="en-CA" altLang="en-US" sz="1800">
                <a:latin typeface="Symbol" panose="05050102010706020507" pitchFamily="18" charset="2"/>
                <a:cs typeface="Times New Roman" panose="02020603050405020304" pitchFamily="18" charset="0"/>
              </a:rPr>
              <a:t> =</a:t>
            </a:r>
            <a:r>
              <a:rPr lang="en-CA" altLang="en-US" sz="1800">
                <a:cs typeface="Times New Roman" panose="02020603050405020304" pitchFamily="18" charset="0"/>
              </a:rPr>
              <a:t> (1 km)</a:t>
            </a:r>
            <a:r>
              <a:rPr lang="en-CA" altLang="en-US" sz="1800">
                <a:latin typeface="Symbol" panose="05050102010706020507" pitchFamily="18" charset="2"/>
                <a:cs typeface="Times New Roman" panose="02020603050405020304" pitchFamily="18" charset="0"/>
              </a:rPr>
              <a:t>(-</a:t>
            </a:r>
            <a:r>
              <a:rPr lang="en-CA" altLang="en-US" sz="1800">
                <a:cs typeface="Times New Roman" panose="02020603050405020304" pitchFamily="18" charset="0"/>
              </a:rPr>
              <a:t>100 ps nm</a:t>
            </a:r>
            <a:r>
              <a:rPr lang="en-CA" altLang="en-US" sz="1800" baseline="30000">
                <a:cs typeface="Times New Roman" panose="02020603050405020304" pitchFamily="18" charset="0"/>
              </a:rPr>
              <a:t>-1</a:t>
            </a:r>
            <a:r>
              <a:rPr lang="en-CA" altLang="en-US" sz="1800">
                <a:cs typeface="Times New Roman" panose="02020603050405020304" pitchFamily="18" charset="0"/>
              </a:rPr>
              <a:t> km</a:t>
            </a:r>
            <a:r>
              <a:rPr lang="en-CA" altLang="en-US" sz="1800" baseline="30000">
                <a:cs typeface="Times New Roman" panose="02020603050405020304" pitchFamily="18" charset="0"/>
              </a:rPr>
              <a:t>-1</a:t>
            </a:r>
            <a:r>
              <a:rPr lang="en-CA" altLang="en-US" sz="1800">
                <a:cs typeface="Times New Roman" panose="02020603050405020304" pitchFamily="18" charset="0"/>
              </a:rPr>
              <a:t>)(0.40 nm) = 40.0 ps </a:t>
            </a:r>
            <a:endParaRPr lang="en-US" altLang="en-US" sz="1800">
              <a:cs typeface="Times New Roman" panose="02020603050405020304" pitchFamily="18" charset="0"/>
            </a:endParaRPr>
          </a:p>
          <a:p>
            <a:endParaRPr lang="en-CA" altLang="en-US" sz="1600">
              <a:cs typeface="Times New Roman" panose="02020603050405020304" pitchFamily="18" charset="0"/>
              <a:sym typeface="Symbol" panose="05050102010706020507" pitchFamily="18" charset="2"/>
            </a:endParaRPr>
          </a:p>
        </p:txBody>
      </p:sp>
      <p:sp>
        <p:nvSpPr>
          <p:cNvPr id="225288"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25289" name="Object 9"/>
          <p:cNvGraphicFramePr>
            <a:graphicFrameLocks noChangeAspect="1"/>
          </p:cNvGraphicFramePr>
          <p:nvPr/>
        </p:nvGraphicFramePr>
        <p:xfrm>
          <a:off x="617538" y="5718175"/>
          <a:ext cx="4587875" cy="395288"/>
        </p:xfrm>
        <a:graphic>
          <a:graphicData uri="http://schemas.openxmlformats.org/presentationml/2006/ole">
            <mc:AlternateContent xmlns:mc="http://schemas.openxmlformats.org/markup-compatibility/2006">
              <mc:Choice xmlns:v="urn:schemas-microsoft-com:vml" Requires="v">
                <p:oleObj spid="_x0000_s225353" name="Equation" r:id="rId6" imgW="2832100" imgH="241300" progId="Equation.3">
                  <p:embed/>
                </p:oleObj>
              </mc:Choice>
              <mc:Fallback>
                <p:oleObj name="Equation" r:id="rId6" imgW="2832100" imgH="2413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538" y="5718175"/>
                        <a:ext cx="458787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290" name="Right Arrow 10"/>
          <p:cNvSpPr>
            <a:spLocks noChangeArrowheads="1"/>
          </p:cNvSpPr>
          <p:nvPr/>
        </p:nvSpPr>
        <p:spPr bwMode="auto">
          <a:xfrm>
            <a:off x="5414963" y="5797550"/>
            <a:ext cx="400050" cy="215900"/>
          </a:xfrm>
          <a:prstGeom prst="rightArrow">
            <a:avLst>
              <a:gd name="adj1" fmla="val 50000"/>
              <a:gd name="adj2" fmla="val 50252"/>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5291" name="Rectangle 12"/>
          <p:cNvSpPr>
            <a:spLocks noChangeArrowheads="1"/>
          </p:cNvSpPr>
          <p:nvPr/>
        </p:nvSpPr>
        <p:spPr bwMode="auto">
          <a:xfrm>
            <a:off x="6027738" y="5675313"/>
            <a:ext cx="17240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cs typeface="Times New Roman" panose="02020603050405020304" pitchFamily="18" charset="0"/>
                <a:sym typeface="Symbol" panose="05050102010706020507" pitchFamily="18" charset="2"/>
              </a:rPr>
              <a:t></a:t>
            </a:r>
            <a:r>
              <a:rPr lang="en-CA" altLang="en-US" i="1">
                <a:latin typeface="Symbol" panose="05050102010706020507" pitchFamily="18" charset="2"/>
                <a:cs typeface="Times New Roman" panose="02020603050405020304" pitchFamily="18" charset="0"/>
              </a:rPr>
              <a:t>t</a:t>
            </a:r>
            <a:r>
              <a:rPr lang="en-CA" altLang="en-US">
                <a:cs typeface="Times New Roman" panose="02020603050405020304" pitchFamily="18" charset="0"/>
              </a:rPr>
              <a:t> = 53.0 ps</a:t>
            </a:r>
            <a:endParaRPr lang="en-US" alt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Title 1"/>
          <p:cNvSpPr>
            <a:spLocks noGrp="1"/>
          </p:cNvSpPr>
          <p:nvPr>
            <p:ph type="title"/>
          </p:nvPr>
        </p:nvSpPr>
        <p:spPr bwMode="auto">
          <a:xfrm>
            <a:off x="577850" y="265113"/>
            <a:ext cx="7772400" cy="522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CA" altLang="en-US" sz="2400" b="1" smtClean="0">
                <a:solidFill>
                  <a:srgbClr val="FF0000"/>
                </a:solidFill>
              </a:rPr>
              <a:t>Example: Dispersion in a GRIN Fiber and Bit Rate</a:t>
            </a:r>
          </a:p>
        </p:txBody>
      </p:sp>
      <p:sp>
        <p:nvSpPr>
          <p:cNvPr id="2" name="TextBox 1"/>
          <p:cNvSpPr txBox="1"/>
          <p:nvPr/>
        </p:nvSpPr>
        <p:spPr>
          <a:xfrm>
            <a:off x="569913" y="769938"/>
            <a:ext cx="8329612" cy="400050"/>
          </a:xfrm>
          <a:prstGeom prst="rect">
            <a:avLst/>
          </a:prstGeom>
          <a:noFill/>
        </p:spPr>
        <p:txBody>
          <a:bodyPr>
            <a:spAutoFit/>
          </a:bodyPr>
          <a:lstStyle/>
          <a:p>
            <a:pPr>
              <a:defRPr/>
            </a:pPr>
            <a:r>
              <a:rPr lang="en-CA" sz="2000" b="1" dirty="0">
                <a:solidFill>
                  <a:schemeClr val="accent2">
                    <a:lumMod val="75000"/>
                  </a:schemeClr>
                </a:solidFill>
                <a:latin typeface="Times New Roman"/>
                <a:ea typeface="Times New Roman"/>
              </a:rPr>
              <a:t>Solution continued</a:t>
            </a:r>
            <a:endParaRPr lang="en-US" dirty="0"/>
          </a:p>
        </p:txBody>
      </p:sp>
      <p:sp>
        <p:nvSpPr>
          <p:cNvPr id="22733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733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733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27335" name="Object 6"/>
          <p:cNvGraphicFramePr>
            <a:graphicFrameLocks noChangeAspect="1"/>
          </p:cNvGraphicFramePr>
          <p:nvPr/>
        </p:nvGraphicFramePr>
        <p:xfrm>
          <a:off x="652463" y="1403350"/>
          <a:ext cx="5065712" cy="777875"/>
        </p:xfrm>
        <a:graphic>
          <a:graphicData uri="http://schemas.openxmlformats.org/presentationml/2006/ole">
            <mc:AlternateContent xmlns:mc="http://schemas.openxmlformats.org/markup-compatibility/2006">
              <mc:Choice xmlns:v="urn:schemas-microsoft-com:vml" Requires="v">
                <p:oleObj spid="_x0000_s227369" name="Equation" r:id="rId4" imgW="2730500" imgH="419100" progId="Equation.3">
                  <p:embed/>
                </p:oleObj>
              </mc:Choice>
              <mc:Fallback>
                <p:oleObj name="Equation" r:id="rId4" imgW="2730500" imgH="4191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63" y="1403350"/>
                        <a:ext cx="5065712"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7336" name="Rectangle 11"/>
          <p:cNvSpPr>
            <a:spLocks noChangeArrowheads="1"/>
          </p:cNvSpPr>
          <p:nvPr/>
        </p:nvSpPr>
        <p:spPr bwMode="auto">
          <a:xfrm>
            <a:off x="5753100" y="1531938"/>
            <a:ext cx="181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cs typeface="Times New Roman" panose="02020603050405020304" pitchFamily="18" charset="0"/>
              </a:rPr>
              <a:t>= </a:t>
            </a:r>
            <a:r>
              <a:rPr lang="en-CA" altLang="en-US" b="1">
                <a:cs typeface="Times New Roman" panose="02020603050405020304" pitchFamily="18" charset="0"/>
              </a:rPr>
              <a:t>11.5 Gb s</a:t>
            </a:r>
            <a:r>
              <a:rPr lang="en-CA" altLang="en-US" b="1" baseline="30000">
                <a:cs typeface="Times New Roman" panose="02020603050405020304" pitchFamily="18" charset="0"/>
              </a:rPr>
              <a:t>-1</a:t>
            </a:r>
            <a:endParaRPr lang="en-US" altLang="en-US" b="1"/>
          </a:p>
        </p:txBody>
      </p:sp>
      <p:sp>
        <p:nvSpPr>
          <p:cNvPr id="227337" name="Rectangle 13"/>
          <p:cNvSpPr>
            <a:spLocks noChangeArrowheads="1"/>
          </p:cNvSpPr>
          <p:nvPr/>
        </p:nvSpPr>
        <p:spPr bwMode="auto">
          <a:xfrm>
            <a:off x="569913" y="2586038"/>
            <a:ext cx="70310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cs typeface="Times New Roman" panose="02020603050405020304" pitchFamily="18" charset="0"/>
              </a:rPr>
              <a:t>Optical bandwidth </a:t>
            </a:r>
            <a:r>
              <a:rPr lang="en-CA" altLang="en-US" i="1">
                <a:cs typeface="Times New Roman" panose="02020603050405020304" pitchFamily="18" charset="0"/>
              </a:rPr>
              <a:t>f</a:t>
            </a:r>
            <a:r>
              <a:rPr lang="en-CA" altLang="en-US" baseline="-25000">
                <a:cs typeface="Times New Roman" panose="02020603050405020304" pitchFamily="18" charset="0"/>
              </a:rPr>
              <a:t>op</a:t>
            </a:r>
            <a:r>
              <a:rPr lang="en-CA" altLang="en-US">
                <a:cs typeface="Times New Roman" panose="02020603050405020304" pitchFamily="18" charset="0"/>
              </a:rPr>
              <a:t> = 0.99</a:t>
            </a:r>
            <a:r>
              <a:rPr lang="en-CA" altLang="en-US" i="1">
                <a:cs typeface="Times New Roman" panose="02020603050405020304" pitchFamily="18" charset="0"/>
              </a:rPr>
              <a:t>B</a:t>
            </a:r>
            <a:r>
              <a:rPr lang="en-CA" altLang="en-US">
                <a:cs typeface="Times New Roman" panose="02020603050405020304" pitchFamily="18" charset="0"/>
              </a:rPr>
              <a:t> = </a:t>
            </a:r>
            <a:r>
              <a:rPr lang="en-CA" altLang="en-US" b="1">
                <a:cs typeface="Times New Roman" panose="02020603050405020304" pitchFamily="18" charset="0"/>
              </a:rPr>
              <a:t>11.4 GHz</a:t>
            </a:r>
            <a:endParaRPr lang="en-US" altLang="en-US"/>
          </a:p>
        </p:txBody>
      </p:sp>
      <p:sp>
        <p:nvSpPr>
          <p:cNvPr id="227338" name="Rectangle 14"/>
          <p:cNvSpPr>
            <a:spLocks noChangeArrowheads="1"/>
          </p:cNvSpPr>
          <p:nvPr/>
        </p:nvSpPr>
        <p:spPr bwMode="auto">
          <a:xfrm>
            <a:off x="569913" y="3176588"/>
            <a:ext cx="78549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CA" altLang="en-US">
                <a:cs typeface="Times New Roman" panose="02020603050405020304" pitchFamily="18" charset="0"/>
              </a:rPr>
              <a:t>This is the upper limit since we assumed that the graded index fiber is perfectly optimized with </a:t>
            </a:r>
            <a:r>
              <a:rPr lang="en-CA" altLang="en-US" i="1">
                <a:latin typeface="Symbol" panose="05050102010706020507" pitchFamily="18" charset="2"/>
                <a:cs typeface="Times New Roman" panose="02020603050405020304" pitchFamily="18" charset="0"/>
              </a:rPr>
              <a:t>s</a:t>
            </a:r>
            <a:r>
              <a:rPr lang="en-CA" altLang="en-US" baseline="-25000">
                <a:cs typeface="Times New Roman" panose="02020603050405020304" pitchFamily="18" charset="0"/>
              </a:rPr>
              <a:t>intermode</a:t>
            </a:r>
            <a:r>
              <a:rPr lang="en-CA" altLang="en-US">
                <a:cs typeface="Times New Roman" panose="02020603050405020304" pitchFamily="18" charset="0"/>
              </a:rPr>
              <a:t> being minimum. Small deviations around the optimum </a:t>
            </a:r>
            <a:r>
              <a:rPr lang="en-CA" altLang="en-US" i="1">
                <a:latin typeface="Symbol" panose="05050102010706020507" pitchFamily="18" charset="2"/>
                <a:cs typeface="Times New Roman" panose="02020603050405020304" pitchFamily="18" charset="0"/>
              </a:rPr>
              <a:t>g</a:t>
            </a:r>
            <a:r>
              <a:rPr lang="en-CA" altLang="en-US">
                <a:cs typeface="Times New Roman" panose="02020603050405020304" pitchFamily="18" charset="0"/>
              </a:rPr>
              <a:t> cause large increases in </a:t>
            </a:r>
            <a:r>
              <a:rPr lang="en-CA" altLang="en-US" i="1">
                <a:latin typeface="Symbol" panose="05050102010706020507" pitchFamily="18" charset="2"/>
                <a:cs typeface="Times New Roman" panose="02020603050405020304" pitchFamily="18" charset="0"/>
              </a:rPr>
              <a:t>s</a:t>
            </a:r>
            <a:r>
              <a:rPr lang="en-CA" altLang="en-US" baseline="-25000">
                <a:cs typeface="Times New Roman" panose="02020603050405020304" pitchFamily="18" charset="0"/>
              </a:rPr>
              <a:t>intermode</a:t>
            </a:r>
            <a:r>
              <a:rPr lang="en-CA" altLang="en-US">
                <a:cs typeface="Times New Roman" panose="02020603050405020304" pitchFamily="18" charset="0"/>
              </a:rPr>
              <a:t>, which would sharply reduce the bandwidth. </a:t>
            </a:r>
            <a:endParaRPr lang="en-US" altLang="en-US">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bwMode="auto">
          <a:xfrm>
            <a:off x="577850" y="265113"/>
            <a:ext cx="7772400" cy="522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CA" altLang="en-US" sz="2400" b="1" smtClean="0">
                <a:solidFill>
                  <a:srgbClr val="FF0000"/>
                </a:solidFill>
              </a:rPr>
              <a:t>Example: Dispersion in a GRIN Fiber and Bit Rate</a:t>
            </a:r>
          </a:p>
        </p:txBody>
      </p:sp>
      <p:sp>
        <p:nvSpPr>
          <p:cNvPr id="2" name="TextBox 1"/>
          <p:cNvSpPr txBox="1"/>
          <p:nvPr/>
        </p:nvSpPr>
        <p:spPr>
          <a:xfrm>
            <a:off x="569913" y="769938"/>
            <a:ext cx="8329612" cy="400050"/>
          </a:xfrm>
          <a:prstGeom prst="rect">
            <a:avLst/>
          </a:prstGeom>
          <a:noFill/>
        </p:spPr>
        <p:txBody>
          <a:bodyPr>
            <a:spAutoFit/>
          </a:bodyPr>
          <a:lstStyle/>
          <a:p>
            <a:pPr>
              <a:defRPr/>
            </a:pPr>
            <a:r>
              <a:rPr lang="en-CA" sz="2000" b="1" dirty="0">
                <a:solidFill>
                  <a:schemeClr val="accent2">
                    <a:lumMod val="75000"/>
                  </a:schemeClr>
                </a:solidFill>
                <a:latin typeface="Times New Roman"/>
                <a:ea typeface="Times New Roman"/>
              </a:rPr>
              <a:t>Solution continued</a:t>
            </a:r>
            <a:endParaRPr lang="en-US" dirty="0"/>
          </a:p>
        </p:txBody>
      </p:sp>
      <p:sp>
        <p:nvSpPr>
          <p:cNvPr id="22938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9381"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938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29383" name="Rectangle 3"/>
          <p:cNvSpPr>
            <a:spLocks noChangeArrowheads="1"/>
          </p:cNvSpPr>
          <p:nvPr/>
        </p:nvSpPr>
        <p:spPr bwMode="auto">
          <a:xfrm>
            <a:off x="631825" y="1258888"/>
            <a:ext cx="78803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t>If this were a multimode step-index fiber with the same </a:t>
            </a:r>
            <a:r>
              <a:rPr lang="en-CA" altLang="en-US" i="1"/>
              <a:t>n</a:t>
            </a:r>
            <a:r>
              <a:rPr lang="en-CA" altLang="en-US" baseline="-25000"/>
              <a:t>1</a:t>
            </a:r>
            <a:r>
              <a:rPr lang="en-CA" altLang="en-US"/>
              <a:t> and </a:t>
            </a:r>
            <a:r>
              <a:rPr lang="en-CA" altLang="en-US" i="1"/>
              <a:t>n</a:t>
            </a:r>
            <a:r>
              <a:rPr lang="en-CA" altLang="en-US" baseline="-25000"/>
              <a:t>2</a:t>
            </a:r>
            <a:r>
              <a:rPr lang="en-CA" altLang="en-US"/>
              <a:t>, then the full dispersion (total spread) would roughly be</a:t>
            </a:r>
            <a:endParaRPr lang="en-US" altLang="en-US"/>
          </a:p>
        </p:txBody>
      </p:sp>
      <p:sp>
        <p:nvSpPr>
          <p:cNvPr id="22938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29385" name="Object 7"/>
          <p:cNvGraphicFramePr>
            <a:graphicFrameLocks noChangeAspect="1"/>
          </p:cNvGraphicFramePr>
          <p:nvPr/>
        </p:nvGraphicFramePr>
        <p:xfrm>
          <a:off x="698500" y="2219325"/>
          <a:ext cx="4159250" cy="752475"/>
        </p:xfrm>
        <a:graphic>
          <a:graphicData uri="http://schemas.openxmlformats.org/presentationml/2006/ole">
            <mc:AlternateContent xmlns:mc="http://schemas.openxmlformats.org/markup-compatibility/2006">
              <mc:Choice xmlns:v="urn:schemas-microsoft-com:vml" Requires="v">
                <p:oleObj spid="_x0000_s229452" name="Equation" r:id="rId4" imgW="2197100" imgH="393700" progId="Equation.3">
                  <p:embed/>
                </p:oleObj>
              </mc:Choice>
              <mc:Fallback>
                <p:oleObj name="Equation" r:id="rId4" imgW="2197100" imgH="3937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219325"/>
                        <a:ext cx="41592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9386" name="Rectangle 9"/>
          <p:cNvSpPr>
            <a:spLocks noChangeArrowheads="1"/>
          </p:cNvSpPr>
          <p:nvPr/>
        </p:nvSpPr>
        <p:spPr bwMode="auto">
          <a:xfrm>
            <a:off x="2965450" y="3135313"/>
            <a:ext cx="44243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cs typeface="Times New Roman" panose="02020603050405020304" pitchFamily="18" charset="0"/>
              </a:rPr>
              <a:t>= 4.92×10</a:t>
            </a:r>
            <a:r>
              <a:rPr lang="en-CA" altLang="en-US" baseline="30000">
                <a:cs typeface="Times New Roman" panose="02020603050405020304" pitchFamily="18" charset="0"/>
              </a:rPr>
              <a:t>-11</a:t>
            </a:r>
            <a:r>
              <a:rPr lang="en-CA" altLang="en-US">
                <a:cs typeface="Times New Roman" panose="02020603050405020304" pitchFamily="18" charset="0"/>
              </a:rPr>
              <a:t> s m</a:t>
            </a:r>
            <a:r>
              <a:rPr lang="en-CA" altLang="en-US" baseline="30000">
                <a:cs typeface="Times New Roman" panose="02020603050405020304" pitchFamily="18" charset="0"/>
              </a:rPr>
              <a:t>-1</a:t>
            </a:r>
            <a:r>
              <a:rPr lang="en-CA" altLang="en-US">
                <a:cs typeface="Times New Roman" panose="02020603050405020304" pitchFamily="18" charset="0"/>
              </a:rPr>
              <a:t> or 49.2 ns km</a:t>
            </a:r>
            <a:r>
              <a:rPr lang="en-CA" altLang="en-US" baseline="30000">
                <a:cs typeface="Times New Roman" panose="02020603050405020304" pitchFamily="18" charset="0"/>
              </a:rPr>
              <a:t>-1</a:t>
            </a:r>
            <a:endParaRPr lang="en-US" altLang="en-US"/>
          </a:p>
        </p:txBody>
      </p:sp>
      <p:sp>
        <p:nvSpPr>
          <p:cNvPr id="229387" name="Rectangle 10"/>
          <p:cNvSpPr>
            <a:spLocks noChangeArrowheads="1"/>
          </p:cNvSpPr>
          <p:nvPr/>
        </p:nvSpPr>
        <p:spPr bwMode="auto">
          <a:xfrm>
            <a:off x="631825" y="3843338"/>
            <a:ext cx="726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cs typeface="Times New Roman" panose="02020603050405020304" pitchFamily="18" charset="0"/>
              </a:rPr>
              <a:t>To calculate the </a:t>
            </a:r>
            <a:r>
              <a:rPr lang="en-CA" altLang="en-US" i="1">
                <a:cs typeface="Times New Roman" panose="02020603050405020304" pitchFamily="18" charset="0"/>
              </a:rPr>
              <a:t>BL</a:t>
            </a:r>
            <a:r>
              <a:rPr lang="en-CA" altLang="en-US">
                <a:cs typeface="Times New Roman" panose="02020603050405020304" pitchFamily="18" charset="0"/>
              </a:rPr>
              <a:t> we use </a:t>
            </a:r>
            <a:r>
              <a:rPr lang="en-CA" altLang="en-US" i="1">
                <a:latin typeface="Symbol" panose="05050102010706020507" pitchFamily="18" charset="2"/>
                <a:cs typeface="Times New Roman" panose="02020603050405020304" pitchFamily="18" charset="0"/>
              </a:rPr>
              <a:t>s</a:t>
            </a:r>
            <a:r>
              <a:rPr lang="en-CA" altLang="en-US" baseline="-25000">
                <a:cs typeface="Times New Roman" panose="02020603050405020304" pitchFamily="18" charset="0"/>
              </a:rPr>
              <a:t>intermode</a:t>
            </a:r>
            <a:r>
              <a:rPr lang="en-CA" altLang="en-US">
                <a:cs typeface="Times New Roman" panose="02020603050405020304" pitchFamily="18" charset="0"/>
              </a:rPr>
              <a:t> </a:t>
            </a:r>
            <a:r>
              <a:rPr lang="en-CA" altLang="en-US">
                <a:cs typeface="Times New Roman" panose="02020603050405020304" pitchFamily="18" charset="0"/>
                <a:sym typeface="Symbol" panose="05050102010706020507" pitchFamily="18" charset="2"/>
              </a:rPr>
              <a:t></a:t>
            </a:r>
            <a:r>
              <a:rPr lang="en-CA" altLang="en-US">
                <a:latin typeface="Symbol" panose="05050102010706020507" pitchFamily="18" charset="2"/>
                <a:cs typeface="Times New Roman" panose="02020603050405020304" pitchFamily="18" charset="0"/>
              </a:rPr>
              <a:t> </a:t>
            </a:r>
            <a:r>
              <a:rPr lang="en-CA" altLang="en-US">
                <a:cs typeface="Times New Roman" panose="02020603050405020304" pitchFamily="18" charset="0"/>
              </a:rPr>
              <a:t>0.29</a:t>
            </a:r>
            <a:r>
              <a:rPr lang="en-CA" altLang="en-US">
                <a:latin typeface="Symbol" panose="05050102010706020507" pitchFamily="18" charset="2"/>
                <a:cs typeface="Times New Roman" panose="02020603050405020304" pitchFamily="18" charset="0"/>
              </a:rPr>
              <a:t>D</a:t>
            </a:r>
            <a:r>
              <a:rPr lang="en-CA" altLang="en-US" i="1">
                <a:latin typeface="Symbol" panose="05050102010706020507" pitchFamily="18" charset="2"/>
                <a:cs typeface="Times New Roman" panose="02020603050405020304" pitchFamily="18" charset="0"/>
              </a:rPr>
              <a:t>t</a:t>
            </a:r>
            <a:r>
              <a:rPr lang="en-CA" altLang="en-US">
                <a:latin typeface="Symbol" panose="05050102010706020507" pitchFamily="18" charset="2"/>
                <a:cs typeface="Times New Roman" panose="02020603050405020304" pitchFamily="18" charset="0"/>
              </a:rPr>
              <a:t> </a:t>
            </a:r>
            <a:endParaRPr lang="en-US" altLang="en-US"/>
          </a:p>
        </p:txBody>
      </p:sp>
      <p:sp>
        <p:nvSpPr>
          <p:cNvPr id="22938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29389" name="Object 15"/>
          <p:cNvGraphicFramePr>
            <a:graphicFrameLocks noChangeAspect="1"/>
          </p:cNvGraphicFramePr>
          <p:nvPr/>
        </p:nvGraphicFramePr>
        <p:xfrm>
          <a:off x="738188" y="4545013"/>
          <a:ext cx="5826125" cy="709612"/>
        </p:xfrm>
        <a:graphic>
          <a:graphicData uri="http://schemas.openxmlformats.org/presentationml/2006/ole">
            <mc:AlternateContent xmlns:mc="http://schemas.openxmlformats.org/markup-compatibility/2006">
              <mc:Choice xmlns:v="urn:schemas-microsoft-com:vml" Requires="v">
                <p:oleObj spid="_x0000_s229453" name="Equation" r:id="rId6" imgW="3505200" imgH="431800" progId="Equation.3">
                  <p:embed/>
                </p:oleObj>
              </mc:Choice>
              <mc:Fallback>
                <p:oleObj name="Equation" r:id="rId6" imgW="3505200" imgH="4318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188" y="4545013"/>
                        <a:ext cx="5826125"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9390" name="Rectangle 5"/>
          <p:cNvSpPr>
            <a:spLocks noChangeArrowheads="1"/>
          </p:cNvSpPr>
          <p:nvPr/>
        </p:nvSpPr>
        <p:spPr bwMode="auto">
          <a:xfrm>
            <a:off x="6564313" y="4678363"/>
            <a:ext cx="19478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a:cs typeface="Times New Roman" panose="02020603050405020304" pitchFamily="18" charset="0"/>
              </a:rPr>
              <a:t>= 17.5 Mb s</a:t>
            </a:r>
            <a:r>
              <a:rPr lang="en-CA" altLang="en-US" sz="2000" baseline="30000">
                <a:cs typeface="Times New Roman" panose="02020603050405020304" pitchFamily="18" charset="0"/>
              </a:rPr>
              <a:t>-1</a:t>
            </a:r>
            <a:r>
              <a:rPr lang="en-CA" altLang="en-US" sz="2000">
                <a:cs typeface="Times New Roman" panose="02020603050405020304" pitchFamily="18" charset="0"/>
              </a:rPr>
              <a:t> km</a:t>
            </a:r>
            <a:r>
              <a:rPr lang="en-US" altLang="en-US" sz="900"/>
              <a:t> </a:t>
            </a:r>
            <a:endParaRPr lang="en-US" altLang="en-US" sz="3600"/>
          </a:p>
        </p:txBody>
      </p:sp>
      <p:sp>
        <p:nvSpPr>
          <p:cNvPr id="18" name="Rectangle 17"/>
          <p:cNvSpPr/>
          <p:nvPr/>
        </p:nvSpPr>
        <p:spPr>
          <a:xfrm>
            <a:off x="631825" y="5402263"/>
            <a:ext cx="7737475" cy="646112"/>
          </a:xfrm>
          <a:prstGeom prst="rect">
            <a:avLst/>
          </a:prstGeom>
        </p:spPr>
        <p:txBody>
          <a:bodyPr>
            <a:spAutoFit/>
          </a:bodyPr>
          <a:lstStyle/>
          <a:p>
            <a:pPr>
              <a:defRPr/>
            </a:pPr>
            <a:r>
              <a:rPr lang="en-CA" sz="1800" b="1" dirty="0">
                <a:solidFill>
                  <a:schemeClr val="accent6">
                    <a:lumMod val="75000"/>
                  </a:schemeClr>
                </a:solidFill>
                <a:latin typeface="Times New Roman"/>
                <a:ea typeface="Times New Roman"/>
              </a:rPr>
              <a:t>LANs  now use graded index MMFs, and the step index MMFs are used mainly in low speed instrumentation </a:t>
            </a:r>
            <a:endParaRPr lang="en-US" sz="1800" b="1"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1600200" y="457200"/>
            <a:ext cx="609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endParaRPr lang="en-US" altLang="en-US"/>
          </a:p>
        </p:txBody>
      </p:sp>
      <p:sp>
        <p:nvSpPr>
          <p:cNvPr id="30723" name="Text Box 5"/>
          <p:cNvSpPr txBox="1">
            <a:spLocks noChangeArrowheads="1"/>
          </p:cNvSpPr>
          <p:nvPr/>
        </p:nvSpPr>
        <p:spPr bwMode="auto">
          <a:xfrm>
            <a:off x="1295400" y="166688"/>
            <a:ext cx="64008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200" b="1">
                <a:solidFill>
                  <a:srgbClr val="FF020B"/>
                </a:solidFill>
              </a:rPr>
              <a:t>A Century and Half Later</a:t>
            </a:r>
            <a:r>
              <a:rPr lang="en-US" altLang="en-US"/>
              <a:t> </a:t>
            </a:r>
          </a:p>
        </p:txBody>
      </p:sp>
      <p:sp>
        <p:nvSpPr>
          <p:cNvPr id="30724" name="Text Box 7"/>
          <p:cNvSpPr txBox="1">
            <a:spLocks noChangeArrowheads="1"/>
          </p:cNvSpPr>
          <p:nvPr/>
        </p:nvSpPr>
        <p:spPr bwMode="auto">
          <a:xfrm>
            <a:off x="685800" y="4648200"/>
            <a:ext cx="77724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solidFill>
                  <a:srgbClr val="1A0AFF"/>
                </a:solidFill>
              </a:rPr>
              <a:t>Light has replaced copper in communications. Photons have replaced electrons. </a:t>
            </a:r>
          </a:p>
          <a:p>
            <a:pPr>
              <a:spcBef>
                <a:spcPct val="50000"/>
              </a:spcBef>
            </a:pPr>
            <a:r>
              <a:rPr lang="en-US" altLang="en-US">
                <a:solidFill>
                  <a:srgbClr val="1A0AFF"/>
                </a:solidFill>
              </a:rPr>
              <a:t>Will “Photonics Engineering” replace Electronics Engineering?</a:t>
            </a:r>
            <a:endParaRPr lang="en-US" altLang="en-US"/>
          </a:p>
        </p:txBody>
      </p:sp>
      <p:pic>
        <p:nvPicPr>
          <p:cNvPr id="30725" name="Picture 8" descr="K:\All My Files\Book, Optoelectronics, Pearson\##2ndEdition\#Chapters, The Textbook (2nd Edition)\Ch02, Waveguides,2nd Edition\#2-27-BandwidthDefns(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 y="823913"/>
            <a:ext cx="8470900"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a:off x="228600" y="228600"/>
            <a:ext cx="8610600" cy="640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Aft>
                <a:spcPts val="600"/>
              </a:spcAft>
              <a:defRPr/>
            </a:pPr>
            <a:r>
              <a:rPr lang="en-US" sz="1800" b="1" dirty="0" smtClean="0">
                <a:solidFill>
                  <a:srgbClr val="FF020B"/>
                </a:solidFill>
                <a:latin typeface="Times" charset="0"/>
              </a:rPr>
              <a:t>Example: Dispersion in a graded-index fiber and bit rate</a:t>
            </a:r>
          </a:p>
          <a:p>
            <a:pPr>
              <a:spcAft>
                <a:spcPts val="600"/>
              </a:spcAft>
              <a:defRPr/>
            </a:pPr>
            <a:r>
              <a:rPr lang="en-US" sz="1800" dirty="0" smtClean="0">
                <a:solidFill>
                  <a:srgbClr val="FF020B"/>
                </a:solidFill>
                <a:latin typeface="Times" charset="0"/>
              </a:rPr>
              <a:t>Consider a graded index fiber whose core has a diameter of 50 </a:t>
            </a:r>
            <a:r>
              <a:rPr lang="en-US" sz="1800" dirty="0" smtClean="0">
                <a:solidFill>
                  <a:srgbClr val="FF020B"/>
                </a:solidFill>
                <a:latin typeface="Symbol" pitchFamily="18" charset="2"/>
                <a:sym typeface="Symbol" pitchFamily="18" charset="2"/>
              </a:rPr>
              <a:t></a:t>
            </a:r>
            <a:r>
              <a:rPr lang="en-US" sz="1800" dirty="0" smtClean="0">
                <a:solidFill>
                  <a:srgbClr val="FF020B"/>
                </a:solidFill>
                <a:latin typeface="Times" charset="0"/>
              </a:rPr>
              <a:t>m and a refractive index of </a:t>
            </a:r>
            <a:r>
              <a:rPr lang="en-US" sz="1800" i="1" dirty="0" smtClean="0">
                <a:solidFill>
                  <a:srgbClr val="FF020B"/>
                </a:solidFill>
                <a:latin typeface="Times" charset="0"/>
              </a:rPr>
              <a:t>n</a:t>
            </a:r>
            <a:r>
              <a:rPr lang="en-US" sz="1800" baseline="-25000" dirty="0" smtClean="0">
                <a:solidFill>
                  <a:srgbClr val="FF020B"/>
                </a:solidFill>
                <a:latin typeface="Times" charset="0"/>
              </a:rPr>
              <a:t>1</a:t>
            </a:r>
            <a:r>
              <a:rPr lang="en-US" sz="1800" dirty="0" smtClean="0">
                <a:solidFill>
                  <a:srgbClr val="FF020B"/>
                </a:solidFill>
                <a:latin typeface="Times" charset="0"/>
              </a:rPr>
              <a:t> = 1.480. The cladding has </a:t>
            </a:r>
            <a:r>
              <a:rPr lang="en-US" sz="1800" i="1" dirty="0" smtClean="0">
                <a:solidFill>
                  <a:srgbClr val="FF020B"/>
                </a:solidFill>
                <a:latin typeface="Times" charset="0"/>
              </a:rPr>
              <a:t>n</a:t>
            </a:r>
            <a:r>
              <a:rPr lang="en-US" sz="1800" baseline="-25000" dirty="0" smtClean="0">
                <a:solidFill>
                  <a:srgbClr val="FF020B"/>
                </a:solidFill>
                <a:latin typeface="Times" charset="0"/>
              </a:rPr>
              <a:t>2</a:t>
            </a:r>
            <a:r>
              <a:rPr lang="en-US" sz="1800" dirty="0" smtClean="0">
                <a:solidFill>
                  <a:srgbClr val="FF020B"/>
                </a:solidFill>
                <a:latin typeface="Times" charset="0"/>
              </a:rPr>
              <a:t> = 1.460. If this fiber is used at 1.30 </a:t>
            </a:r>
            <a:r>
              <a:rPr lang="en-US" sz="1800" dirty="0" smtClean="0">
                <a:solidFill>
                  <a:srgbClr val="FF020B"/>
                </a:solidFill>
                <a:latin typeface="Symbol" pitchFamily="18" charset="2"/>
                <a:sym typeface="Symbol" pitchFamily="18" charset="2"/>
              </a:rPr>
              <a:t></a:t>
            </a:r>
            <a:r>
              <a:rPr lang="en-US" sz="1800" dirty="0" smtClean="0">
                <a:solidFill>
                  <a:srgbClr val="FF020B"/>
                </a:solidFill>
                <a:latin typeface="Times" charset="0"/>
              </a:rPr>
              <a:t>m with a laser diode that has very a narrow linewidth what will be the bit rate</a:t>
            </a:r>
            <a:r>
              <a:rPr lang="en-US" sz="1800" i="1" dirty="0" smtClean="0">
                <a:solidFill>
                  <a:srgbClr val="FF020B"/>
                </a:solidFill>
                <a:latin typeface="Times" charset="0"/>
              </a:rPr>
              <a:t> </a:t>
            </a:r>
            <a:r>
              <a:rPr lang="en-US" sz="1800" dirty="0" smtClean="0">
                <a:solidFill>
                  <a:srgbClr val="FF020B"/>
                </a:solidFill>
                <a:latin typeface="Symbol" pitchFamily="18" charset="2"/>
                <a:sym typeface="Symbol" pitchFamily="18" charset="2"/>
              </a:rPr>
              <a:t></a:t>
            </a:r>
            <a:r>
              <a:rPr lang="en-US" sz="1800" i="1" dirty="0" smtClean="0">
                <a:solidFill>
                  <a:srgbClr val="FF020B"/>
                </a:solidFill>
                <a:latin typeface="Times" charset="0"/>
              </a:rPr>
              <a:t> </a:t>
            </a:r>
            <a:r>
              <a:rPr lang="en-US" sz="1800" dirty="0" smtClean="0">
                <a:solidFill>
                  <a:srgbClr val="FF020B"/>
                </a:solidFill>
                <a:latin typeface="Times" charset="0"/>
              </a:rPr>
              <a:t>distance product? Evaluate the </a:t>
            </a:r>
            <a:r>
              <a:rPr lang="en-US" sz="1800" i="1" dirty="0" smtClean="0">
                <a:solidFill>
                  <a:srgbClr val="FF020B"/>
                </a:solidFill>
                <a:latin typeface="Times" charset="0"/>
              </a:rPr>
              <a:t>BL</a:t>
            </a:r>
            <a:r>
              <a:rPr lang="en-US" sz="1800" dirty="0" smtClean="0">
                <a:solidFill>
                  <a:srgbClr val="FF020B"/>
                </a:solidFill>
                <a:latin typeface="Times" charset="0"/>
              </a:rPr>
              <a:t> product if this were a multimode step index fiber.</a:t>
            </a:r>
          </a:p>
          <a:p>
            <a:pPr>
              <a:defRPr/>
            </a:pPr>
            <a:r>
              <a:rPr lang="en-CA" sz="1800" b="1" dirty="0" smtClean="0">
                <a:solidFill>
                  <a:schemeClr val="accent2">
                    <a:lumMod val="75000"/>
                  </a:schemeClr>
                </a:solidFill>
                <a:latin typeface="Times New Roman"/>
                <a:ea typeface="Times New Roman"/>
              </a:rPr>
              <a:t>Solution </a:t>
            </a:r>
            <a:endParaRPr lang="en-US" sz="1800" dirty="0" smtClean="0"/>
          </a:p>
          <a:p>
            <a:pPr>
              <a:spcAft>
                <a:spcPts val="600"/>
              </a:spcAft>
              <a:defRPr/>
            </a:pPr>
            <a:r>
              <a:rPr lang="en-US" sz="1800" dirty="0" smtClean="0">
                <a:latin typeface="Times" charset="0"/>
              </a:rPr>
              <a:t>The normalized refractive index difference </a:t>
            </a:r>
            <a:r>
              <a:rPr lang="en-US" sz="1800" dirty="0" smtClean="0">
                <a:latin typeface="Times" charset="0"/>
                <a:sym typeface="Symbol" pitchFamily="18" charset="2"/>
              </a:rPr>
              <a:t></a:t>
            </a:r>
            <a:r>
              <a:rPr lang="en-US" sz="1800" dirty="0" smtClean="0">
                <a:latin typeface="Times" charset="0"/>
              </a:rPr>
              <a:t> = (</a:t>
            </a:r>
            <a:r>
              <a:rPr lang="en-US" sz="1800" i="1" dirty="0" smtClean="0">
                <a:latin typeface="Times" charset="0"/>
              </a:rPr>
              <a:t>n</a:t>
            </a:r>
            <a:r>
              <a:rPr lang="en-US" sz="1800" baseline="-25000" dirty="0" smtClean="0">
                <a:latin typeface="Times" charset="0"/>
              </a:rPr>
              <a:t>1</a:t>
            </a:r>
            <a:r>
              <a:rPr lang="en-US" sz="1800" dirty="0" smtClean="0">
                <a:latin typeface="Symbol" pitchFamily="18" charset="2"/>
                <a:sym typeface="Symbol" pitchFamily="18" charset="2"/>
              </a:rPr>
              <a:t></a:t>
            </a:r>
            <a:r>
              <a:rPr lang="en-US" sz="1800" i="1" dirty="0" smtClean="0">
                <a:latin typeface="Times" charset="0"/>
              </a:rPr>
              <a:t>n</a:t>
            </a:r>
            <a:r>
              <a:rPr lang="en-US" sz="1800" baseline="-25000" dirty="0" smtClean="0">
                <a:latin typeface="Times" charset="0"/>
              </a:rPr>
              <a:t>2</a:t>
            </a:r>
            <a:r>
              <a:rPr lang="en-US" sz="1800" dirty="0" smtClean="0">
                <a:latin typeface="Times" charset="0"/>
              </a:rPr>
              <a:t>)/</a:t>
            </a:r>
            <a:r>
              <a:rPr lang="en-US" sz="1800" i="1" dirty="0" smtClean="0">
                <a:latin typeface="Times" charset="0"/>
              </a:rPr>
              <a:t>n</a:t>
            </a:r>
            <a:r>
              <a:rPr lang="en-US" sz="1800" baseline="-25000" dirty="0" smtClean="0">
                <a:latin typeface="Times" charset="0"/>
              </a:rPr>
              <a:t>1</a:t>
            </a:r>
            <a:r>
              <a:rPr lang="en-US" sz="1800" dirty="0" smtClean="0">
                <a:latin typeface="Times" charset="0"/>
              </a:rPr>
              <a:t> = (1.48</a:t>
            </a:r>
            <a:r>
              <a:rPr lang="en-US" sz="1800" dirty="0" smtClean="0">
                <a:latin typeface="Symbol" pitchFamily="18" charset="2"/>
                <a:sym typeface="Symbol" pitchFamily="18" charset="2"/>
              </a:rPr>
              <a:t></a:t>
            </a:r>
            <a:r>
              <a:rPr lang="en-US" sz="1800" dirty="0" smtClean="0">
                <a:latin typeface="Times" charset="0"/>
              </a:rPr>
              <a:t>1.46)/1.48 = 0.0135. Dispersion for 1 km of fiber is</a:t>
            </a:r>
          </a:p>
          <a:p>
            <a:pPr>
              <a:spcAft>
                <a:spcPts val="600"/>
              </a:spcAft>
              <a:defRPr/>
            </a:pPr>
            <a:r>
              <a:rPr lang="en-US" sz="1800" i="1" dirty="0" smtClean="0">
                <a:latin typeface="Symbol" pitchFamily="18" charset="2"/>
              </a:rPr>
              <a:t></a:t>
            </a:r>
            <a:r>
              <a:rPr lang="en-US" sz="1800" baseline="-25000" dirty="0" err="1" smtClean="0">
                <a:latin typeface="Times" charset="0"/>
              </a:rPr>
              <a:t>intermode</a:t>
            </a:r>
            <a:r>
              <a:rPr lang="en-US" sz="1800" dirty="0" smtClean="0">
                <a:latin typeface="Times" charset="0"/>
              </a:rPr>
              <a:t>/</a:t>
            </a:r>
            <a:r>
              <a:rPr lang="en-US" sz="1800" i="1" dirty="0" smtClean="0">
                <a:latin typeface="Times" charset="0"/>
              </a:rPr>
              <a:t>L</a:t>
            </a:r>
            <a:r>
              <a:rPr lang="en-US" sz="1800" dirty="0" smtClean="0">
                <a:latin typeface="Times" charset="0"/>
              </a:rPr>
              <a:t> = </a:t>
            </a:r>
            <a:r>
              <a:rPr lang="en-US" sz="1800" i="1" dirty="0" smtClean="0">
                <a:latin typeface="Times" charset="0"/>
              </a:rPr>
              <a:t>n</a:t>
            </a:r>
            <a:r>
              <a:rPr lang="en-US" sz="1800" baseline="-25000" dirty="0" smtClean="0">
                <a:latin typeface="Times" charset="0"/>
              </a:rPr>
              <a:t>1</a:t>
            </a:r>
            <a:r>
              <a:rPr lang="en-US" sz="1800" dirty="0" smtClean="0">
                <a:latin typeface="Symbol" pitchFamily="18" charset="2"/>
              </a:rPr>
              <a:t>D</a:t>
            </a:r>
            <a:r>
              <a:rPr lang="en-US" sz="1800" baseline="30000" dirty="0" smtClean="0">
                <a:latin typeface="Times" charset="0"/>
              </a:rPr>
              <a:t>2</a:t>
            </a:r>
            <a:r>
              <a:rPr lang="en-US" sz="1800" dirty="0" smtClean="0">
                <a:latin typeface="Times" charset="0"/>
              </a:rPr>
              <a:t>/[(20)(3</a:t>
            </a:r>
            <a:r>
              <a:rPr lang="en-US" sz="1800" baseline="30000" dirty="0" smtClean="0">
                <a:latin typeface="Times" charset="0"/>
              </a:rPr>
              <a:t>1/2</a:t>
            </a:r>
            <a:r>
              <a:rPr lang="en-US" sz="1800" dirty="0" smtClean="0">
                <a:latin typeface="Times" charset="0"/>
              </a:rPr>
              <a:t>)</a:t>
            </a:r>
            <a:r>
              <a:rPr lang="en-US" sz="1800" i="1" dirty="0" smtClean="0">
                <a:latin typeface="Times" charset="0"/>
              </a:rPr>
              <a:t>c</a:t>
            </a:r>
            <a:r>
              <a:rPr lang="en-US" sz="1800" dirty="0" smtClean="0">
                <a:latin typeface="Times" charset="0"/>
              </a:rPr>
              <a:t>] = 2.6</a:t>
            </a:r>
            <a:r>
              <a:rPr lang="en-US" sz="1800" dirty="0" smtClean="0">
                <a:latin typeface="Symbol" pitchFamily="18" charset="2"/>
                <a:sym typeface="Symbol" pitchFamily="18" charset="2"/>
              </a:rPr>
              <a:t></a:t>
            </a:r>
            <a:r>
              <a:rPr lang="en-US" sz="1800" dirty="0" smtClean="0">
                <a:latin typeface="Times" charset="0"/>
              </a:rPr>
              <a:t>10</a:t>
            </a:r>
            <a:r>
              <a:rPr lang="en-US" sz="1800" baseline="30000" dirty="0" smtClean="0">
                <a:latin typeface="Times" charset="0"/>
              </a:rPr>
              <a:t>-14</a:t>
            </a:r>
            <a:r>
              <a:rPr lang="en-US" sz="1800" dirty="0" smtClean="0">
                <a:latin typeface="Times" charset="0"/>
              </a:rPr>
              <a:t> s m</a:t>
            </a:r>
            <a:r>
              <a:rPr lang="en-US" sz="1800" baseline="30000" dirty="0" smtClean="0">
                <a:latin typeface="Times" charset="0"/>
              </a:rPr>
              <a:t>-1</a:t>
            </a:r>
            <a:r>
              <a:rPr lang="en-US" sz="1800" dirty="0" smtClean="0">
                <a:latin typeface="Times" charset="0"/>
              </a:rPr>
              <a:t> or 0.026 ns km</a:t>
            </a:r>
            <a:r>
              <a:rPr lang="en-US" sz="1800" baseline="30000" dirty="0" smtClean="0">
                <a:latin typeface="Times" charset="0"/>
              </a:rPr>
              <a:t>-1</a:t>
            </a:r>
            <a:r>
              <a:rPr lang="en-US" sz="1800" dirty="0" smtClean="0">
                <a:latin typeface="Times" charset="0"/>
              </a:rPr>
              <a:t>.</a:t>
            </a:r>
          </a:p>
          <a:p>
            <a:pPr>
              <a:spcAft>
                <a:spcPts val="600"/>
              </a:spcAft>
              <a:defRPr/>
            </a:pPr>
            <a:r>
              <a:rPr lang="en-US" sz="1800" i="1" dirty="0" smtClean="0">
                <a:latin typeface="Times" charset="0"/>
              </a:rPr>
              <a:t>BL</a:t>
            </a:r>
            <a:r>
              <a:rPr lang="en-US" sz="1800" dirty="0" smtClean="0">
                <a:latin typeface="Times" charset="0"/>
              </a:rPr>
              <a:t> = 0.25/</a:t>
            </a:r>
            <a:r>
              <a:rPr lang="en-US" sz="1800" i="1" dirty="0" err="1" smtClean="0">
                <a:latin typeface="Symbol" pitchFamily="18" charset="2"/>
              </a:rPr>
              <a:t>s</a:t>
            </a:r>
            <a:r>
              <a:rPr lang="en-US" sz="1800" baseline="-25000" dirty="0" err="1" smtClean="0">
                <a:latin typeface="Times" charset="0"/>
              </a:rPr>
              <a:t>intermode</a:t>
            </a:r>
            <a:r>
              <a:rPr lang="en-US" sz="1800" dirty="0" smtClean="0">
                <a:latin typeface="Times" charset="0"/>
              </a:rPr>
              <a:t> = </a:t>
            </a:r>
            <a:r>
              <a:rPr lang="en-US" sz="1800" b="1" dirty="0" smtClean="0">
                <a:latin typeface="Times" charset="0"/>
              </a:rPr>
              <a:t>9.6 Gb s</a:t>
            </a:r>
            <a:r>
              <a:rPr lang="en-US" sz="1800" b="1" baseline="30000" dirty="0" smtClean="0">
                <a:latin typeface="Times" charset="0"/>
              </a:rPr>
              <a:t>-1</a:t>
            </a:r>
            <a:r>
              <a:rPr lang="en-US" sz="1800" b="1" dirty="0" smtClean="0">
                <a:latin typeface="Times" charset="0"/>
              </a:rPr>
              <a:t> km</a:t>
            </a:r>
            <a:endParaRPr lang="en-US" sz="1800" dirty="0" smtClean="0">
              <a:latin typeface="Times" charset="0"/>
            </a:endParaRPr>
          </a:p>
          <a:p>
            <a:pPr>
              <a:spcAft>
                <a:spcPts val="600"/>
              </a:spcAft>
              <a:defRPr/>
            </a:pPr>
            <a:r>
              <a:rPr lang="en-US" sz="1800" dirty="0" smtClean="0">
                <a:latin typeface="Times" charset="0"/>
              </a:rPr>
              <a:t>We have ignored any material dispersion and, further, we assumed the index variation to perfectly follow the optimal profile which means that in practice </a:t>
            </a:r>
            <a:r>
              <a:rPr lang="en-US" sz="1800" i="1" dirty="0" smtClean="0">
                <a:latin typeface="Times" charset="0"/>
              </a:rPr>
              <a:t>BL</a:t>
            </a:r>
            <a:r>
              <a:rPr lang="en-US" sz="1800" dirty="0" smtClean="0">
                <a:latin typeface="Times" charset="0"/>
              </a:rPr>
              <a:t> will be worse. (For example, a 15% variation in </a:t>
            </a:r>
            <a:r>
              <a:rPr lang="en-US" sz="1800" i="1" dirty="0" smtClean="0">
                <a:latin typeface="Symbol" pitchFamily="18" charset="2"/>
                <a:sym typeface="Symbol" pitchFamily="18" charset="2"/>
              </a:rPr>
              <a:t></a:t>
            </a:r>
            <a:r>
              <a:rPr lang="en-US" sz="1800" dirty="0" smtClean="0">
                <a:latin typeface="Times" charset="0"/>
              </a:rPr>
              <a:t> from the optimal value can result in </a:t>
            </a:r>
            <a:r>
              <a:rPr lang="en-US" sz="1800" i="1" dirty="0" smtClean="0">
                <a:latin typeface="Symbol" pitchFamily="18" charset="2"/>
                <a:sym typeface="Symbol" pitchFamily="18" charset="2"/>
              </a:rPr>
              <a:t></a:t>
            </a:r>
            <a:r>
              <a:rPr lang="en-US" sz="1800" baseline="-25000" dirty="0" err="1" smtClean="0">
                <a:latin typeface="Times" charset="0"/>
              </a:rPr>
              <a:t>intermode</a:t>
            </a:r>
            <a:r>
              <a:rPr lang="en-US" sz="1800" dirty="0" smtClean="0">
                <a:latin typeface="Times" charset="0"/>
              </a:rPr>
              <a:t> and hence </a:t>
            </a:r>
            <a:r>
              <a:rPr lang="en-US" sz="1800" i="1" dirty="0" smtClean="0">
                <a:latin typeface="Times" charset="0"/>
              </a:rPr>
              <a:t>BL</a:t>
            </a:r>
            <a:r>
              <a:rPr lang="en-US" sz="1800" dirty="0" smtClean="0">
                <a:latin typeface="Times" charset="0"/>
              </a:rPr>
              <a:t> that are more than 10 times worse.)</a:t>
            </a:r>
          </a:p>
          <a:p>
            <a:pPr>
              <a:spcAft>
                <a:spcPts val="600"/>
              </a:spcAft>
              <a:defRPr/>
            </a:pPr>
            <a:r>
              <a:rPr lang="en-US" sz="1800" dirty="0" smtClean="0">
                <a:latin typeface="Times" charset="0"/>
              </a:rPr>
              <a:t>If this were a multimode step-index fiber with the same </a:t>
            </a:r>
            <a:r>
              <a:rPr lang="en-US" sz="1800" i="1" dirty="0" smtClean="0">
                <a:latin typeface="Times" charset="0"/>
              </a:rPr>
              <a:t>n</a:t>
            </a:r>
            <a:r>
              <a:rPr lang="en-US" sz="1800" baseline="-25000" dirty="0" smtClean="0">
                <a:latin typeface="Times" charset="0"/>
              </a:rPr>
              <a:t>1</a:t>
            </a:r>
            <a:r>
              <a:rPr lang="en-US" sz="1800" dirty="0" smtClean="0">
                <a:latin typeface="Times" charset="0"/>
              </a:rPr>
              <a:t> and </a:t>
            </a:r>
            <a:r>
              <a:rPr lang="en-US" sz="1800" i="1" dirty="0" smtClean="0">
                <a:latin typeface="Times" charset="0"/>
              </a:rPr>
              <a:t>n</a:t>
            </a:r>
            <a:r>
              <a:rPr lang="en-US" sz="1800" baseline="-25000" dirty="0" smtClean="0">
                <a:latin typeface="Times" charset="0"/>
              </a:rPr>
              <a:t>2</a:t>
            </a:r>
            <a:r>
              <a:rPr lang="en-US" sz="1800" dirty="0" smtClean="0">
                <a:latin typeface="Times" charset="0"/>
              </a:rPr>
              <a:t>, then the full dispersion (total spread) would roughly  be  6.67</a:t>
            </a:r>
            <a:r>
              <a:rPr lang="en-US" sz="1800" dirty="0" smtClean="0">
                <a:latin typeface="Symbol" pitchFamily="18" charset="2"/>
                <a:sym typeface="Symbol" pitchFamily="18" charset="2"/>
              </a:rPr>
              <a:t></a:t>
            </a:r>
            <a:r>
              <a:rPr lang="en-US" sz="1800" dirty="0" smtClean="0">
                <a:latin typeface="Times" charset="0"/>
              </a:rPr>
              <a:t>10</a:t>
            </a:r>
            <a:r>
              <a:rPr lang="en-US" sz="1800" baseline="30000" dirty="0" smtClean="0">
                <a:latin typeface="Times" charset="0"/>
              </a:rPr>
              <a:t>-11</a:t>
            </a:r>
            <a:r>
              <a:rPr lang="en-US" sz="1800" dirty="0" smtClean="0">
                <a:latin typeface="Times" charset="0"/>
              </a:rPr>
              <a:t> s m</a:t>
            </a:r>
            <a:r>
              <a:rPr lang="en-US" sz="1800" baseline="30000" dirty="0" smtClean="0">
                <a:latin typeface="Times" charset="0"/>
              </a:rPr>
              <a:t>-1</a:t>
            </a:r>
            <a:r>
              <a:rPr lang="en-US" sz="1800" dirty="0" smtClean="0">
                <a:latin typeface="Times" charset="0"/>
              </a:rPr>
              <a:t> or 66.7 ns km</a:t>
            </a:r>
            <a:r>
              <a:rPr lang="en-US" sz="1800" baseline="30000" dirty="0" smtClean="0">
                <a:latin typeface="Times" charset="0"/>
              </a:rPr>
              <a:t>-1</a:t>
            </a:r>
            <a:r>
              <a:rPr lang="en-US" sz="1800" dirty="0" smtClean="0">
                <a:latin typeface="Times" charset="0"/>
              </a:rPr>
              <a:t> and </a:t>
            </a:r>
            <a:r>
              <a:rPr lang="en-US" sz="1800" i="1" dirty="0" smtClean="0">
                <a:latin typeface="Times" charset="0"/>
              </a:rPr>
              <a:t>BL</a:t>
            </a:r>
            <a:r>
              <a:rPr lang="en-US" sz="1800" dirty="0" smtClean="0">
                <a:latin typeface="Times" charset="0"/>
              </a:rPr>
              <a:t>  = 12.9 </a:t>
            </a:r>
            <a:r>
              <a:rPr lang="en-US" sz="1800" b="1" dirty="0" smtClean="0">
                <a:latin typeface="Times" charset="0"/>
              </a:rPr>
              <a:t>Mb s</a:t>
            </a:r>
            <a:r>
              <a:rPr lang="en-US" sz="1800" b="1" baseline="30000" dirty="0" smtClean="0">
                <a:latin typeface="Times" charset="0"/>
              </a:rPr>
              <a:t>-1</a:t>
            </a:r>
            <a:r>
              <a:rPr lang="en-US" sz="1800" b="1" dirty="0" smtClean="0">
                <a:latin typeface="Times" charset="0"/>
              </a:rPr>
              <a:t> km</a:t>
            </a:r>
            <a:endParaRPr lang="en-US" sz="1800" dirty="0" smtClean="0">
              <a:latin typeface="Times" charset="0"/>
            </a:endParaRPr>
          </a:p>
          <a:p>
            <a:pPr>
              <a:spcAft>
                <a:spcPts val="600"/>
              </a:spcAft>
              <a:defRPr/>
            </a:pPr>
            <a:r>
              <a:rPr lang="en-US" sz="1800" i="1" dirty="0" smtClean="0">
                <a:latin typeface="Times" charset="0"/>
              </a:rPr>
              <a:t>Note:</a:t>
            </a:r>
            <a:r>
              <a:rPr lang="en-US" sz="1800" dirty="0" smtClean="0">
                <a:latin typeface="Times" charset="0"/>
              </a:rPr>
              <a:t> Over long distances, the bit rate </a:t>
            </a:r>
            <a:r>
              <a:rPr lang="en-US" sz="1800" dirty="0" smtClean="0">
                <a:latin typeface="Symbol" pitchFamily="18" charset="2"/>
                <a:sym typeface="Symbol" pitchFamily="18" charset="2"/>
              </a:rPr>
              <a:t></a:t>
            </a:r>
            <a:r>
              <a:rPr lang="en-US" sz="1800" dirty="0" smtClean="0">
                <a:latin typeface="Times" charset="0"/>
              </a:rPr>
              <a:t> distance product  is not constant for multimode fibers and typically </a:t>
            </a:r>
            <a:r>
              <a:rPr lang="en-US" sz="1800" i="1" dirty="0" smtClean="0">
                <a:latin typeface="Times" charset="0"/>
              </a:rPr>
              <a:t>B</a:t>
            </a:r>
            <a:r>
              <a:rPr lang="en-US" sz="1800" dirty="0" smtClean="0">
                <a:latin typeface="Times" charset="0"/>
              </a:rPr>
              <a:t> </a:t>
            </a:r>
            <a:r>
              <a:rPr lang="en-US" sz="1800" dirty="0" smtClean="0">
                <a:latin typeface="Symbol" pitchFamily="18" charset="2"/>
                <a:sym typeface="Symbol" pitchFamily="18" charset="2"/>
              </a:rPr>
              <a:t></a:t>
            </a:r>
            <a:r>
              <a:rPr lang="en-US" sz="1800" dirty="0" smtClean="0">
                <a:latin typeface="Times" charset="0"/>
              </a:rPr>
              <a:t> </a:t>
            </a:r>
            <a:r>
              <a:rPr lang="en-US" sz="1800" i="1" dirty="0" smtClean="0">
                <a:latin typeface="Times" charset="0"/>
              </a:rPr>
              <a:t>L</a:t>
            </a:r>
            <a:r>
              <a:rPr lang="en-US" sz="1800" baseline="30000" dirty="0" smtClean="0">
                <a:latin typeface="Symbol" pitchFamily="18" charset="2"/>
                <a:sym typeface="Symbol" pitchFamily="18" charset="2"/>
              </a:rPr>
              <a:t></a:t>
            </a:r>
            <a:r>
              <a:rPr lang="en-US" sz="1800" i="1" baseline="30000" dirty="0" smtClean="0">
                <a:latin typeface="Symbol" pitchFamily="18" charset="2"/>
                <a:sym typeface="Symbol" pitchFamily="18" charset="2"/>
              </a:rPr>
              <a:t></a:t>
            </a:r>
            <a:r>
              <a:rPr lang="en-US" sz="1800" dirty="0" smtClean="0">
                <a:latin typeface="Times" charset="0"/>
              </a:rPr>
              <a:t> where </a:t>
            </a:r>
            <a:r>
              <a:rPr lang="en-US" sz="1800" i="1" dirty="0" smtClean="0">
                <a:latin typeface="Symbol" pitchFamily="18" charset="2"/>
                <a:sym typeface="Symbol" pitchFamily="18" charset="2"/>
              </a:rPr>
              <a:t></a:t>
            </a:r>
            <a:r>
              <a:rPr lang="en-US" sz="1800" dirty="0" smtClean="0">
                <a:latin typeface="Times" charset="0"/>
              </a:rPr>
              <a:t> is an index between 0.5 and 1. The reason is that, due to various fiber imperfections, there is mode mixing which reduces the extent of spreading.</a:t>
            </a:r>
          </a:p>
          <a:p>
            <a:pPr>
              <a:spcBef>
                <a:spcPct val="50000"/>
              </a:spcBef>
              <a:defRPr/>
            </a:pPr>
            <a:endParaRPr lang="en-US" sz="1800" dirty="0"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Text Box 2"/>
          <p:cNvSpPr txBox="1">
            <a:spLocks noChangeArrowheads="1"/>
          </p:cNvSpPr>
          <p:nvPr/>
        </p:nvSpPr>
        <p:spPr bwMode="auto">
          <a:xfrm>
            <a:off x="228600" y="228600"/>
            <a:ext cx="8610600" cy="481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2000" b="1">
                <a:solidFill>
                  <a:srgbClr val="FF020B"/>
                </a:solidFill>
                <a:latin typeface="Times" panose="02020603050405020304" pitchFamily="18" charset="0"/>
              </a:rPr>
              <a:t>Example: Combining intermodal and intramodal dispersions</a:t>
            </a:r>
            <a:endParaRPr lang="en-US" altLang="en-US" sz="1600" b="1">
              <a:solidFill>
                <a:srgbClr val="FF020B"/>
              </a:solidFill>
              <a:latin typeface="Times" panose="02020603050405020304" pitchFamily="18" charset="0"/>
            </a:endParaRPr>
          </a:p>
          <a:p>
            <a:pPr>
              <a:spcAft>
                <a:spcPts val="600"/>
              </a:spcAft>
            </a:pPr>
            <a:r>
              <a:rPr lang="en-US" altLang="en-US" sz="1600">
                <a:solidFill>
                  <a:srgbClr val="FF020B"/>
                </a:solidFill>
                <a:latin typeface="Times" panose="02020603050405020304" pitchFamily="18" charset="0"/>
              </a:rPr>
              <a:t>Consider a graded index fiber with a core diameter of 30 </a:t>
            </a:r>
            <a:r>
              <a:rPr lang="en-US" altLang="en-US" sz="1600">
                <a:solidFill>
                  <a:srgbClr val="FF020B"/>
                </a:solidFill>
                <a:latin typeface="Symbol" panose="05050102010706020507" pitchFamily="18" charset="2"/>
                <a:sym typeface="Symbol" panose="05050102010706020507" pitchFamily="18" charset="2"/>
              </a:rPr>
              <a:t></a:t>
            </a:r>
            <a:r>
              <a:rPr lang="en-US" altLang="en-US" sz="1600">
                <a:solidFill>
                  <a:srgbClr val="FF020B"/>
                </a:solidFill>
                <a:latin typeface="Times" panose="02020603050405020304" pitchFamily="18" charset="0"/>
              </a:rPr>
              <a:t>m and a refractive index of 1.474 at the center of the core and a cladding refractive index of 1.453. Suppose that we use a laser diode emitter with a spectral linewidth of 3 nm to transmit  along this fiber at a wavelength of 1300 nm. Calculate, the total dispersion and estimate the bit-rate</a:t>
            </a:r>
            <a:r>
              <a:rPr lang="en-US" altLang="en-US" sz="1600" i="1">
                <a:solidFill>
                  <a:srgbClr val="FF020B"/>
                </a:solidFill>
                <a:latin typeface="Times" panose="02020603050405020304" pitchFamily="18" charset="0"/>
              </a:rPr>
              <a:t> </a:t>
            </a:r>
            <a:r>
              <a:rPr lang="en-US" altLang="en-US" sz="1600">
                <a:solidFill>
                  <a:srgbClr val="FF020B"/>
                </a:solidFill>
                <a:latin typeface="Symbol" panose="05050102010706020507" pitchFamily="18" charset="2"/>
                <a:sym typeface="Symbol" panose="05050102010706020507" pitchFamily="18" charset="2"/>
              </a:rPr>
              <a:t></a:t>
            </a:r>
            <a:r>
              <a:rPr lang="en-US" altLang="en-US" sz="1600" i="1">
                <a:solidFill>
                  <a:srgbClr val="FF020B"/>
                </a:solidFill>
                <a:latin typeface="Times" panose="02020603050405020304" pitchFamily="18" charset="0"/>
              </a:rPr>
              <a:t> </a:t>
            </a:r>
            <a:r>
              <a:rPr lang="en-US" altLang="en-US" sz="1600">
                <a:solidFill>
                  <a:srgbClr val="FF020B"/>
                </a:solidFill>
                <a:latin typeface="Times" panose="02020603050405020304" pitchFamily="18" charset="0"/>
              </a:rPr>
              <a:t>distance product of the fiber. The material dispersion coefficient </a:t>
            </a:r>
            <a:r>
              <a:rPr lang="en-US" altLang="en-US" sz="1600" i="1">
                <a:solidFill>
                  <a:srgbClr val="FF020B"/>
                </a:solidFill>
                <a:latin typeface="Times" panose="02020603050405020304" pitchFamily="18" charset="0"/>
              </a:rPr>
              <a:t>D</a:t>
            </a:r>
            <a:r>
              <a:rPr lang="en-US" altLang="en-US" sz="1600" i="1" baseline="-25000">
                <a:solidFill>
                  <a:srgbClr val="FF020B"/>
                </a:solidFill>
                <a:latin typeface="Times" panose="02020603050405020304" pitchFamily="18" charset="0"/>
              </a:rPr>
              <a:t>m</a:t>
            </a:r>
            <a:r>
              <a:rPr lang="en-US" altLang="en-US" sz="1600">
                <a:solidFill>
                  <a:srgbClr val="FF020B"/>
                </a:solidFill>
                <a:latin typeface="Times" panose="02020603050405020304" pitchFamily="18" charset="0"/>
              </a:rPr>
              <a:t> at 1300 nm is </a:t>
            </a:r>
            <a:r>
              <a:rPr lang="en-US" altLang="en-US" sz="1600">
                <a:solidFill>
                  <a:srgbClr val="FF020B"/>
                </a:solidFill>
                <a:latin typeface="Symbol" panose="05050102010706020507" pitchFamily="18" charset="2"/>
                <a:sym typeface="Symbol" panose="05050102010706020507" pitchFamily="18" charset="2"/>
              </a:rPr>
              <a:t></a:t>
            </a:r>
            <a:r>
              <a:rPr lang="en-US" altLang="en-US" sz="1600">
                <a:solidFill>
                  <a:srgbClr val="FF020B"/>
                </a:solidFill>
                <a:latin typeface="Times" panose="02020603050405020304" pitchFamily="18" charset="0"/>
              </a:rPr>
              <a:t>7.5 ps nm</a:t>
            </a:r>
            <a:r>
              <a:rPr lang="en-US" altLang="en-US" sz="1600" baseline="30000">
                <a:solidFill>
                  <a:srgbClr val="FF020B"/>
                </a:solidFill>
                <a:latin typeface="Times" panose="02020603050405020304" pitchFamily="18" charset="0"/>
              </a:rPr>
              <a:t>-1</a:t>
            </a:r>
            <a:r>
              <a:rPr lang="en-US" altLang="en-US" sz="1600">
                <a:solidFill>
                  <a:srgbClr val="FF020B"/>
                </a:solidFill>
                <a:latin typeface="Times" panose="02020603050405020304" pitchFamily="18" charset="0"/>
              </a:rPr>
              <a:t> km</a:t>
            </a:r>
            <a:r>
              <a:rPr lang="en-US" altLang="en-US" sz="1600" baseline="30000">
                <a:solidFill>
                  <a:srgbClr val="FF020B"/>
                </a:solidFill>
                <a:latin typeface="Times" panose="02020603050405020304" pitchFamily="18" charset="0"/>
              </a:rPr>
              <a:t>-1</a:t>
            </a:r>
            <a:r>
              <a:rPr lang="en-US" altLang="en-US" sz="1600">
                <a:solidFill>
                  <a:srgbClr val="FF020B"/>
                </a:solidFill>
                <a:latin typeface="Times" panose="02020603050405020304" pitchFamily="18" charset="0"/>
              </a:rPr>
              <a:t>. </a:t>
            </a:r>
            <a:endParaRPr lang="en-US" altLang="en-US" b="1">
              <a:solidFill>
                <a:srgbClr val="000000"/>
              </a:solidFill>
              <a:latin typeface="Times" panose="02020603050405020304" pitchFamily="18" charset="0"/>
            </a:endParaRPr>
          </a:p>
          <a:p>
            <a:pPr>
              <a:spcAft>
                <a:spcPts val="600"/>
              </a:spcAft>
            </a:pPr>
            <a:r>
              <a:rPr lang="en-US" altLang="en-US" sz="1800" b="1">
                <a:solidFill>
                  <a:srgbClr val="1A0AFF"/>
                </a:solidFill>
                <a:latin typeface="Times" panose="02020603050405020304" pitchFamily="18" charset="0"/>
              </a:rPr>
              <a:t>Solution</a:t>
            </a:r>
          </a:p>
          <a:p>
            <a:pPr>
              <a:spcAft>
                <a:spcPts val="600"/>
              </a:spcAft>
            </a:pPr>
            <a:r>
              <a:rPr lang="en-US" altLang="en-US" sz="1800">
                <a:latin typeface="Times" panose="02020603050405020304" pitchFamily="18" charset="0"/>
              </a:rPr>
              <a:t>The normalized refractive index difference </a:t>
            </a:r>
            <a:r>
              <a:rPr lang="en-US" altLang="en-US" sz="1800">
                <a:latin typeface="Times" panose="02020603050405020304" pitchFamily="18" charset="0"/>
                <a:sym typeface="Symbol" panose="05050102010706020507" pitchFamily="18" charset="2"/>
              </a:rPr>
              <a:t></a:t>
            </a:r>
            <a:r>
              <a:rPr lang="en-US" altLang="en-US" sz="1800">
                <a:latin typeface="Times" panose="02020603050405020304" pitchFamily="18" charset="0"/>
              </a:rPr>
              <a:t> = (</a:t>
            </a:r>
            <a:r>
              <a:rPr lang="en-US" altLang="en-US" sz="1800" i="1">
                <a:latin typeface="Times" panose="02020603050405020304" pitchFamily="18" charset="0"/>
              </a:rPr>
              <a:t>n</a:t>
            </a:r>
            <a:r>
              <a:rPr lang="en-US" altLang="en-US" sz="1800" baseline="-25000">
                <a:latin typeface="Times" panose="02020603050405020304" pitchFamily="18" charset="0"/>
              </a:rPr>
              <a:t>1</a:t>
            </a:r>
            <a:r>
              <a:rPr lang="en-US" altLang="en-US" sz="1800">
                <a:latin typeface="Symbol" panose="05050102010706020507" pitchFamily="18" charset="2"/>
                <a:sym typeface="Symbol" panose="05050102010706020507" pitchFamily="18" charset="2"/>
              </a:rPr>
              <a:t></a:t>
            </a:r>
            <a:r>
              <a:rPr lang="en-US" altLang="en-US" sz="1800" i="1">
                <a:latin typeface="Times" panose="02020603050405020304" pitchFamily="18" charset="0"/>
              </a:rPr>
              <a:t>n</a:t>
            </a:r>
            <a:r>
              <a:rPr lang="en-US" altLang="en-US" sz="1800" baseline="-25000">
                <a:latin typeface="Times" panose="02020603050405020304" pitchFamily="18" charset="0"/>
              </a:rPr>
              <a:t>2</a:t>
            </a:r>
            <a:r>
              <a:rPr lang="en-US" altLang="en-US" sz="1800">
                <a:latin typeface="Times" panose="02020603050405020304" pitchFamily="18" charset="0"/>
              </a:rPr>
              <a:t>)/</a:t>
            </a:r>
            <a:r>
              <a:rPr lang="en-US" altLang="en-US" sz="1800" i="1">
                <a:latin typeface="Times" panose="02020603050405020304" pitchFamily="18" charset="0"/>
              </a:rPr>
              <a:t>n</a:t>
            </a:r>
            <a:r>
              <a:rPr lang="en-US" altLang="en-US" sz="1800" baseline="-25000">
                <a:latin typeface="Times" panose="02020603050405020304" pitchFamily="18" charset="0"/>
              </a:rPr>
              <a:t>1</a:t>
            </a:r>
            <a:r>
              <a:rPr lang="en-US" altLang="en-US" sz="1800">
                <a:latin typeface="Times" panose="02020603050405020304" pitchFamily="18" charset="0"/>
              </a:rPr>
              <a:t> = (1.474</a:t>
            </a:r>
            <a:r>
              <a:rPr lang="en-US" altLang="en-US" sz="1800">
                <a:latin typeface="Symbol" panose="05050102010706020507" pitchFamily="18" charset="2"/>
                <a:sym typeface="Symbol" panose="05050102010706020507" pitchFamily="18" charset="2"/>
              </a:rPr>
              <a:t></a:t>
            </a:r>
            <a:r>
              <a:rPr lang="en-US" altLang="en-US" sz="1800">
                <a:latin typeface="Times" panose="02020603050405020304" pitchFamily="18" charset="0"/>
              </a:rPr>
              <a:t>1.453)/1.474 = 0.01425. Modal dispersion for 1 km is</a:t>
            </a:r>
            <a:endParaRPr lang="en-US" altLang="en-US">
              <a:latin typeface="Times" panose="02020603050405020304" pitchFamily="18" charset="0"/>
            </a:endParaRPr>
          </a:p>
          <a:p>
            <a:pPr>
              <a:spcAft>
                <a:spcPts val="600"/>
              </a:spcAft>
            </a:pPr>
            <a:r>
              <a:rPr lang="en-US" altLang="en-US" sz="1800" i="1">
                <a:latin typeface="Symbol" panose="05050102010706020507" pitchFamily="18" charset="2"/>
              </a:rPr>
              <a:t></a:t>
            </a:r>
            <a:r>
              <a:rPr lang="en-US" altLang="en-US" sz="1800" baseline="-25000">
                <a:latin typeface="Times" panose="02020603050405020304" pitchFamily="18" charset="0"/>
              </a:rPr>
              <a:t>intermode</a:t>
            </a:r>
            <a:r>
              <a:rPr lang="en-US" altLang="en-US" sz="1800">
                <a:latin typeface="Times" panose="02020603050405020304" pitchFamily="18" charset="0"/>
              </a:rPr>
              <a:t> = </a:t>
            </a:r>
            <a:r>
              <a:rPr lang="en-US" altLang="en-US" sz="1800" i="1">
                <a:latin typeface="Times" panose="02020603050405020304" pitchFamily="18" charset="0"/>
              </a:rPr>
              <a:t>Ln</a:t>
            </a:r>
            <a:r>
              <a:rPr lang="en-US" altLang="en-US" sz="1800" baseline="-25000">
                <a:latin typeface="Times" panose="02020603050405020304" pitchFamily="18" charset="0"/>
              </a:rPr>
              <a:t>1</a:t>
            </a:r>
            <a:r>
              <a:rPr lang="en-US" altLang="en-US" sz="1800">
                <a:latin typeface="Symbol" panose="05050102010706020507" pitchFamily="18" charset="2"/>
              </a:rPr>
              <a:t>D</a:t>
            </a:r>
            <a:r>
              <a:rPr lang="en-US" altLang="en-US" sz="1800" baseline="30000">
                <a:latin typeface="Times" panose="02020603050405020304" pitchFamily="18" charset="0"/>
              </a:rPr>
              <a:t>2</a:t>
            </a:r>
            <a:r>
              <a:rPr lang="en-US" altLang="en-US" sz="1800">
                <a:latin typeface="Times" panose="02020603050405020304" pitchFamily="18" charset="0"/>
              </a:rPr>
              <a:t>/[(20)(3</a:t>
            </a:r>
            <a:r>
              <a:rPr lang="en-US" altLang="en-US" sz="1800" baseline="30000">
                <a:latin typeface="Times" panose="02020603050405020304" pitchFamily="18" charset="0"/>
              </a:rPr>
              <a:t>1/2</a:t>
            </a:r>
            <a:r>
              <a:rPr lang="en-US" altLang="en-US" sz="1800">
                <a:latin typeface="Times" panose="02020603050405020304" pitchFamily="18" charset="0"/>
              </a:rPr>
              <a:t>)</a:t>
            </a:r>
            <a:r>
              <a:rPr lang="en-US" altLang="en-US" sz="1800" i="1">
                <a:latin typeface="Times" panose="02020603050405020304" pitchFamily="18" charset="0"/>
              </a:rPr>
              <a:t>c</a:t>
            </a:r>
            <a:r>
              <a:rPr lang="en-US" altLang="en-US" sz="1800">
                <a:latin typeface="Times" panose="02020603050405020304" pitchFamily="18" charset="0"/>
              </a:rPr>
              <a:t>] = 2.9</a:t>
            </a:r>
            <a:r>
              <a:rPr lang="en-US" altLang="en-US" sz="1800">
                <a:latin typeface="Symbol" panose="05050102010706020507" pitchFamily="18" charset="2"/>
                <a:sym typeface="Symbol" panose="05050102010706020507" pitchFamily="18" charset="2"/>
              </a:rPr>
              <a:t></a:t>
            </a:r>
            <a:r>
              <a:rPr lang="en-US" altLang="en-US" sz="1800">
                <a:latin typeface="Times" panose="02020603050405020304" pitchFamily="18" charset="0"/>
              </a:rPr>
              <a:t>10</a:t>
            </a:r>
            <a:r>
              <a:rPr lang="en-US" altLang="en-US" sz="1800" baseline="30000">
                <a:latin typeface="Times" panose="02020603050405020304" pitchFamily="18" charset="0"/>
              </a:rPr>
              <a:t>-11</a:t>
            </a:r>
            <a:r>
              <a:rPr lang="en-US" altLang="en-US" sz="1800">
                <a:latin typeface="Times" panose="02020603050405020304" pitchFamily="18" charset="0"/>
              </a:rPr>
              <a:t> s </a:t>
            </a:r>
            <a:r>
              <a:rPr lang="en-US" altLang="en-US" sz="1800" baseline="30000">
                <a:latin typeface="Times" panose="02020603050405020304" pitchFamily="18" charset="0"/>
              </a:rPr>
              <a:t>1</a:t>
            </a:r>
            <a:r>
              <a:rPr lang="en-US" altLang="en-US" sz="1800">
                <a:latin typeface="Times" panose="02020603050405020304" pitchFamily="18" charset="0"/>
              </a:rPr>
              <a:t> or 0.029 ns.</a:t>
            </a:r>
          </a:p>
          <a:p>
            <a:pPr>
              <a:spcAft>
                <a:spcPts val="600"/>
              </a:spcAft>
            </a:pPr>
            <a:r>
              <a:rPr lang="en-US" altLang="en-US" sz="1800">
                <a:latin typeface="Times" panose="02020603050405020304" pitchFamily="18" charset="0"/>
              </a:rPr>
              <a:t>The material dispersion is</a:t>
            </a:r>
          </a:p>
          <a:p>
            <a:pPr>
              <a:spcAft>
                <a:spcPts val="600"/>
              </a:spcAft>
            </a:pPr>
            <a:r>
              <a:rPr lang="en-US" altLang="en-US" sz="1800">
                <a:latin typeface="Symbol" panose="05050102010706020507" pitchFamily="18" charset="2"/>
              </a:rPr>
              <a:t>D</a:t>
            </a:r>
            <a:r>
              <a:rPr lang="en-US" altLang="en-US" sz="1800" i="1">
                <a:latin typeface="Symbol" panose="05050102010706020507" pitchFamily="18" charset="2"/>
              </a:rPr>
              <a:t>t</a:t>
            </a:r>
            <a:r>
              <a:rPr lang="en-US" altLang="en-US" sz="1800" baseline="-25000">
                <a:latin typeface="Times" panose="02020603050405020304" pitchFamily="18" charset="0"/>
              </a:rPr>
              <a:t>1/2</a:t>
            </a:r>
            <a:r>
              <a:rPr lang="en-US" altLang="en-US" sz="1800">
                <a:latin typeface="Times" panose="02020603050405020304" pitchFamily="18" charset="0"/>
              </a:rPr>
              <a:t> = </a:t>
            </a:r>
            <a:r>
              <a:rPr lang="en-US" altLang="en-US" sz="1800" i="1">
                <a:latin typeface="Times" panose="02020603050405020304" pitchFamily="18" charset="0"/>
              </a:rPr>
              <a:t>LD</a:t>
            </a:r>
            <a:r>
              <a:rPr lang="en-US" altLang="en-US" sz="1800" i="1" baseline="-25000">
                <a:latin typeface="Times" panose="02020603050405020304" pitchFamily="18" charset="0"/>
              </a:rPr>
              <a:t>m </a:t>
            </a:r>
            <a:r>
              <a:rPr lang="en-US" altLang="en-US" sz="1800">
                <a:latin typeface="Symbol" panose="05050102010706020507" pitchFamily="18" charset="2"/>
              </a:rPr>
              <a:t>D</a:t>
            </a:r>
            <a:r>
              <a:rPr lang="en-US" altLang="en-US" sz="1800" i="1">
                <a:latin typeface="Symbol" panose="05050102010706020507" pitchFamily="18" charset="2"/>
              </a:rPr>
              <a:t></a:t>
            </a:r>
            <a:r>
              <a:rPr lang="en-US" altLang="en-US" sz="1800" baseline="-25000">
                <a:latin typeface="Times" panose="02020603050405020304" pitchFamily="18" charset="0"/>
              </a:rPr>
              <a:t>1/2</a:t>
            </a:r>
            <a:r>
              <a:rPr lang="en-US" altLang="en-US" sz="1800">
                <a:latin typeface="Times" panose="02020603050405020304" pitchFamily="18" charset="0"/>
              </a:rPr>
              <a:t> = (1 km)(7.5 ps nm</a:t>
            </a:r>
            <a:r>
              <a:rPr lang="en-US" altLang="en-US" sz="1800" baseline="30000">
                <a:latin typeface="Times" panose="02020603050405020304" pitchFamily="18" charset="0"/>
              </a:rPr>
              <a:t>-1</a:t>
            </a:r>
            <a:r>
              <a:rPr lang="en-US" altLang="en-US" sz="1800">
                <a:latin typeface="Times" panose="02020603050405020304" pitchFamily="18" charset="0"/>
              </a:rPr>
              <a:t> km</a:t>
            </a:r>
            <a:r>
              <a:rPr lang="en-US" altLang="en-US" sz="1800" baseline="30000">
                <a:latin typeface="Times" panose="02020603050405020304" pitchFamily="18" charset="0"/>
              </a:rPr>
              <a:t>-1</a:t>
            </a:r>
            <a:r>
              <a:rPr lang="en-US" altLang="en-US" sz="1800">
                <a:latin typeface="Times" panose="02020603050405020304" pitchFamily="18" charset="0"/>
              </a:rPr>
              <a:t>)(3 nm) = 0.0225 ns</a:t>
            </a:r>
          </a:p>
          <a:p>
            <a:pPr>
              <a:spcAft>
                <a:spcPts val="600"/>
              </a:spcAft>
            </a:pPr>
            <a:r>
              <a:rPr lang="en-US" altLang="en-US" sz="1800">
                <a:latin typeface="Times" panose="02020603050405020304" pitchFamily="18" charset="0"/>
              </a:rPr>
              <a:t>Assuming a Gaussian output light pulse shape, </a:t>
            </a:r>
          </a:p>
          <a:p>
            <a:pPr>
              <a:spcAft>
                <a:spcPts val="600"/>
              </a:spcAft>
            </a:pPr>
            <a:r>
              <a:rPr lang="en-US" altLang="en-US" sz="1800" i="1">
                <a:latin typeface="Symbol" panose="05050102010706020507" pitchFamily="18" charset="2"/>
                <a:sym typeface="Symbol" panose="05050102010706020507" pitchFamily="18" charset="2"/>
              </a:rPr>
              <a:t></a:t>
            </a:r>
            <a:r>
              <a:rPr lang="en-US" altLang="en-US" sz="1800" baseline="-25000">
                <a:latin typeface="Times" panose="02020603050405020304" pitchFamily="18" charset="0"/>
              </a:rPr>
              <a:t>intramode</a:t>
            </a:r>
            <a:r>
              <a:rPr lang="en-US" altLang="en-US" sz="1800">
                <a:latin typeface="Times" panose="02020603050405020304" pitchFamily="18" charset="0"/>
              </a:rPr>
              <a:t> = 0.425</a:t>
            </a:r>
            <a:r>
              <a:rPr lang="en-US" altLang="en-US" sz="1800">
                <a:latin typeface="Symbol" panose="05050102010706020507" pitchFamily="18" charset="2"/>
                <a:sym typeface="Symbol" panose="05050102010706020507" pitchFamily="18" charset="2"/>
              </a:rPr>
              <a:t></a:t>
            </a:r>
            <a:r>
              <a:rPr lang="en-US" altLang="en-US" sz="1800" i="1">
                <a:latin typeface="Symbol" panose="05050102010706020507" pitchFamily="18" charset="2"/>
                <a:sym typeface="Symbol" panose="05050102010706020507" pitchFamily="18" charset="2"/>
              </a:rPr>
              <a:t></a:t>
            </a:r>
            <a:r>
              <a:rPr lang="en-US" altLang="en-US" sz="1800" baseline="-25000">
                <a:latin typeface="Times" panose="02020603050405020304" pitchFamily="18" charset="0"/>
              </a:rPr>
              <a:t>1/2</a:t>
            </a:r>
            <a:r>
              <a:rPr lang="en-US" altLang="en-US" sz="1800">
                <a:latin typeface="Times" panose="02020603050405020304" pitchFamily="18" charset="0"/>
              </a:rPr>
              <a:t> = (0.425)(0.0225 ns) = 0.0096 ns</a:t>
            </a:r>
          </a:p>
          <a:p>
            <a:pPr>
              <a:spcAft>
                <a:spcPts val="600"/>
              </a:spcAft>
            </a:pPr>
            <a:r>
              <a:rPr lang="en-US" altLang="en-US" sz="1800">
                <a:latin typeface="Times" panose="02020603050405020304" pitchFamily="18" charset="0"/>
              </a:rPr>
              <a:t>Total dispersion is  </a:t>
            </a:r>
            <a:endParaRPr lang="en-US" altLang="en-US">
              <a:latin typeface="Times" panose="02020603050405020304" pitchFamily="18" charset="0"/>
            </a:endParaRPr>
          </a:p>
        </p:txBody>
      </p:sp>
      <p:graphicFrame>
        <p:nvGraphicFramePr>
          <p:cNvPr id="233475" name="Object 3"/>
          <p:cNvGraphicFramePr>
            <a:graphicFrameLocks noChangeAspect="1"/>
          </p:cNvGraphicFramePr>
          <p:nvPr/>
        </p:nvGraphicFramePr>
        <p:xfrm>
          <a:off x="304800" y="5045075"/>
          <a:ext cx="5961063" cy="357188"/>
        </p:xfrm>
        <a:graphic>
          <a:graphicData uri="http://schemas.openxmlformats.org/presentationml/2006/ole">
            <mc:AlternateContent xmlns:mc="http://schemas.openxmlformats.org/markup-compatibility/2006">
              <mc:Choice xmlns:v="urn:schemas-microsoft-com:vml" Requires="v">
                <p:oleObj spid="_x0000_s233508" name="Equation" r:id="rId4" imgW="7416800" imgH="444500" progId="Equation.3">
                  <p:embed/>
                </p:oleObj>
              </mc:Choice>
              <mc:Fallback>
                <p:oleObj name="Equation" r:id="rId4" imgW="7416800" imgH="4445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5045075"/>
                        <a:ext cx="5961063" cy="357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3476" name="Text Box 4"/>
          <p:cNvSpPr txBox="1">
            <a:spLocks noChangeArrowheads="1"/>
          </p:cNvSpPr>
          <p:nvPr/>
        </p:nvSpPr>
        <p:spPr bwMode="auto">
          <a:xfrm>
            <a:off x="304800" y="5924550"/>
            <a:ext cx="58674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1800" i="1">
                <a:solidFill>
                  <a:srgbClr val="000000"/>
                </a:solidFill>
                <a:latin typeface="Times" panose="02020603050405020304" pitchFamily="18" charset="0"/>
              </a:rPr>
              <a:t>B</a:t>
            </a:r>
            <a:r>
              <a:rPr lang="en-US" altLang="en-US" sz="1800">
                <a:solidFill>
                  <a:srgbClr val="000000"/>
                </a:solidFill>
                <a:latin typeface="Times" panose="02020603050405020304" pitchFamily="18" charset="0"/>
              </a:rPr>
              <a:t> = 0.25/</a:t>
            </a:r>
            <a:r>
              <a:rPr lang="en-US" altLang="en-US" sz="1800">
                <a:solidFill>
                  <a:srgbClr val="000000"/>
                </a:solidFill>
                <a:latin typeface="Symbol" panose="05050102010706020507" pitchFamily="18" charset="2"/>
                <a:sym typeface="Symbol" panose="05050102010706020507" pitchFamily="18" charset="2"/>
              </a:rPr>
              <a:t></a:t>
            </a:r>
            <a:r>
              <a:rPr lang="en-US" altLang="en-US" sz="1800" i="1">
                <a:solidFill>
                  <a:srgbClr val="000000"/>
                </a:solidFill>
                <a:latin typeface="Symbol" panose="05050102010706020507" pitchFamily="18" charset="2"/>
                <a:sym typeface="Symbol" panose="05050102010706020507" pitchFamily="18" charset="2"/>
              </a:rPr>
              <a:t></a:t>
            </a:r>
            <a:r>
              <a:rPr lang="en-US" altLang="en-US" sz="1800" baseline="-25000">
                <a:solidFill>
                  <a:srgbClr val="000000"/>
                </a:solidFill>
                <a:latin typeface="Times" panose="02020603050405020304" pitchFamily="18" charset="0"/>
              </a:rPr>
              <a:t>rms</a:t>
            </a:r>
            <a:r>
              <a:rPr lang="en-US" altLang="en-US" sz="1800">
                <a:solidFill>
                  <a:srgbClr val="000000"/>
                </a:solidFill>
                <a:latin typeface="Times" panose="02020603050405020304" pitchFamily="18" charset="0"/>
              </a:rPr>
              <a:t> = </a:t>
            </a:r>
            <a:r>
              <a:rPr lang="en-US" altLang="en-US" sz="1800" b="1">
                <a:solidFill>
                  <a:srgbClr val="000000"/>
                </a:solidFill>
                <a:latin typeface="Times" panose="02020603050405020304" pitchFamily="18" charset="0"/>
              </a:rPr>
              <a:t>8.2 Gb</a:t>
            </a:r>
            <a:endParaRPr lang="en-US" altLang="en-US" b="1"/>
          </a:p>
        </p:txBody>
      </p:sp>
      <p:sp>
        <p:nvSpPr>
          <p:cNvPr id="233477" name="Text Box 4"/>
          <p:cNvSpPr txBox="1">
            <a:spLocks noChangeArrowheads="1"/>
          </p:cNvSpPr>
          <p:nvPr/>
        </p:nvSpPr>
        <p:spPr bwMode="auto">
          <a:xfrm>
            <a:off x="304800" y="5481638"/>
            <a:ext cx="58674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1800">
                <a:solidFill>
                  <a:srgbClr val="000000"/>
                </a:solidFill>
                <a:latin typeface="Times" panose="02020603050405020304" pitchFamily="18" charset="0"/>
              </a:rPr>
              <a:t>Assume </a:t>
            </a:r>
            <a:r>
              <a:rPr lang="en-US" altLang="en-US" sz="1800" i="1">
                <a:solidFill>
                  <a:srgbClr val="000000"/>
                </a:solidFill>
                <a:latin typeface="Times" panose="02020603050405020304" pitchFamily="18" charset="0"/>
              </a:rPr>
              <a:t>L</a:t>
            </a:r>
            <a:r>
              <a:rPr lang="en-US" altLang="en-US" sz="1800">
                <a:solidFill>
                  <a:srgbClr val="000000"/>
                </a:solidFill>
                <a:latin typeface="Times" panose="02020603050405020304" pitchFamily="18" charset="0"/>
              </a:rPr>
              <a:t> = 1 km</a:t>
            </a:r>
            <a:endParaRPr lang="en-US" alt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22" name="Object 2"/>
          <p:cNvGraphicFramePr>
            <a:graphicFrameLocks noChangeAspect="1"/>
          </p:cNvGraphicFramePr>
          <p:nvPr/>
        </p:nvGraphicFramePr>
        <p:xfrm>
          <a:off x="5410200" y="3962400"/>
          <a:ext cx="2143125" cy="1803400"/>
        </p:xfrm>
        <a:graphic>
          <a:graphicData uri="http://schemas.openxmlformats.org/presentationml/2006/ole">
            <mc:AlternateContent xmlns:mc="http://schemas.openxmlformats.org/markup-compatibility/2006">
              <mc:Choice xmlns:v="urn:schemas-microsoft-com:vml" Requires="v">
                <p:oleObj spid="_x0000_s235559" name="Document" r:id="rId4" imgW="2142744" imgH="1804416" progId="Word.Document.8">
                  <p:embed/>
                </p:oleObj>
              </mc:Choice>
              <mc:Fallback>
                <p:oleObj name="Document" r:id="rId4" imgW="2142744" imgH="1804416"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3962400"/>
                        <a:ext cx="2143125" cy="180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23" name="Text Box 3"/>
          <p:cNvSpPr txBox="1">
            <a:spLocks noChangeArrowheads="1"/>
          </p:cNvSpPr>
          <p:nvPr/>
        </p:nvSpPr>
        <p:spPr bwMode="auto">
          <a:xfrm>
            <a:off x="3048000" y="228600"/>
            <a:ext cx="3810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800" b="1">
                <a:solidFill>
                  <a:srgbClr val="FF020B"/>
                </a:solidFill>
              </a:rPr>
              <a:t>GRIN Rod Lenses</a:t>
            </a:r>
            <a:endParaRPr lang="en-US" altLang="en-US"/>
          </a:p>
        </p:txBody>
      </p:sp>
      <p:sp>
        <p:nvSpPr>
          <p:cNvPr id="235524" name="Text Box 5"/>
          <p:cNvSpPr txBox="1">
            <a:spLocks noChangeArrowheads="1"/>
          </p:cNvSpPr>
          <p:nvPr/>
        </p:nvSpPr>
        <p:spPr bwMode="auto">
          <a:xfrm>
            <a:off x="631825" y="2819400"/>
            <a:ext cx="26670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400" b="1">
                <a:solidFill>
                  <a:srgbClr val="000000"/>
                </a:solidFill>
                <a:latin typeface="Times" panose="02020603050405020304" pitchFamily="18" charset="0"/>
              </a:rPr>
              <a:t>Point </a:t>
            </a:r>
            <a:r>
              <a:rPr lang="en-US" altLang="en-US" sz="1400" b="1" i="1">
                <a:solidFill>
                  <a:srgbClr val="000000"/>
                </a:solidFill>
                <a:latin typeface="Times" panose="02020603050405020304" pitchFamily="18" charset="0"/>
              </a:rPr>
              <a:t>O</a:t>
            </a:r>
            <a:r>
              <a:rPr lang="en-US" altLang="en-US" sz="1400" b="1">
                <a:solidFill>
                  <a:srgbClr val="000000"/>
                </a:solidFill>
                <a:latin typeface="Times" panose="02020603050405020304" pitchFamily="18" charset="0"/>
              </a:rPr>
              <a:t> is on the rod face center and the lens focuses the rays onto </a:t>
            </a:r>
            <a:r>
              <a:rPr lang="en-US" altLang="en-US" sz="1400" b="1" i="1">
                <a:solidFill>
                  <a:srgbClr val="000000"/>
                </a:solidFill>
                <a:latin typeface="Times" panose="02020603050405020304" pitchFamily="18" charset="0"/>
              </a:rPr>
              <a:t>O' </a:t>
            </a:r>
            <a:r>
              <a:rPr lang="en-US" altLang="en-US" sz="1400" b="1">
                <a:solidFill>
                  <a:srgbClr val="000000"/>
                </a:solidFill>
                <a:latin typeface="Times" panose="02020603050405020304" pitchFamily="18" charset="0"/>
              </a:rPr>
              <a:t>on to the center of the opposite face. </a:t>
            </a:r>
            <a:endParaRPr lang="en-US" altLang="en-US" sz="1400">
              <a:solidFill>
                <a:srgbClr val="000000"/>
              </a:solidFill>
              <a:latin typeface="Times" panose="02020603050405020304" pitchFamily="18" charset="0"/>
            </a:endParaRPr>
          </a:p>
        </p:txBody>
      </p:sp>
      <p:sp>
        <p:nvSpPr>
          <p:cNvPr id="235525" name="Text Box 6"/>
          <p:cNvSpPr txBox="1">
            <a:spLocks noChangeArrowheads="1"/>
          </p:cNvSpPr>
          <p:nvPr/>
        </p:nvSpPr>
        <p:spPr bwMode="auto">
          <a:xfrm>
            <a:off x="838200" y="3886200"/>
            <a:ext cx="4800600" cy="126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b="1">
                <a:solidFill>
                  <a:srgbClr val="1A0AFF"/>
                </a:solidFill>
                <a:latin typeface="Times" panose="02020603050405020304" pitchFamily="18" charset="0"/>
              </a:rPr>
              <a:t>One pitch (</a:t>
            </a:r>
            <a:r>
              <a:rPr lang="en-US" altLang="en-US" b="1" i="1">
                <a:solidFill>
                  <a:srgbClr val="1A0AFF"/>
                </a:solidFill>
                <a:latin typeface="Times" panose="02020603050405020304" pitchFamily="18" charset="0"/>
              </a:rPr>
              <a:t>P</a:t>
            </a:r>
            <a:r>
              <a:rPr lang="en-US" altLang="en-US" b="1">
                <a:solidFill>
                  <a:srgbClr val="1A0AFF"/>
                </a:solidFill>
                <a:latin typeface="Times" panose="02020603050405020304" pitchFamily="18" charset="0"/>
              </a:rPr>
              <a:t>) is a full one period  variation in the ray trajectory along the rod axis</a:t>
            </a:r>
            <a:r>
              <a:rPr lang="en-US" altLang="en-US" sz="1800" b="1">
                <a:solidFill>
                  <a:srgbClr val="1A0AFF"/>
                </a:solidFill>
                <a:latin typeface="Times" panose="02020603050405020304" pitchFamily="18" charset="0"/>
              </a:rPr>
              <a:t>. </a:t>
            </a:r>
            <a:endParaRPr lang="en-US" altLang="en-US"/>
          </a:p>
        </p:txBody>
      </p:sp>
      <p:sp>
        <p:nvSpPr>
          <p:cNvPr id="235526" name="Text Box 7"/>
          <p:cNvSpPr txBox="1">
            <a:spLocks noChangeArrowheads="1"/>
          </p:cNvSpPr>
          <p:nvPr/>
        </p:nvSpPr>
        <p:spPr bwMode="auto">
          <a:xfrm>
            <a:off x="3832225" y="2819400"/>
            <a:ext cx="16002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400" b="1">
                <a:solidFill>
                  <a:srgbClr val="000000"/>
                </a:solidFill>
                <a:latin typeface="Times" panose="02020603050405020304" pitchFamily="18" charset="0"/>
              </a:rPr>
              <a:t>The rays from </a:t>
            </a:r>
            <a:r>
              <a:rPr lang="en-US" altLang="en-US" sz="1400" b="1" i="1">
                <a:solidFill>
                  <a:srgbClr val="000000"/>
                </a:solidFill>
                <a:latin typeface="Times" panose="02020603050405020304" pitchFamily="18" charset="0"/>
              </a:rPr>
              <a:t>O</a:t>
            </a:r>
            <a:r>
              <a:rPr lang="en-US" altLang="en-US" sz="1400" b="1">
                <a:solidFill>
                  <a:srgbClr val="000000"/>
                </a:solidFill>
                <a:latin typeface="Times" panose="02020603050405020304" pitchFamily="18" charset="0"/>
              </a:rPr>
              <a:t> on the rod face center are collimated out. </a:t>
            </a:r>
            <a:endParaRPr lang="en-US" altLang="en-US" sz="1400">
              <a:solidFill>
                <a:srgbClr val="000000"/>
              </a:solidFill>
              <a:latin typeface="Times" panose="02020603050405020304" pitchFamily="18" charset="0"/>
            </a:endParaRPr>
          </a:p>
        </p:txBody>
      </p:sp>
      <p:sp>
        <p:nvSpPr>
          <p:cNvPr id="235527" name="Text Box 8"/>
          <p:cNvSpPr txBox="1">
            <a:spLocks noChangeArrowheads="1"/>
          </p:cNvSpPr>
          <p:nvPr/>
        </p:nvSpPr>
        <p:spPr bwMode="auto">
          <a:xfrm>
            <a:off x="5954713" y="2819400"/>
            <a:ext cx="2057400"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400" b="1" i="1">
                <a:solidFill>
                  <a:srgbClr val="000000"/>
                </a:solidFill>
                <a:latin typeface="Times" panose="02020603050405020304" pitchFamily="18" charset="0"/>
              </a:rPr>
              <a:t>O</a:t>
            </a:r>
            <a:r>
              <a:rPr lang="en-US" altLang="en-US" sz="1400" b="1">
                <a:solidFill>
                  <a:srgbClr val="000000"/>
                </a:solidFill>
                <a:latin typeface="Times" panose="02020603050405020304" pitchFamily="18" charset="0"/>
              </a:rPr>
              <a:t> is slightly away from the rod face and the rays are collimated out.</a:t>
            </a:r>
            <a:endParaRPr lang="en-US" altLang="en-US" sz="1400">
              <a:solidFill>
                <a:srgbClr val="000000"/>
              </a:solidFill>
              <a:latin typeface="Times" panose="02020603050405020304" pitchFamily="18" charset="0"/>
            </a:endParaRPr>
          </a:p>
        </p:txBody>
      </p:sp>
      <p:pic>
        <p:nvPicPr>
          <p:cNvPr id="23552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7588" y="876300"/>
            <a:ext cx="7121525"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4"/>
          <p:cNvSpPr txBox="1">
            <a:spLocks noChangeArrowheads="1"/>
          </p:cNvSpPr>
          <p:nvPr/>
        </p:nvSpPr>
        <p:spPr bwMode="auto">
          <a:xfrm>
            <a:off x="2362200" y="114300"/>
            <a:ext cx="43434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200" b="1">
                <a:solidFill>
                  <a:srgbClr val="FF020B"/>
                </a:solidFill>
              </a:rPr>
              <a:t>Attenuation</a:t>
            </a:r>
            <a:endParaRPr lang="en-US" altLang="en-US" sz="3200"/>
          </a:p>
        </p:txBody>
      </p:sp>
      <p:sp>
        <p:nvSpPr>
          <p:cNvPr id="237571" name="Text Box 7"/>
          <p:cNvSpPr txBox="1">
            <a:spLocks noChangeArrowheads="1"/>
          </p:cNvSpPr>
          <p:nvPr/>
        </p:nvSpPr>
        <p:spPr bwMode="auto">
          <a:xfrm>
            <a:off x="838200" y="3581400"/>
            <a:ext cx="7086600" cy="147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2000">
                <a:solidFill>
                  <a:srgbClr val="1A0AFF"/>
                </a:solidFill>
              </a:rPr>
              <a:t>Attenuation = Absorption + Scattering</a:t>
            </a:r>
            <a:r>
              <a:rPr lang="en-US" altLang="en-US" sz="2000" b="1">
                <a:latin typeface="Times" panose="02020603050405020304" pitchFamily="18" charset="0"/>
              </a:rPr>
              <a:t> </a:t>
            </a:r>
          </a:p>
          <a:p>
            <a:pPr>
              <a:spcAft>
                <a:spcPts val="600"/>
              </a:spcAft>
            </a:pPr>
            <a:r>
              <a:rPr lang="en-US" altLang="en-US" sz="2000" b="1">
                <a:latin typeface="Times" panose="02020603050405020304" pitchFamily="18" charset="0"/>
              </a:rPr>
              <a:t>Attenuation coefficient </a:t>
            </a:r>
            <a:r>
              <a:rPr lang="en-US" altLang="en-US" sz="2000" i="1">
                <a:latin typeface="Symbol" panose="05050102010706020507" pitchFamily="18" charset="2"/>
                <a:sym typeface="Symbol" panose="05050102010706020507" pitchFamily="18" charset="2"/>
              </a:rPr>
              <a:t></a:t>
            </a:r>
            <a:r>
              <a:rPr lang="en-US" altLang="en-US" sz="2000">
                <a:latin typeface="Times" panose="02020603050405020304" pitchFamily="18" charset="0"/>
              </a:rPr>
              <a:t> is defined as the </a:t>
            </a:r>
            <a:r>
              <a:rPr lang="en-US" altLang="en-US" sz="2000" i="1">
                <a:latin typeface="Times" panose="02020603050405020304" pitchFamily="18" charset="0"/>
              </a:rPr>
              <a:t>fractional decrease in the optical power per unit distance</a:t>
            </a:r>
            <a:r>
              <a:rPr lang="en-US" altLang="en-US" sz="2000">
                <a:latin typeface="Times" panose="02020603050405020304" pitchFamily="18" charset="0"/>
              </a:rPr>
              <a:t>. </a:t>
            </a:r>
            <a:r>
              <a:rPr lang="en-US" altLang="en-US" sz="2000" i="1">
                <a:latin typeface="Symbol" panose="05050102010706020507" pitchFamily="18" charset="2"/>
              </a:rPr>
              <a:t>a</a:t>
            </a:r>
            <a:r>
              <a:rPr lang="en-US" altLang="en-US" sz="2000">
                <a:latin typeface="Times" panose="02020603050405020304" pitchFamily="18" charset="0"/>
              </a:rPr>
              <a:t> is in m</a:t>
            </a:r>
            <a:r>
              <a:rPr lang="en-US" altLang="en-US" sz="2000" baseline="30000">
                <a:latin typeface="Times" panose="02020603050405020304" pitchFamily="18" charset="0"/>
              </a:rPr>
              <a:t>-1</a:t>
            </a:r>
            <a:r>
              <a:rPr lang="en-US" altLang="en-US" sz="2000">
                <a:latin typeface="Times" panose="02020603050405020304" pitchFamily="18" charset="0"/>
              </a:rPr>
              <a:t>.</a:t>
            </a:r>
          </a:p>
          <a:p>
            <a:pPr>
              <a:spcAft>
                <a:spcPts val="600"/>
              </a:spcAft>
            </a:pPr>
            <a:r>
              <a:rPr lang="en-US" altLang="en-US" sz="2000" i="1">
                <a:latin typeface="Times" panose="02020603050405020304" pitchFamily="18" charset="0"/>
              </a:rPr>
              <a:t>P</a:t>
            </a:r>
            <a:r>
              <a:rPr lang="en-US" altLang="en-US" sz="2000" baseline="-25000">
                <a:latin typeface="Times" panose="02020603050405020304" pitchFamily="18" charset="0"/>
              </a:rPr>
              <a:t>out</a:t>
            </a:r>
            <a:r>
              <a:rPr lang="en-US" altLang="en-US" sz="2000">
                <a:latin typeface="Times" panose="02020603050405020304" pitchFamily="18" charset="0"/>
              </a:rPr>
              <a:t> = </a:t>
            </a:r>
            <a:r>
              <a:rPr lang="en-US" altLang="en-US" sz="2000" i="1">
                <a:latin typeface="Times" panose="02020603050405020304" pitchFamily="18" charset="0"/>
              </a:rPr>
              <a:t>P</a:t>
            </a:r>
            <a:r>
              <a:rPr lang="en-US" altLang="en-US" sz="2000" baseline="-25000">
                <a:latin typeface="Times" panose="02020603050405020304" pitchFamily="18" charset="0"/>
              </a:rPr>
              <a:t>in</a:t>
            </a:r>
            <a:r>
              <a:rPr lang="en-US" altLang="en-US" sz="2000">
                <a:latin typeface="Times" panose="02020603050405020304" pitchFamily="18" charset="0"/>
              </a:rPr>
              <a:t>exp(</a:t>
            </a:r>
            <a:r>
              <a:rPr lang="en-US" altLang="en-US" sz="2000">
                <a:latin typeface="Symbol" panose="05050102010706020507" pitchFamily="18" charset="2"/>
                <a:sym typeface="Symbol" panose="05050102010706020507" pitchFamily="18" charset="2"/>
              </a:rPr>
              <a:t></a:t>
            </a:r>
            <a:r>
              <a:rPr lang="en-US" altLang="en-US" sz="2000" i="1">
                <a:latin typeface="Symbol" panose="05050102010706020507" pitchFamily="18" charset="2"/>
                <a:sym typeface="Symbol" panose="05050102010706020507" pitchFamily="18" charset="2"/>
              </a:rPr>
              <a:t></a:t>
            </a:r>
            <a:r>
              <a:rPr lang="en-US" altLang="en-US" sz="2000" i="1">
                <a:latin typeface="Times" panose="02020603050405020304" pitchFamily="18" charset="0"/>
              </a:rPr>
              <a:t>L</a:t>
            </a:r>
            <a:r>
              <a:rPr lang="en-US" altLang="en-US" sz="2000">
                <a:latin typeface="Times" panose="02020603050405020304" pitchFamily="18" charset="0"/>
              </a:rPr>
              <a:t>)</a:t>
            </a:r>
          </a:p>
        </p:txBody>
      </p:sp>
      <p:graphicFrame>
        <p:nvGraphicFramePr>
          <p:cNvPr id="237572" name="Object 8"/>
          <p:cNvGraphicFramePr>
            <a:graphicFrameLocks noChangeAspect="1"/>
          </p:cNvGraphicFramePr>
          <p:nvPr/>
        </p:nvGraphicFramePr>
        <p:xfrm>
          <a:off x="939800" y="5186363"/>
          <a:ext cx="2574925" cy="979487"/>
        </p:xfrm>
        <a:graphic>
          <a:graphicData uri="http://schemas.openxmlformats.org/presentationml/2006/ole">
            <mc:AlternateContent xmlns:mc="http://schemas.openxmlformats.org/markup-compatibility/2006">
              <mc:Choice xmlns:v="urn:schemas-microsoft-com:vml" Requires="v">
                <p:oleObj spid="_x0000_s237636" name="Equation" r:id="rId4" imgW="1269449" imgH="482391" progId="Equation.3">
                  <p:embed/>
                </p:oleObj>
              </mc:Choice>
              <mc:Fallback>
                <p:oleObj name="Equation" r:id="rId4" imgW="1269449" imgH="482391"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800" y="5186363"/>
                        <a:ext cx="2574925"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7573" name="Object 9"/>
          <p:cNvGraphicFramePr>
            <a:graphicFrameLocks noChangeAspect="1"/>
          </p:cNvGraphicFramePr>
          <p:nvPr/>
        </p:nvGraphicFramePr>
        <p:xfrm>
          <a:off x="4021138" y="5226050"/>
          <a:ext cx="2962275" cy="857250"/>
        </p:xfrm>
        <a:graphic>
          <a:graphicData uri="http://schemas.openxmlformats.org/presentationml/2006/ole">
            <mc:AlternateContent xmlns:mc="http://schemas.openxmlformats.org/markup-compatibility/2006">
              <mc:Choice xmlns:v="urn:schemas-microsoft-com:vml" Requires="v">
                <p:oleObj spid="_x0000_s237637" name="Equation" r:id="rId6" imgW="1447800" imgH="419100" progId="Equation.3">
                  <p:embed/>
                </p:oleObj>
              </mc:Choice>
              <mc:Fallback>
                <p:oleObj name="Equation" r:id="rId6" imgW="1447800" imgH="4191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1138" y="5226050"/>
                        <a:ext cx="29622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7574" name="Picture 9" descr="K:\All My Files\Book, Optoelectronics, Pearson\##2ndEdition\#Chapters, The Textbook (2nd Edition)\Ch02, Waveguides,2nd Edition\AttenuationLight_Field(CNV)_COLOR.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800" y="968375"/>
            <a:ext cx="319087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5" name="Rectangle 1"/>
          <p:cNvSpPr>
            <a:spLocks noChangeArrowheads="1"/>
          </p:cNvSpPr>
          <p:nvPr/>
        </p:nvSpPr>
        <p:spPr bwMode="auto">
          <a:xfrm>
            <a:off x="4259263" y="968375"/>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CA" altLang="en-US">
                <a:cs typeface="Times New Roman" panose="02020603050405020304" pitchFamily="18" charset="0"/>
              </a:rPr>
              <a:t>The attenuation of light in a medium</a:t>
            </a:r>
            <a:endParaRPr lang="en-US" altLang="en-US" sz="36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4" descr="K:\All My Files\Book, Optoelectronics, Pearson\##2ndEdition\#Chapters, The Textbook (2nd Edition)\Ch02, Waveguides,2nd Edition\#2-34-AttenuationInOpticalFibers1(CNV)-ii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400" y="800100"/>
            <a:ext cx="6110288"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19" name="Text Box 3"/>
          <p:cNvSpPr txBox="1">
            <a:spLocks noChangeArrowheads="1"/>
          </p:cNvSpPr>
          <p:nvPr/>
        </p:nvSpPr>
        <p:spPr bwMode="auto">
          <a:xfrm>
            <a:off x="1041400" y="155575"/>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Attenuation in Optical Fibers</a:t>
            </a:r>
            <a:endParaRPr lang="en-US" altLang="en-US"/>
          </a:p>
        </p:txBody>
      </p:sp>
      <p:sp>
        <p:nvSpPr>
          <p:cNvPr id="239620" name="Rectangle 1"/>
          <p:cNvSpPr>
            <a:spLocks noChangeArrowheads="1"/>
          </p:cNvSpPr>
          <p:nvPr/>
        </p:nvSpPr>
        <p:spPr bwMode="auto">
          <a:xfrm>
            <a:off x="1041400" y="5122863"/>
            <a:ext cx="7477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a:cs typeface="Times New Roman" panose="02020603050405020304" pitchFamily="18" charset="0"/>
              </a:rPr>
              <a:t>Attenuation vs. wavelength for a standard silica based fiber. </a:t>
            </a:r>
            <a:endParaRPr lang="en-US" altLang="en-US"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ext Box 3"/>
          <p:cNvSpPr txBox="1">
            <a:spLocks noChangeArrowheads="1"/>
          </p:cNvSpPr>
          <p:nvPr/>
        </p:nvSpPr>
        <p:spPr bwMode="auto">
          <a:xfrm>
            <a:off x="1371600" y="228600"/>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Lattice Absorption (Reststrahlen Absorption)</a:t>
            </a:r>
            <a:endParaRPr lang="en-US" altLang="en-US"/>
          </a:p>
        </p:txBody>
      </p:sp>
      <p:pic>
        <p:nvPicPr>
          <p:cNvPr id="241667" name="Picture 4" descr="K:\All My Files\Book, Optoelectronics, Pearson\##2ndEdition\#Chapters, The Textbook (2nd Edition)\Ch02, Waveguides,2nd Edition\Reststrahlen_Infrared_LatticeLightAbsorption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8" y="820738"/>
            <a:ext cx="79597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8" name="Text Box 3"/>
          <p:cNvSpPr txBox="1">
            <a:spLocks noChangeArrowheads="1"/>
          </p:cNvSpPr>
          <p:nvPr/>
        </p:nvSpPr>
        <p:spPr bwMode="auto">
          <a:xfrm>
            <a:off x="760413" y="4514850"/>
            <a:ext cx="742315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400" b="1"/>
              <a:t>EM Wave oscillations are coupled to lattice vibrations (phonons), vibrations of the ions in the lattice. Energy is transferred from the EM wave to these lattice vibrations.</a:t>
            </a:r>
            <a:endParaRPr lang="en-US" altLang="en-US" sz="1400"/>
          </a:p>
        </p:txBody>
      </p:sp>
      <p:sp>
        <p:nvSpPr>
          <p:cNvPr id="241669" name="Text Box 3"/>
          <p:cNvSpPr txBox="1">
            <a:spLocks noChangeArrowheads="1"/>
          </p:cNvSpPr>
          <p:nvPr/>
        </p:nvSpPr>
        <p:spPr bwMode="auto">
          <a:xfrm>
            <a:off x="571500" y="5218113"/>
            <a:ext cx="7423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800" b="1">
                <a:solidFill>
                  <a:srgbClr val="0070C0"/>
                </a:solidFill>
              </a:rPr>
              <a:t>This corresponds to “Fundamental Infrared Absorption” in glasses</a:t>
            </a:r>
            <a:endParaRPr lang="en-US" altLang="en-US" sz="1800">
              <a:solidFill>
                <a:srgbClr val="0070C0"/>
              </a:solidFill>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Text Box 3"/>
          <p:cNvSpPr txBox="1">
            <a:spLocks noChangeArrowheads="1"/>
          </p:cNvSpPr>
          <p:nvPr/>
        </p:nvSpPr>
        <p:spPr bwMode="auto">
          <a:xfrm>
            <a:off x="2681288" y="254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Rayleigh Scattering</a:t>
            </a:r>
            <a:endParaRPr lang="en-US" altLang="en-US"/>
          </a:p>
        </p:txBody>
      </p:sp>
      <p:sp>
        <p:nvSpPr>
          <p:cNvPr id="243715" name="Text Box 5"/>
          <p:cNvSpPr txBox="1">
            <a:spLocks noChangeArrowheads="1"/>
          </p:cNvSpPr>
          <p:nvPr/>
        </p:nvSpPr>
        <p:spPr bwMode="auto">
          <a:xfrm>
            <a:off x="433388" y="3381375"/>
            <a:ext cx="81534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en-US" altLang="en-US" sz="1800">
                <a:solidFill>
                  <a:srgbClr val="1A0AFF"/>
                </a:solidFill>
                <a:latin typeface="Times" panose="02020603050405020304" pitchFamily="18" charset="0"/>
              </a:rPr>
              <a:t>Rayleigh scattering involves the polarization of a small dielectric particle or a region that is much smaller than the light wavelength.  The field forces dipole oscillations in the particle (by polarizing it) which leads to the emission of EM waves in "many" directions so that a portion of the light energy is directed away from the incident beam.</a:t>
            </a:r>
            <a:endParaRPr lang="en-US" altLang="en-US" sz="1800">
              <a:solidFill>
                <a:srgbClr val="000000"/>
              </a:solidFill>
              <a:latin typeface="Times" panose="02020603050405020304" pitchFamily="18" charset="0"/>
            </a:endParaRPr>
          </a:p>
        </p:txBody>
      </p:sp>
      <p:graphicFrame>
        <p:nvGraphicFramePr>
          <p:cNvPr id="243716" name="Object 6"/>
          <p:cNvGraphicFramePr>
            <a:graphicFrameLocks noChangeAspect="1"/>
          </p:cNvGraphicFramePr>
          <p:nvPr/>
        </p:nvGraphicFramePr>
        <p:xfrm>
          <a:off x="625475" y="4953000"/>
          <a:ext cx="3086100" cy="762000"/>
        </p:xfrm>
        <a:graphic>
          <a:graphicData uri="http://schemas.openxmlformats.org/presentationml/2006/ole">
            <mc:AlternateContent xmlns:mc="http://schemas.openxmlformats.org/markup-compatibility/2006">
              <mc:Choice xmlns:v="urn:schemas-microsoft-com:vml" Requires="v">
                <p:oleObj spid="_x0000_s243749" name="Equation" r:id="rId4" imgW="3086100" imgH="762000" progId="Equation.3">
                  <p:embed/>
                </p:oleObj>
              </mc:Choice>
              <mc:Fallback>
                <p:oleObj name="Equation" r:id="rId4" imgW="3086100" imgH="7620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475" y="4953000"/>
                        <a:ext cx="3086100" cy="762000"/>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3717" name="Text Box 7"/>
          <p:cNvSpPr txBox="1">
            <a:spLocks noChangeArrowheads="1"/>
          </p:cNvSpPr>
          <p:nvPr/>
        </p:nvSpPr>
        <p:spPr bwMode="auto">
          <a:xfrm>
            <a:off x="4419600" y="4575175"/>
            <a:ext cx="38862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en-US" altLang="en-US" sz="1800" i="1">
                <a:latin typeface="Symbol" panose="05050102010706020507" pitchFamily="18" charset="2"/>
                <a:sym typeface="Symbol" panose="05050102010706020507" pitchFamily="18" charset="2"/>
              </a:rPr>
              <a:t></a:t>
            </a:r>
            <a:r>
              <a:rPr lang="en-US" altLang="en-US" sz="1800" i="1" baseline="-25000">
                <a:latin typeface="Symbol" panose="05050102010706020507" pitchFamily="18" charset="2"/>
                <a:sym typeface="Symbol" panose="05050102010706020507" pitchFamily="18" charset="2"/>
              </a:rPr>
              <a:t></a:t>
            </a:r>
            <a:r>
              <a:rPr lang="en-US" altLang="en-US" sz="1800">
                <a:latin typeface="Times" panose="02020603050405020304" pitchFamily="18" charset="0"/>
              </a:rPr>
              <a:t>  = isothermal compressibility (at </a:t>
            </a:r>
            <a:r>
              <a:rPr lang="en-US" altLang="en-US" sz="1800" i="1">
                <a:latin typeface="Times" panose="02020603050405020304" pitchFamily="18" charset="0"/>
              </a:rPr>
              <a:t>T</a:t>
            </a:r>
            <a:r>
              <a:rPr lang="en-US" altLang="en-US" sz="1800" i="1" baseline="-25000">
                <a:latin typeface="Times" panose="02020603050405020304" pitchFamily="18" charset="0"/>
              </a:rPr>
              <a:t>f</a:t>
            </a:r>
            <a:r>
              <a:rPr lang="en-US" altLang="en-US" sz="1800">
                <a:latin typeface="Times" panose="02020603050405020304" pitchFamily="18" charset="0"/>
              </a:rPr>
              <a:t>) </a:t>
            </a:r>
          </a:p>
          <a:p>
            <a:pPr algn="just">
              <a:spcBef>
                <a:spcPct val="50000"/>
              </a:spcBef>
            </a:pPr>
            <a:r>
              <a:rPr lang="en-US" altLang="en-US" sz="1800" i="1">
                <a:latin typeface="Times" panose="02020603050405020304" pitchFamily="18" charset="0"/>
              </a:rPr>
              <a:t>T</a:t>
            </a:r>
            <a:r>
              <a:rPr lang="en-US" altLang="en-US" sz="1800" i="1" baseline="-25000">
                <a:latin typeface="Times" panose="02020603050405020304" pitchFamily="18" charset="0"/>
              </a:rPr>
              <a:t>f</a:t>
            </a:r>
            <a:r>
              <a:rPr lang="en-US" altLang="en-US" sz="1800">
                <a:latin typeface="Times" panose="02020603050405020304" pitchFamily="18" charset="0"/>
              </a:rPr>
              <a:t>  = </a:t>
            </a:r>
            <a:r>
              <a:rPr lang="en-US" altLang="en-US" sz="1800" i="1">
                <a:latin typeface="Times" panose="02020603050405020304" pitchFamily="18" charset="0"/>
              </a:rPr>
              <a:t>fictive temperature</a:t>
            </a:r>
            <a:r>
              <a:rPr lang="en-US" altLang="en-US" sz="1800">
                <a:latin typeface="Times" panose="02020603050405020304" pitchFamily="18" charset="0"/>
              </a:rPr>
              <a:t> (roughly the </a:t>
            </a:r>
            <a:r>
              <a:rPr lang="en-US" altLang="en-US" sz="1800" i="1">
                <a:latin typeface="Times" panose="02020603050405020304" pitchFamily="18" charset="0"/>
              </a:rPr>
              <a:t>softening temperature of glass</a:t>
            </a:r>
            <a:r>
              <a:rPr lang="en-US" altLang="en-US" sz="1800">
                <a:latin typeface="Times" panose="02020603050405020304" pitchFamily="18" charset="0"/>
              </a:rPr>
              <a:t>) where the liquid structure during the cooling of the fiber is frozen to become the glass structure</a:t>
            </a:r>
            <a:endParaRPr lang="en-US" altLang="en-US">
              <a:latin typeface="Times" panose="02020603050405020304" pitchFamily="18" charset="0"/>
            </a:endParaRPr>
          </a:p>
        </p:txBody>
      </p:sp>
      <p:pic>
        <p:nvPicPr>
          <p:cNvPr id="243718" name="Picture 8" descr="K:\All My Files\Book, Optoelectronics, Pearson\##2ndEdition\#Chapters, The Textbook (2nd Edition)\Ch02, Waveguides,2nd Edition\Scattering_Attenuation(CNV)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0950" y="533400"/>
            <a:ext cx="6516688" cy="272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533400" y="228600"/>
            <a:ext cx="8305800"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1800" b="1">
                <a:solidFill>
                  <a:srgbClr val="FF020B"/>
                </a:solidFill>
                <a:latin typeface="Times" panose="02020603050405020304" pitchFamily="18" charset="0"/>
              </a:rPr>
              <a:t>Example: Rayleigh scattering limit</a:t>
            </a:r>
            <a:endParaRPr lang="en-US" altLang="en-US" b="1">
              <a:solidFill>
                <a:srgbClr val="FF020B"/>
              </a:solidFill>
              <a:latin typeface="Times" panose="02020603050405020304" pitchFamily="18" charset="0"/>
            </a:endParaRPr>
          </a:p>
          <a:p>
            <a:r>
              <a:rPr lang="en-US" altLang="en-US" sz="1800">
                <a:solidFill>
                  <a:srgbClr val="FF020B"/>
                </a:solidFill>
                <a:latin typeface="Times" panose="02020603050405020304" pitchFamily="18" charset="0"/>
              </a:rPr>
              <a:t>What is the attenuation due to Rayleigh scattering at around the</a:t>
            </a:r>
            <a:r>
              <a:rPr lang="en-US" altLang="en-US" sz="1800" i="1">
                <a:solidFill>
                  <a:srgbClr val="FF020B"/>
                </a:solidFill>
                <a:latin typeface="Symbol" panose="05050102010706020507" pitchFamily="18" charset="2"/>
                <a:sym typeface="Symbol" panose="05050102010706020507" pitchFamily="18" charset="2"/>
              </a:rPr>
              <a:t></a:t>
            </a:r>
            <a:r>
              <a:rPr lang="en-US" altLang="en-US" sz="1800">
                <a:solidFill>
                  <a:srgbClr val="FF020B"/>
                </a:solidFill>
                <a:latin typeface="Times" panose="02020603050405020304" pitchFamily="18" charset="0"/>
              </a:rPr>
              <a:t> = 1.55 </a:t>
            </a:r>
            <a:r>
              <a:rPr lang="en-US" altLang="en-US" sz="1800">
                <a:solidFill>
                  <a:srgbClr val="FF020B"/>
                </a:solidFill>
                <a:latin typeface="Symbol" panose="05050102010706020507" pitchFamily="18" charset="2"/>
                <a:sym typeface="Symbol" panose="05050102010706020507" pitchFamily="18" charset="2"/>
              </a:rPr>
              <a:t></a:t>
            </a:r>
            <a:r>
              <a:rPr lang="en-US" altLang="en-US" sz="1800">
                <a:solidFill>
                  <a:srgbClr val="FF020B"/>
                </a:solidFill>
                <a:latin typeface="Times" panose="02020603050405020304" pitchFamily="18" charset="0"/>
              </a:rPr>
              <a:t>m window given that pure silica (SiO</a:t>
            </a:r>
            <a:r>
              <a:rPr lang="en-US" altLang="en-US" sz="1800" baseline="-25000">
                <a:solidFill>
                  <a:srgbClr val="FF020B"/>
                </a:solidFill>
                <a:latin typeface="Times" panose="02020603050405020304" pitchFamily="18" charset="0"/>
              </a:rPr>
              <a:t>2</a:t>
            </a:r>
            <a:r>
              <a:rPr lang="en-US" altLang="en-US" sz="1800">
                <a:solidFill>
                  <a:srgbClr val="FF020B"/>
                </a:solidFill>
                <a:latin typeface="Times" panose="02020603050405020304" pitchFamily="18" charset="0"/>
              </a:rPr>
              <a:t>) has the following properties: </a:t>
            </a:r>
            <a:r>
              <a:rPr lang="en-US" altLang="en-US" sz="1800" i="1">
                <a:solidFill>
                  <a:srgbClr val="FF020B"/>
                </a:solidFill>
                <a:latin typeface="Times" panose="02020603050405020304" pitchFamily="18" charset="0"/>
              </a:rPr>
              <a:t>T</a:t>
            </a:r>
            <a:r>
              <a:rPr lang="en-US" altLang="en-US" sz="1800" i="1" baseline="-25000">
                <a:solidFill>
                  <a:srgbClr val="FF020B"/>
                </a:solidFill>
                <a:latin typeface="Times" panose="02020603050405020304" pitchFamily="18" charset="0"/>
              </a:rPr>
              <a:t>f</a:t>
            </a:r>
            <a:r>
              <a:rPr lang="en-US" altLang="en-US" sz="1800">
                <a:solidFill>
                  <a:srgbClr val="FF020B"/>
                </a:solidFill>
                <a:latin typeface="Times" panose="02020603050405020304" pitchFamily="18" charset="0"/>
              </a:rPr>
              <a:t> = 1730°C (softening temperature);  </a:t>
            </a:r>
            <a:r>
              <a:rPr lang="en-US" altLang="en-US" sz="1800" i="1">
                <a:solidFill>
                  <a:srgbClr val="FF020B"/>
                </a:solidFill>
                <a:latin typeface="Symbol" panose="05050102010706020507" pitchFamily="18" charset="2"/>
                <a:sym typeface="Symbol" panose="05050102010706020507" pitchFamily="18" charset="2"/>
              </a:rPr>
              <a:t></a:t>
            </a:r>
            <a:r>
              <a:rPr lang="en-US" altLang="en-US" sz="1800" i="1" baseline="-25000">
                <a:solidFill>
                  <a:srgbClr val="FF020B"/>
                </a:solidFill>
                <a:latin typeface="Times" panose="02020603050405020304" pitchFamily="18" charset="0"/>
              </a:rPr>
              <a:t>T</a:t>
            </a:r>
            <a:r>
              <a:rPr lang="en-US" altLang="en-US" sz="1800">
                <a:solidFill>
                  <a:srgbClr val="FF020B"/>
                </a:solidFill>
                <a:latin typeface="Times" panose="02020603050405020304" pitchFamily="18" charset="0"/>
              </a:rPr>
              <a:t> = 7</a:t>
            </a:r>
            <a:r>
              <a:rPr lang="en-US" altLang="en-US" sz="1800">
                <a:solidFill>
                  <a:srgbClr val="FF020B"/>
                </a:solidFill>
                <a:latin typeface="Times" panose="02020603050405020304" pitchFamily="18" charset="0"/>
                <a:sym typeface="Symbol" panose="05050102010706020507" pitchFamily="18" charset="2"/>
              </a:rPr>
              <a:t></a:t>
            </a:r>
            <a:r>
              <a:rPr lang="en-US" altLang="en-US" sz="1800">
                <a:solidFill>
                  <a:srgbClr val="FF020B"/>
                </a:solidFill>
                <a:latin typeface="Times" panose="02020603050405020304" pitchFamily="18" charset="0"/>
              </a:rPr>
              <a:t>10</a:t>
            </a:r>
            <a:r>
              <a:rPr lang="en-US" altLang="en-US" sz="1800" baseline="30000">
                <a:solidFill>
                  <a:srgbClr val="FF020B"/>
                </a:solidFill>
                <a:latin typeface="Times" panose="02020603050405020304" pitchFamily="18" charset="0"/>
              </a:rPr>
              <a:t>-11</a:t>
            </a:r>
            <a:r>
              <a:rPr lang="en-US" altLang="en-US" sz="1800">
                <a:solidFill>
                  <a:srgbClr val="FF020B"/>
                </a:solidFill>
                <a:latin typeface="Times" panose="02020603050405020304" pitchFamily="18" charset="0"/>
              </a:rPr>
              <a:t> m</a:t>
            </a:r>
            <a:r>
              <a:rPr lang="en-US" altLang="en-US" sz="1800" baseline="30000">
                <a:solidFill>
                  <a:srgbClr val="FF020B"/>
                </a:solidFill>
                <a:latin typeface="Times" panose="02020603050405020304" pitchFamily="18" charset="0"/>
              </a:rPr>
              <a:t>2</a:t>
            </a:r>
            <a:r>
              <a:rPr lang="en-US" altLang="en-US" sz="1800">
                <a:solidFill>
                  <a:srgbClr val="FF020B"/>
                </a:solidFill>
                <a:latin typeface="Times" panose="02020603050405020304" pitchFamily="18" charset="0"/>
              </a:rPr>
              <a:t> N</a:t>
            </a:r>
            <a:r>
              <a:rPr lang="en-US" altLang="en-US" sz="1800" baseline="30000">
                <a:solidFill>
                  <a:srgbClr val="FF020B"/>
                </a:solidFill>
                <a:latin typeface="Times" panose="02020603050405020304" pitchFamily="18" charset="0"/>
              </a:rPr>
              <a:t>-1</a:t>
            </a:r>
            <a:r>
              <a:rPr lang="en-US" altLang="en-US" sz="1800">
                <a:solidFill>
                  <a:srgbClr val="FF020B"/>
                </a:solidFill>
                <a:latin typeface="Times" panose="02020603050405020304" pitchFamily="18" charset="0"/>
              </a:rPr>
              <a:t> (at high temperatures); </a:t>
            </a:r>
            <a:r>
              <a:rPr lang="en-US" altLang="en-US" sz="1800" i="1">
                <a:solidFill>
                  <a:srgbClr val="FF020B"/>
                </a:solidFill>
                <a:latin typeface="Times" panose="02020603050405020304" pitchFamily="18" charset="0"/>
              </a:rPr>
              <a:t>n</a:t>
            </a:r>
            <a:r>
              <a:rPr lang="en-US" altLang="en-US" sz="1800">
                <a:solidFill>
                  <a:srgbClr val="FF020B"/>
                </a:solidFill>
                <a:latin typeface="Times" panose="02020603050405020304" pitchFamily="18" charset="0"/>
              </a:rPr>
              <a:t> = 1.4446 at 1.5 </a:t>
            </a:r>
            <a:r>
              <a:rPr lang="en-US" altLang="en-US" sz="1800">
                <a:solidFill>
                  <a:srgbClr val="FF020B"/>
                </a:solidFill>
                <a:latin typeface="Symbol" panose="05050102010706020507" pitchFamily="18" charset="2"/>
                <a:sym typeface="Symbol" panose="05050102010706020507" pitchFamily="18" charset="2"/>
              </a:rPr>
              <a:t></a:t>
            </a:r>
            <a:r>
              <a:rPr lang="en-US" altLang="en-US" sz="1800">
                <a:solidFill>
                  <a:srgbClr val="FF020B"/>
                </a:solidFill>
                <a:latin typeface="Times" panose="02020603050405020304" pitchFamily="18" charset="0"/>
              </a:rPr>
              <a:t>m.</a:t>
            </a:r>
          </a:p>
          <a:p>
            <a:pPr>
              <a:spcAft>
                <a:spcPts val="600"/>
              </a:spcAft>
            </a:pPr>
            <a:r>
              <a:rPr lang="en-US" altLang="en-US" sz="2000" b="1">
                <a:latin typeface="Times" panose="02020603050405020304" pitchFamily="18" charset="0"/>
              </a:rPr>
              <a:t>Solution</a:t>
            </a:r>
            <a:r>
              <a:rPr lang="en-US" altLang="en-US" sz="1800" b="1" i="1">
                <a:latin typeface="Times" panose="02020603050405020304" pitchFamily="18" charset="0"/>
              </a:rPr>
              <a:t> </a:t>
            </a:r>
          </a:p>
          <a:p>
            <a:pPr>
              <a:spcAft>
                <a:spcPts val="600"/>
              </a:spcAft>
            </a:pPr>
            <a:r>
              <a:rPr lang="en-US" altLang="en-US" sz="1800">
                <a:latin typeface="Times" panose="02020603050405020304" pitchFamily="18" charset="0"/>
              </a:rPr>
              <a:t>We simply calculate the Rayleigh scattering attenuation using</a:t>
            </a:r>
            <a:endParaRPr lang="en-US" altLang="en-US">
              <a:latin typeface="Times" panose="02020603050405020304" pitchFamily="18" charset="0"/>
            </a:endParaRPr>
          </a:p>
        </p:txBody>
      </p:sp>
      <p:graphicFrame>
        <p:nvGraphicFramePr>
          <p:cNvPr id="245763" name="Object 4"/>
          <p:cNvGraphicFramePr>
            <a:graphicFrameLocks noChangeAspect="1"/>
          </p:cNvGraphicFramePr>
          <p:nvPr/>
        </p:nvGraphicFramePr>
        <p:xfrm>
          <a:off x="685800" y="2209800"/>
          <a:ext cx="3086100" cy="762000"/>
        </p:xfrm>
        <a:graphic>
          <a:graphicData uri="http://schemas.openxmlformats.org/presentationml/2006/ole">
            <mc:AlternateContent xmlns:mc="http://schemas.openxmlformats.org/markup-compatibility/2006">
              <mc:Choice xmlns:v="urn:schemas-microsoft-com:vml" Requires="v">
                <p:oleObj spid="_x0000_s245826" name="Equation" r:id="rId4" imgW="3086100" imgH="762000" progId="Equation.3">
                  <p:embed/>
                </p:oleObj>
              </mc:Choice>
              <mc:Fallback>
                <p:oleObj name="Equation" r:id="rId4" imgW="3086100" imgH="762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209800"/>
                        <a:ext cx="30861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764" name="Object 5"/>
          <p:cNvGraphicFramePr>
            <a:graphicFrameLocks noChangeAspect="1"/>
          </p:cNvGraphicFramePr>
          <p:nvPr/>
        </p:nvGraphicFramePr>
        <p:xfrm>
          <a:off x="685800" y="3124200"/>
          <a:ext cx="7805738" cy="741363"/>
        </p:xfrm>
        <a:graphic>
          <a:graphicData uri="http://schemas.openxmlformats.org/presentationml/2006/ole">
            <mc:AlternateContent xmlns:mc="http://schemas.openxmlformats.org/markup-compatibility/2006">
              <mc:Choice xmlns:v="urn:schemas-microsoft-com:vml" Requires="v">
                <p:oleObj spid="_x0000_s245827" name="Equation" r:id="rId6" imgW="8534400" imgH="812800" progId="Equation.3">
                  <p:embed/>
                </p:oleObj>
              </mc:Choice>
              <mc:Fallback>
                <p:oleObj name="Equation" r:id="rId6" imgW="8534400" imgH="8128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124200"/>
                        <a:ext cx="7805738"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765" name="Text Box 6"/>
          <p:cNvSpPr txBox="1">
            <a:spLocks noChangeArrowheads="1"/>
          </p:cNvSpPr>
          <p:nvPr/>
        </p:nvSpPr>
        <p:spPr bwMode="auto">
          <a:xfrm>
            <a:off x="609600" y="4114800"/>
            <a:ext cx="7924800"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i="1">
                <a:latin typeface="Symbol" panose="05050102010706020507" pitchFamily="18" charset="2"/>
              </a:rPr>
              <a:t>a</a:t>
            </a:r>
            <a:r>
              <a:rPr lang="en-US" altLang="en-US" sz="2000" i="1" baseline="-25000"/>
              <a:t>R</a:t>
            </a:r>
            <a:r>
              <a:rPr lang="en-US" altLang="en-US" sz="2000"/>
              <a:t> = </a:t>
            </a:r>
            <a:r>
              <a:rPr lang="en-US" altLang="en-US" sz="2000">
                <a:latin typeface="Times" panose="02020603050405020304" pitchFamily="18" charset="0"/>
              </a:rPr>
              <a:t> 3.276</a:t>
            </a:r>
            <a:r>
              <a:rPr lang="en-US" altLang="en-US" sz="2000">
                <a:latin typeface="Times" panose="02020603050405020304" pitchFamily="18" charset="0"/>
                <a:sym typeface="Symbol" panose="05050102010706020507" pitchFamily="18" charset="2"/>
              </a:rPr>
              <a:t></a:t>
            </a:r>
            <a:r>
              <a:rPr lang="en-US" altLang="en-US" sz="2000">
                <a:latin typeface="Times" panose="02020603050405020304" pitchFamily="18" charset="0"/>
              </a:rPr>
              <a:t>10</a:t>
            </a:r>
            <a:r>
              <a:rPr lang="en-US" altLang="en-US" sz="2000" baseline="30000">
                <a:latin typeface="Times" panose="02020603050405020304" pitchFamily="18" charset="0"/>
              </a:rPr>
              <a:t>-5</a:t>
            </a:r>
            <a:r>
              <a:rPr lang="en-US" altLang="en-US" sz="2000">
                <a:latin typeface="Times" panose="02020603050405020304" pitchFamily="18" charset="0"/>
              </a:rPr>
              <a:t> m</a:t>
            </a:r>
            <a:r>
              <a:rPr lang="en-US" altLang="en-US" sz="2000" baseline="30000">
                <a:latin typeface="Times" panose="02020603050405020304" pitchFamily="18" charset="0"/>
              </a:rPr>
              <a:t>-1</a:t>
            </a:r>
            <a:r>
              <a:rPr lang="en-US" altLang="en-US" sz="2000">
                <a:latin typeface="Times" panose="02020603050405020304" pitchFamily="18" charset="0"/>
              </a:rPr>
              <a:t> or 3.276</a:t>
            </a:r>
            <a:r>
              <a:rPr lang="en-US" altLang="en-US" sz="2000">
                <a:latin typeface="Times" panose="02020603050405020304" pitchFamily="18" charset="0"/>
                <a:sym typeface="Symbol" panose="05050102010706020507" pitchFamily="18" charset="2"/>
              </a:rPr>
              <a:t></a:t>
            </a:r>
            <a:r>
              <a:rPr lang="en-US" altLang="en-US" sz="2000">
                <a:latin typeface="Times" panose="02020603050405020304" pitchFamily="18" charset="0"/>
              </a:rPr>
              <a:t>10</a:t>
            </a:r>
            <a:r>
              <a:rPr lang="en-US" altLang="en-US" sz="2000" baseline="30000">
                <a:latin typeface="Times" panose="02020603050405020304" pitchFamily="18" charset="0"/>
              </a:rPr>
              <a:t>-2</a:t>
            </a:r>
            <a:r>
              <a:rPr lang="en-US" altLang="en-US" sz="2000">
                <a:latin typeface="Times" panose="02020603050405020304" pitchFamily="18" charset="0"/>
              </a:rPr>
              <a:t> km</a:t>
            </a:r>
            <a:r>
              <a:rPr lang="en-US" altLang="en-US" sz="2000" baseline="30000">
                <a:latin typeface="Times" panose="02020603050405020304" pitchFamily="18" charset="0"/>
              </a:rPr>
              <a:t>-1</a:t>
            </a:r>
          </a:p>
          <a:p>
            <a:pPr>
              <a:spcAft>
                <a:spcPts val="600"/>
              </a:spcAft>
            </a:pPr>
            <a:r>
              <a:rPr lang="en-US" altLang="en-US" sz="2000">
                <a:latin typeface="Times" panose="02020603050405020304" pitchFamily="18" charset="0"/>
              </a:rPr>
              <a:t>Attenuation in dB per km is </a:t>
            </a:r>
          </a:p>
          <a:p>
            <a:pPr>
              <a:spcAft>
                <a:spcPts val="600"/>
              </a:spcAft>
            </a:pPr>
            <a:r>
              <a:rPr lang="en-US" altLang="en-US" sz="2000" i="1">
                <a:latin typeface="Symbol" panose="05050102010706020507" pitchFamily="18" charset="2"/>
                <a:sym typeface="Symbol" panose="05050102010706020507" pitchFamily="18" charset="2"/>
              </a:rPr>
              <a:t></a:t>
            </a:r>
            <a:r>
              <a:rPr lang="en-US" altLang="en-US" sz="2000" i="1" baseline="-25000">
                <a:latin typeface="Times" panose="02020603050405020304" pitchFamily="18" charset="0"/>
              </a:rPr>
              <a:t>dB</a:t>
            </a:r>
            <a:r>
              <a:rPr lang="en-US" altLang="en-US" sz="2000">
                <a:latin typeface="Times" panose="02020603050405020304" pitchFamily="18" charset="0"/>
              </a:rPr>
              <a:t> = 4.34</a:t>
            </a:r>
            <a:r>
              <a:rPr lang="en-US" altLang="en-US" sz="2000" i="1">
                <a:latin typeface="Symbol" panose="05050102010706020507" pitchFamily="18" charset="2"/>
                <a:sym typeface="Symbol" panose="05050102010706020507" pitchFamily="18" charset="2"/>
              </a:rPr>
              <a:t></a:t>
            </a:r>
            <a:r>
              <a:rPr lang="en-US" altLang="en-US" sz="2000" i="1" baseline="-25000">
                <a:latin typeface="Times" panose="02020603050405020304" pitchFamily="18" charset="0"/>
              </a:rPr>
              <a:t>R</a:t>
            </a:r>
            <a:r>
              <a:rPr lang="en-US" altLang="en-US" sz="2000">
                <a:latin typeface="Times" panose="02020603050405020304" pitchFamily="18" charset="0"/>
              </a:rPr>
              <a:t> = (4.34)(3.735</a:t>
            </a:r>
            <a:r>
              <a:rPr lang="en-US" altLang="en-US" sz="2000">
                <a:latin typeface="Times" panose="02020603050405020304" pitchFamily="18" charset="0"/>
                <a:sym typeface="Symbol" panose="05050102010706020507" pitchFamily="18" charset="2"/>
              </a:rPr>
              <a:t></a:t>
            </a:r>
            <a:r>
              <a:rPr lang="en-US" altLang="en-US" sz="2000">
                <a:latin typeface="Times" panose="02020603050405020304" pitchFamily="18" charset="0"/>
              </a:rPr>
              <a:t>10</a:t>
            </a:r>
            <a:r>
              <a:rPr lang="en-US" altLang="en-US" sz="2000" baseline="30000">
                <a:latin typeface="Times" panose="02020603050405020304" pitchFamily="18" charset="0"/>
              </a:rPr>
              <a:t>-2</a:t>
            </a:r>
            <a:r>
              <a:rPr lang="en-US" altLang="en-US" sz="2000">
                <a:latin typeface="Times" panose="02020603050405020304" pitchFamily="18" charset="0"/>
              </a:rPr>
              <a:t> km</a:t>
            </a:r>
            <a:r>
              <a:rPr lang="en-US" altLang="en-US" sz="2000" baseline="30000">
                <a:latin typeface="Times" panose="02020603050405020304" pitchFamily="18" charset="0"/>
              </a:rPr>
              <a:t>-1</a:t>
            </a:r>
            <a:r>
              <a:rPr lang="en-US" altLang="en-US" sz="2000">
                <a:latin typeface="Times" panose="02020603050405020304" pitchFamily="18" charset="0"/>
              </a:rPr>
              <a:t>) = </a:t>
            </a:r>
            <a:r>
              <a:rPr lang="en-US" altLang="en-US" sz="2000" b="1">
                <a:solidFill>
                  <a:srgbClr val="1A0AFF"/>
                </a:solidFill>
                <a:latin typeface="Times" panose="02020603050405020304" pitchFamily="18" charset="0"/>
              </a:rPr>
              <a:t>0.142 dB km</a:t>
            </a:r>
            <a:r>
              <a:rPr lang="en-US" altLang="en-US" sz="2000" b="1" baseline="30000">
                <a:solidFill>
                  <a:srgbClr val="1A0AFF"/>
                </a:solidFill>
                <a:latin typeface="Times" panose="02020603050405020304" pitchFamily="18" charset="0"/>
              </a:rPr>
              <a:t>-1</a:t>
            </a:r>
            <a:endParaRPr lang="en-US" altLang="en-US" sz="2000">
              <a:latin typeface="Times" panose="02020603050405020304" pitchFamily="18" charset="0"/>
            </a:endParaRPr>
          </a:p>
          <a:p>
            <a:pPr>
              <a:spcAft>
                <a:spcPts val="600"/>
              </a:spcAft>
            </a:pPr>
            <a:r>
              <a:rPr lang="en-US" altLang="en-US" sz="2000">
                <a:latin typeface="Times" panose="02020603050405020304" pitchFamily="18" charset="0"/>
              </a:rPr>
              <a:t>This represents the lowest possible attenuation for a silica glass core fiber at 1.55 </a:t>
            </a:r>
            <a:r>
              <a:rPr lang="en-US" altLang="en-US" sz="2000">
                <a:latin typeface="Symbol" panose="05050102010706020507" pitchFamily="18" charset="2"/>
                <a:sym typeface="Symbol" panose="05050102010706020507" pitchFamily="18" charset="2"/>
              </a:rPr>
              <a:t></a:t>
            </a:r>
            <a:r>
              <a:rPr lang="en-US" altLang="en-US" sz="2000">
                <a:latin typeface="Times" panose="02020603050405020304" pitchFamily="18" charset="0"/>
              </a:rPr>
              <a:t>m.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4" descr="K:\All My Files\Book, Optoelectronics, Pearson\##2ndEdition\#Chapters, The Textbook (2nd Edition)\Ch02, Waveguides,2nd Edition\#2-34-AttenuationInOpticalFibers1(CNV)-ii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400" y="800100"/>
            <a:ext cx="6110288"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1" name="Text Box 3"/>
          <p:cNvSpPr txBox="1">
            <a:spLocks noChangeArrowheads="1"/>
          </p:cNvSpPr>
          <p:nvPr/>
        </p:nvSpPr>
        <p:spPr bwMode="auto">
          <a:xfrm>
            <a:off x="1041400" y="155575"/>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Attenuation in Optical Fibers</a:t>
            </a:r>
            <a:endParaRPr lang="en-US" altLang="en-US"/>
          </a:p>
        </p:txBody>
      </p:sp>
      <p:sp>
        <p:nvSpPr>
          <p:cNvPr id="247812" name="Rectangle 1"/>
          <p:cNvSpPr>
            <a:spLocks noChangeArrowheads="1"/>
          </p:cNvSpPr>
          <p:nvPr/>
        </p:nvSpPr>
        <p:spPr bwMode="auto">
          <a:xfrm>
            <a:off x="1041400" y="5122863"/>
            <a:ext cx="7477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a:cs typeface="Times New Roman" panose="02020603050405020304" pitchFamily="18" charset="0"/>
              </a:rPr>
              <a:t>Attenuation vs. wavelength for a standard silica based fiber. </a:t>
            </a:r>
            <a:endParaRPr lang="en-US" altLang="en-US"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3"/>
          <p:cNvSpPr txBox="1">
            <a:spLocks noChangeArrowheads="1"/>
          </p:cNvSpPr>
          <p:nvPr/>
        </p:nvSpPr>
        <p:spPr bwMode="auto">
          <a:xfrm>
            <a:off x="1447800" y="350838"/>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Low-water-peak fiber has no OH</a:t>
            </a:r>
            <a:r>
              <a:rPr lang="en-US" altLang="en-US" b="1" baseline="30000">
                <a:solidFill>
                  <a:srgbClr val="FF020B"/>
                </a:solidFill>
              </a:rPr>
              <a:t>-</a:t>
            </a:r>
            <a:r>
              <a:rPr lang="en-US" altLang="en-US" b="1">
                <a:solidFill>
                  <a:srgbClr val="FF020B"/>
                </a:solidFill>
              </a:rPr>
              <a:t> peak</a:t>
            </a:r>
            <a:r>
              <a:rPr lang="en-US" altLang="en-US"/>
              <a:t> </a:t>
            </a:r>
          </a:p>
        </p:txBody>
      </p:sp>
      <p:sp>
        <p:nvSpPr>
          <p:cNvPr id="249859" name="Text Box 4"/>
          <p:cNvSpPr txBox="1">
            <a:spLocks noChangeArrowheads="1"/>
          </p:cNvSpPr>
          <p:nvPr/>
        </p:nvSpPr>
        <p:spPr bwMode="auto">
          <a:xfrm>
            <a:off x="1295400" y="5257800"/>
            <a:ext cx="6858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E-band is available for communications with this fiber</a:t>
            </a:r>
          </a:p>
        </p:txBody>
      </p:sp>
      <p:sp>
        <p:nvSpPr>
          <p:cNvPr id="24986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pic>
        <p:nvPicPr>
          <p:cNvPr id="249861" name="Picture 7" descr="K:\All My Files\Book, Optoelectronics, Pearson\##2ndEdition\#Chapters, The Textbook (2nd Edition)\Ch02, Waveguides,2nd Edition\#2-35-AttenuationInOpticalFibers2(CNV)-iii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955675"/>
            <a:ext cx="7069138"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bwMode="auto">
          <a:xfrm>
            <a:off x="614363" y="79375"/>
            <a:ext cx="7966075" cy="617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b="1" smtClean="0">
                <a:solidFill>
                  <a:srgbClr val="FF0000"/>
                </a:solidFill>
              </a:rPr>
              <a:t>WAVELENGTH DIVISION MULTIPLEXING: WDM</a:t>
            </a:r>
          </a:p>
        </p:txBody>
      </p:sp>
      <p:pic>
        <p:nvPicPr>
          <p:cNvPr id="32771" name="Picture 4" descr="K:\All My Files\Book, Optoelectronics, Pearson\##2ndEdition\#Chapters, The Textbook (2nd Edition)\Ch02, Waveguides,2nd Edition\#2-43-WDM(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42963"/>
            <a:ext cx="8647113" cy="479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06" name="Picture 4" descr="K:\All My Files\Book, Optoelectronics, Pearson\##2ndEdition\#Chapters, The Textbook (2nd Edition)\Ch02, Waveguides,2nd Edition\#2-34-AttenuationInOpticalFibers1(CNV)-ii_COLOR.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50" y="638175"/>
            <a:ext cx="523240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1907" name="Object 1"/>
          <p:cNvGraphicFramePr>
            <a:graphicFrameLocks noChangeAspect="1"/>
          </p:cNvGraphicFramePr>
          <p:nvPr/>
        </p:nvGraphicFramePr>
        <p:xfrm>
          <a:off x="3468688" y="4562475"/>
          <a:ext cx="5226050" cy="869950"/>
        </p:xfrm>
        <a:graphic>
          <a:graphicData uri="http://schemas.openxmlformats.org/presentationml/2006/ole">
            <mc:AlternateContent xmlns:mc="http://schemas.openxmlformats.org/markup-compatibility/2006">
              <mc:Choice xmlns:v="urn:schemas-microsoft-com:vml" Requires="v">
                <p:oleObj spid="_x0000_s251972" name="Equation" r:id="rId5" imgW="1282700" imgH="215900" progId="Equation.3">
                  <p:embed/>
                </p:oleObj>
              </mc:Choice>
              <mc:Fallback>
                <p:oleObj name="Equation" r:id="rId5" imgW="1282700" imgH="2159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8688" y="4562475"/>
                        <a:ext cx="5226050" cy="869950"/>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1908" name="Object 2"/>
          <p:cNvGraphicFramePr>
            <a:graphicFrameLocks noChangeAspect="1"/>
          </p:cNvGraphicFramePr>
          <p:nvPr/>
        </p:nvGraphicFramePr>
        <p:xfrm>
          <a:off x="779463" y="4164013"/>
          <a:ext cx="2525712" cy="1754187"/>
        </p:xfrm>
        <a:graphic>
          <a:graphicData uri="http://schemas.openxmlformats.org/presentationml/2006/ole">
            <mc:AlternateContent xmlns:mc="http://schemas.openxmlformats.org/markup-compatibility/2006">
              <mc:Choice xmlns:v="urn:schemas-microsoft-com:vml" Requires="v">
                <p:oleObj spid="_x0000_s251973" name="Equation" r:id="rId7" imgW="571252" imgH="393529" progId="Equation.3">
                  <p:embed/>
                </p:oleObj>
              </mc:Choice>
              <mc:Fallback>
                <p:oleObj name="Equation" r:id="rId7" imgW="571252" imgH="393529"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463" y="4164013"/>
                        <a:ext cx="2525712" cy="175418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51909" name="Straight Arrow Connector 5"/>
          <p:cNvCxnSpPr>
            <a:cxnSpLocks noChangeShapeType="1"/>
          </p:cNvCxnSpPr>
          <p:nvPr/>
        </p:nvCxnSpPr>
        <p:spPr bwMode="auto">
          <a:xfrm flipH="1" flipV="1">
            <a:off x="4498975" y="3241675"/>
            <a:ext cx="752475" cy="1193800"/>
          </a:xfrm>
          <a:prstGeom prst="straightConnector1">
            <a:avLst/>
          </a:prstGeom>
          <a:noFill/>
          <a:ln w="9525" algn="ctr">
            <a:solidFill>
              <a:srgbClr val="7030A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910" name="Straight Arrow Connector 7"/>
          <p:cNvCxnSpPr>
            <a:cxnSpLocks noChangeShapeType="1"/>
          </p:cNvCxnSpPr>
          <p:nvPr/>
        </p:nvCxnSpPr>
        <p:spPr bwMode="auto">
          <a:xfrm flipV="1">
            <a:off x="2640013" y="2444750"/>
            <a:ext cx="695325" cy="1728788"/>
          </a:xfrm>
          <a:prstGeom prst="straightConnector1">
            <a:avLst/>
          </a:prstGeom>
          <a:noFill/>
          <a:ln w="9525" algn="ctr">
            <a:solidFill>
              <a:srgbClr val="FF020B"/>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1911" name="Text Box 3"/>
          <p:cNvSpPr txBox="1">
            <a:spLocks noChangeArrowheads="1"/>
          </p:cNvSpPr>
          <p:nvPr/>
        </p:nvSpPr>
        <p:spPr bwMode="auto">
          <a:xfrm>
            <a:off x="1376363" y="84138"/>
            <a:ext cx="655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Attenuation in Optical Fibers</a:t>
            </a:r>
            <a:endParaRPr lang="en-US" alt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Title 1"/>
          <p:cNvSpPr>
            <a:spLocks noGrp="1"/>
          </p:cNvSpPr>
          <p:nvPr>
            <p:ph type="title"/>
          </p:nvPr>
        </p:nvSpPr>
        <p:spPr bwMode="auto">
          <a:xfrm>
            <a:off x="547688" y="112713"/>
            <a:ext cx="7772400" cy="9032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sz="4800" b="1" smtClean="0">
                <a:solidFill>
                  <a:srgbClr val="C00000"/>
                </a:solidFill>
              </a:rPr>
              <a:t>Attenuation</a:t>
            </a:r>
          </a:p>
        </p:txBody>
      </p:sp>
      <p:sp>
        <p:nvSpPr>
          <p:cNvPr id="25395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253956" name="Object 3"/>
          <p:cNvGraphicFramePr>
            <a:graphicFrameLocks noChangeAspect="1"/>
          </p:cNvGraphicFramePr>
          <p:nvPr/>
        </p:nvGraphicFramePr>
        <p:xfrm>
          <a:off x="1203325" y="1584325"/>
          <a:ext cx="6416675" cy="1066800"/>
        </p:xfrm>
        <a:graphic>
          <a:graphicData uri="http://schemas.openxmlformats.org/presentationml/2006/ole">
            <mc:AlternateContent xmlns:mc="http://schemas.openxmlformats.org/markup-compatibility/2006">
              <mc:Choice xmlns:v="urn:schemas-microsoft-com:vml" Requires="v">
                <p:oleObj spid="_x0000_s254025" name="Equation" r:id="rId4" imgW="1282700" imgH="215900" progId="Equation.3">
                  <p:embed/>
                </p:oleObj>
              </mc:Choice>
              <mc:Fallback>
                <p:oleObj name="Equation" r:id="rId4" imgW="1282700" imgH="2159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3325" y="1584325"/>
                        <a:ext cx="6416675" cy="1066800"/>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395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253958" name="Object 5"/>
          <p:cNvGraphicFramePr>
            <a:graphicFrameLocks noChangeAspect="1"/>
          </p:cNvGraphicFramePr>
          <p:nvPr/>
        </p:nvGraphicFramePr>
        <p:xfrm>
          <a:off x="2598738" y="3032125"/>
          <a:ext cx="2833687" cy="1968500"/>
        </p:xfrm>
        <a:graphic>
          <a:graphicData uri="http://schemas.openxmlformats.org/presentationml/2006/ole">
            <mc:AlternateContent xmlns:mc="http://schemas.openxmlformats.org/markup-compatibility/2006">
              <mc:Choice xmlns:v="urn:schemas-microsoft-com:vml" Requires="v">
                <p:oleObj spid="_x0000_s254026" name="Equation" r:id="rId6" imgW="571252" imgH="393529" progId="Equation.3">
                  <p:embed/>
                </p:oleObj>
              </mc:Choice>
              <mc:Fallback>
                <p:oleObj name="Equation" r:id="rId6" imgW="571252" imgH="393529"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8738" y="3032125"/>
                        <a:ext cx="2833687" cy="1968500"/>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53959" name="Straight Arrow Connector 2"/>
          <p:cNvCxnSpPr>
            <a:cxnSpLocks noChangeShapeType="1"/>
          </p:cNvCxnSpPr>
          <p:nvPr/>
        </p:nvCxnSpPr>
        <p:spPr bwMode="auto">
          <a:xfrm flipH="1">
            <a:off x="5124450" y="3286125"/>
            <a:ext cx="895350" cy="29845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3960" name="TextBox 3"/>
          <p:cNvSpPr txBox="1">
            <a:spLocks noChangeArrowheads="1"/>
          </p:cNvSpPr>
          <p:nvPr/>
        </p:nvSpPr>
        <p:spPr bwMode="auto">
          <a:xfrm>
            <a:off x="6019800" y="3041650"/>
            <a:ext cx="21018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eaLnBrk="1" hangingPunct="1">
              <a:spcAft>
                <a:spcPts val="600"/>
              </a:spcAft>
            </a:pPr>
            <a:r>
              <a:rPr lang="en-CA" altLang="en-US" sz="1600" b="1" i="1">
                <a:solidFill>
                  <a:srgbClr val="000000"/>
                </a:solidFill>
                <a:cs typeface="Times New Roman" panose="02020603050405020304" pitchFamily="18" charset="0"/>
              </a:rPr>
              <a:t>A</a:t>
            </a:r>
            <a:r>
              <a:rPr lang="en-CA" altLang="en-US" sz="1600" b="1" i="1" baseline="-25000">
                <a:solidFill>
                  <a:srgbClr val="000000"/>
                </a:solidFill>
                <a:cs typeface="Times New Roman" panose="02020603050405020304" pitchFamily="18" charset="0"/>
              </a:rPr>
              <a:t>R</a:t>
            </a:r>
            <a:r>
              <a:rPr lang="en-CA" altLang="en-US" sz="1600" b="1">
                <a:solidFill>
                  <a:srgbClr val="000000"/>
                </a:solidFill>
                <a:cs typeface="Times New Roman" panose="02020603050405020304" pitchFamily="18" charset="0"/>
              </a:rPr>
              <a:t> in dB km</a:t>
            </a:r>
            <a:r>
              <a:rPr lang="en-CA" altLang="en-US" sz="1600" b="1" baseline="30000">
                <a:solidFill>
                  <a:srgbClr val="000000"/>
                </a:solidFill>
                <a:cs typeface="Times New Roman" panose="02020603050405020304" pitchFamily="18" charset="0"/>
              </a:rPr>
              <a:t>-1</a:t>
            </a:r>
            <a:r>
              <a:rPr lang="en-CA" altLang="en-US" sz="1600" b="1">
                <a:solidFill>
                  <a:srgbClr val="000000"/>
                </a:solidFill>
                <a:cs typeface="Times New Roman" panose="02020603050405020304" pitchFamily="18" charset="0"/>
              </a:rPr>
              <a:t> </a:t>
            </a:r>
            <a:r>
              <a:rPr lang="en-CA" altLang="en-US" sz="1600" b="1">
                <a:solidFill>
                  <a:srgbClr val="000000"/>
                </a:solidFill>
                <a:cs typeface="Times New Roman" panose="02020603050405020304" pitchFamily="18" charset="0"/>
                <a:sym typeface="Symbol" panose="05050102010706020507" pitchFamily="18" charset="2"/>
              </a:rPr>
              <a:t></a:t>
            </a:r>
            <a:r>
              <a:rPr lang="en-CA" altLang="en-US" sz="1600" b="1">
                <a:solidFill>
                  <a:srgbClr val="000000"/>
                </a:solidFill>
                <a:cs typeface="Times New Roman" panose="02020603050405020304" pitchFamily="18" charset="0"/>
              </a:rPr>
              <a:t>m</a:t>
            </a:r>
            <a:r>
              <a:rPr lang="en-CA" altLang="en-US" sz="1600" b="1" baseline="30000">
                <a:solidFill>
                  <a:srgbClr val="000000"/>
                </a:solidFill>
                <a:cs typeface="Times New Roman" panose="02020603050405020304" pitchFamily="18" charset="0"/>
              </a:rPr>
              <a:t>4</a:t>
            </a:r>
          </a:p>
        </p:txBody>
      </p:sp>
      <p:cxnSp>
        <p:nvCxnSpPr>
          <p:cNvPr id="253961" name="Straight Arrow Connector 9"/>
          <p:cNvCxnSpPr>
            <a:cxnSpLocks noChangeShapeType="1"/>
          </p:cNvCxnSpPr>
          <p:nvPr/>
        </p:nvCxnSpPr>
        <p:spPr bwMode="auto">
          <a:xfrm flipH="1" flipV="1">
            <a:off x="4960938" y="4819650"/>
            <a:ext cx="611187" cy="48895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3962" name="TextBox 11"/>
          <p:cNvSpPr txBox="1">
            <a:spLocks noChangeArrowheads="1"/>
          </p:cNvSpPr>
          <p:nvPr/>
        </p:nvSpPr>
        <p:spPr bwMode="auto">
          <a:xfrm>
            <a:off x="5381625" y="5310188"/>
            <a:ext cx="10461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eaLnBrk="1" hangingPunct="1">
              <a:spcAft>
                <a:spcPts val="600"/>
              </a:spcAft>
            </a:pPr>
            <a:r>
              <a:rPr lang="en-CA" altLang="en-US" sz="1600" b="1">
                <a:solidFill>
                  <a:srgbClr val="000000"/>
                </a:solidFill>
                <a:latin typeface="Symbol" panose="05050102010706020507" pitchFamily="18" charset="2"/>
                <a:cs typeface="Times New Roman" panose="02020603050405020304" pitchFamily="18" charset="0"/>
              </a:rPr>
              <a:t>l</a:t>
            </a:r>
            <a:r>
              <a:rPr lang="en-CA" altLang="en-US" sz="1600" b="1">
                <a:solidFill>
                  <a:srgbClr val="000000"/>
                </a:solidFill>
                <a:cs typeface="Times New Roman" panose="02020603050405020304" pitchFamily="18" charset="0"/>
              </a:rPr>
              <a:t> in </a:t>
            </a:r>
            <a:r>
              <a:rPr lang="en-CA" altLang="en-US" sz="1600" b="1">
                <a:solidFill>
                  <a:srgbClr val="000000"/>
                </a:solidFill>
                <a:cs typeface="Times New Roman" panose="02020603050405020304" pitchFamily="18" charset="0"/>
                <a:sym typeface="Symbol" panose="05050102010706020507" pitchFamily="18" charset="2"/>
              </a:rPr>
              <a:t></a:t>
            </a:r>
            <a:r>
              <a:rPr lang="en-CA" altLang="en-US" sz="1600" b="1">
                <a:solidFill>
                  <a:srgbClr val="000000"/>
                </a:solidFill>
                <a:cs typeface="Times New Roman" panose="02020603050405020304" pitchFamily="18" charset="0"/>
              </a:rPr>
              <a:t>m</a:t>
            </a:r>
            <a:endParaRPr lang="en-CA" altLang="en-US" sz="1600" b="1" baseline="30000">
              <a:solidFill>
                <a:srgbClr val="000000"/>
              </a:solidFill>
              <a:cs typeface="Times New Roman" panose="02020603050405020304" pitchFamily="18" charset="0"/>
            </a:endParaRPr>
          </a:p>
        </p:txBody>
      </p:sp>
      <p:cxnSp>
        <p:nvCxnSpPr>
          <p:cNvPr id="253963" name="Straight Arrow Connector 12"/>
          <p:cNvCxnSpPr>
            <a:cxnSpLocks noChangeShapeType="1"/>
          </p:cNvCxnSpPr>
          <p:nvPr/>
        </p:nvCxnSpPr>
        <p:spPr bwMode="auto">
          <a:xfrm flipV="1">
            <a:off x="2027238" y="4498975"/>
            <a:ext cx="879475" cy="34448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3964" name="TextBox 14"/>
          <p:cNvSpPr txBox="1">
            <a:spLocks noChangeArrowheads="1"/>
          </p:cNvSpPr>
          <p:nvPr/>
        </p:nvSpPr>
        <p:spPr bwMode="auto">
          <a:xfrm>
            <a:off x="227013" y="4819650"/>
            <a:ext cx="21002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lgn="r" eaLnBrk="1" hangingPunct="1">
              <a:spcAft>
                <a:spcPts val="600"/>
              </a:spcAft>
            </a:pPr>
            <a:r>
              <a:rPr lang="en-CA" altLang="en-US" sz="1600" b="1" i="1">
                <a:solidFill>
                  <a:srgbClr val="000000"/>
                </a:solidFill>
                <a:latin typeface="Symbol" panose="05050102010706020507" pitchFamily="18" charset="2"/>
                <a:cs typeface="Times New Roman" panose="02020603050405020304" pitchFamily="18" charset="0"/>
              </a:rPr>
              <a:t>a</a:t>
            </a:r>
            <a:r>
              <a:rPr lang="en-CA" altLang="en-US" sz="1600" b="1" i="1" baseline="-25000">
                <a:solidFill>
                  <a:srgbClr val="000000"/>
                </a:solidFill>
                <a:cs typeface="Times New Roman" panose="02020603050405020304" pitchFamily="18" charset="0"/>
              </a:rPr>
              <a:t>R</a:t>
            </a:r>
            <a:r>
              <a:rPr lang="en-CA" altLang="en-US" sz="1600" b="1">
                <a:solidFill>
                  <a:srgbClr val="000000"/>
                </a:solidFill>
                <a:cs typeface="Times New Roman" panose="02020603050405020304" pitchFamily="18" charset="0"/>
              </a:rPr>
              <a:t> in dB km</a:t>
            </a:r>
            <a:r>
              <a:rPr lang="en-CA" altLang="en-US" sz="1600" b="1" baseline="30000">
                <a:solidFill>
                  <a:srgbClr val="000000"/>
                </a:solidFill>
                <a:cs typeface="Times New Roman" panose="02020603050405020304" pitchFamily="18" charset="0"/>
              </a:rPr>
              <a:t>-1</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itle 1"/>
          <p:cNvSpPr>
            <a:spLocks noGrp="1"/>
          </p:cNvSpPr>
          <p:nvPr>
            <p:ph type="title"/>
          </p:nvPr>
        </p:nvSpPr>
        <p:spPr bwMode="auto">
          <a:xfrm>
            <a:off x="552450" y="0"/>
            <a:ext cx="7772400" cy="5318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sz="4800" b="1" smtClean="0">
                <a:solidFill>
                  <a:srgbClr val="C00000"/>
                </a:solidFill>
              </a:rPr>
              <a:t>Attenuation</a:t>
            </a:r>
          </a:p>
        </p:txBody>
      </p:sp>
      <p:sp>
        <p:nvSpPr>
          <p:cNvPr id="25600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25600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9" name="Table 8"/>
          <p:cNvGraphicFramePr>
            <a:graphicFrameLocks noGrp="1"/>
          </p:cNvGraphicFramePr>
          <p:nvPr/>
        </p:nvGraphicFramePr>
        <p:xfrm>
          <a:off x="557213" y="2192338"/>
          <a:ext cx="8029575" cy="3744913"/>
        </p:xfrm>
        <a:graphic>
          <a:graphicData uri="http://schemas.openxmlformats.org/drawingml/2006/table">
            <a:tbl>
              <a:tblPr/>
              <a:tblGrid>
                <a:gridCol w="2006600"/>
                <a:gridCol w="2008187"/>
                <a:gridCol w="2008188"/>
                <a:gridCol w="2006600"/>
              </a:tblGrid>
              <a:tr h="564145">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600" b="1" i="0" u="none" strike="noStrike" cap="none" normalizeH="0" baseline="0" dirty="0" smtClean="0">
                          <a:ln>
                            <a:noFill/>
                          </a:ln>
                          <a:solidFill>
                            <a:schemeClr val="tx1"/>
                          </a:solidFill>
                          <a:effectLst/>
                          <a:latin typeface="Times New Roman" pitchFamily="18" charset="0"/>
                          <a:cs typeface="Times New Roman" pitchFamily="18" charset="0"/>
                        </a:rPr>
                        <a:t>Glass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600" b="1" i="1" u="none" strike="noStrike" cap="none" normalizeH="0" baseline="0" dirty="0" smtClean="0">
                          <a:ln>
                            <a:noFill/>
                          </a:ln>
                          <a:solidFill>
                            <a:schemeClr val="tx1"/>
                          </a:solidFill>
                          <a:effectLst/>
                          <a:latin typeface="Times New Roman" pitchFamily="18" charset="0"/>
                          <a:cs typeface="Times New Roman" pitchFamily="18" charset="0"/>
                        </a:rPr>
                        <a:t>A</a:t>
                      </a:r>
                      <a:r>
                        <a:rPr kumimoji="0" lang="en-CA" sz="1600" b="1" i="1" u="none" strike="noStrike" cap="none" normalizeH="0" baseline="-25000" dirty="0" smtClean="0">
                          <a:ln>
                            <a:noFill/>
                          </a:ln>
                          <a:solidFill>
                            <a:schemeClr val="tx1"/>
                          </a:solidFill>
                          <a:effectLst/>
                          <a:latin typeface="Times New Roman" pitchFamily="18" charset="0"/>
                          <a:cs typeface="Times New Roman" pitchFamily="18" charset="0"/>
                        </a:rPr>
                        <a:t>R</a:t>
                      </a:r>
                      <a:endParaRPr kumimoji="0" lang="en-CA" sz="16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600" b="1" i="0" u="none" strike="noStrike" cap="none" normalizeH="0" baseline="0" dirty="0" smtClean="0">
                          <a:ln>
                            <a:noFill/>
                          </a:ln>
                          <a:solidFill>
                            <a:schemeClr val="tx1"/>
                          </a:solidFill>
                          <a:effectLst/>
                          <a:latin typeface="Times New Roman" pitchFamily="18" charset="0"/>
                          <a:cs typeface="Times New Roman" pitchFamily="18" charset="0"/>
                        </a:rPr>
                        <a:t>dB km</a:t>
                      </a:r>
                      <a:r>
                        <a:rPr kumimoji="0" lang="en-CA" sz="1600" b="1"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CA" sz="16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CA" sz="1600" b="1" i="0" u="none" strike="noStrike" cap="none" normalizeH="0" baseline="0" dirty="0" smtClean="0">
                          <a:ln>
                            <a:noFill/>
                          </a:ln>
                          <a:solidFill>
                            <a:schemeClr val="tx1"/>
                          </a:solidFill>
                          <a:effectLst/>
                          <a:latin typeface="Times New Roman" pitchFamily="18" charset="0"/>
                          <a:cs typeface="Times New Roman" pitchFamily="18" charset="0"/>
                          <a:sym typeface="Symbol"/>
                        </a:rPr>
                        <a:t></a:t>
                      </a:r>
                      <a:r>
                        <a:rPr kumimoji="0" lang="en-CA" sz="1600" b="1" i="0" u="none" strike="noStrike" cap="none" normalizeH="0" baseline="0" dirty="0" smtClean="0">
                          <a:ln>
                            <a:noFill/>
                          </a:ln>
                          <a:solidFill>
                            <a:schemeClr val="tx1"/>
                          </a:solidFill>
                          <a:effectLst/>
                          <a:latin typeface="Times New Roman" pitchFamily="18" charset="0"/>
                          <a:cs typeface="Times New Roman" pitchFamily="18" charset="0"/>
                        </a:rPr>
                        <a:t>m</a:t>
                      </a:r>
                      <a:r>
                        <a:rPr kumimoji="0" lang="en-CA" sz="1600" b="1" i="0" u="none" strike="noStrike" cap="none" normalizeH="0" baseline="30000" dirty="0" smtClean="0">
                          <a:ln>
                            <a:noFill/>
                          </a:ln>
                          <a:solidFill>
                            <a:schemeClr val="tx1"/>
                          </a:solidFill>
                          <a:effectLst/>
                          <a:latin typeface="Times New Roman" pitchFamily="18" charset="0"/>
                          <a:cs typeface="Times New Roman" pitchFamily="18" charset="0"/>
                        </a:rPr>
                        <a:t>4</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600" b="1" i="0" u="none" strike="noStrike" cap="none" normalizeH="0" baseline="0" smtClean="0">
                          <a:ln>
                            <a:noFill/>
                          </a:ln>
                          <a:solidFill>
                            <a:schemeClr val="tx1"/>
                          </a:solidFill>
                          <a:effectLst/>
                          <a:latin typeface="Times New Roman" pitchFamily="18" charset="0"/>
                          <a:cs typeface="Times New Roman" pitchFamily="18" charset="0"/>
                        </a:rPr>
                        <a:t>Comment</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600" b="1" i="0" u="none" strike="noStrike" cap="none" normalizeH="0" baseline="0" smtClean="0">
                          <a:ln>
                            <a:noFill/>
                          </a:ln>
                          <a:solidFill>
                            <a:schemeClr val="tx1"/>
                          </a:solidFill>
                          <a:effectLst/>
                          <a:latin typeface="Times New Roman" pitchFamily="18" charset="0"/>
                          <a:cs typeface="Times New Roman" pitchFamily="18" charset="0"/>
                        </a:rPr>
                        <a:t>Glass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55827">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Silica fiber</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0.90</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"Rule of thumb"</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Silica fiber</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r h="502984">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SiO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-GeO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 core step index fiber</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0.63 + 2.06×NA</a:t>
                      </a:r>
                      <a:endParaRPr kumimoji="0" lang="en-CA"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NA depends on (</a:t>
                      </a:r>
                      <a:r>
                        <a:rPr kumimoji="0" lang="en-CA" sz="1100" b="1" i="1" u="none" strike="noStrike" cap="none" normalizeH="0" baseline="0" dirty="0" smtClean="0">
                          <a:ln>
                            <a:noFill/>
                          </a:ln>
                          <a:solidFill>
                            <a:schemeClr val="tx1"/>
                          </a:solidFill>
                          <a:effectLst/>
                          <a:latin typeface="Times New Roman" pitchFamily="18" charset="0"/>
                          <a:cs typeface="Times New Roman" pitchFamily="18" charset="0"/>
                        </a:rPr>
                        <a:t>n</a:t>
                      </a:r>
                      <a:r>
                        <a:rPr kumimoji="0" lang="en-CA" sz="1100" b="1"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CA" sz="1100" b="1"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 – </a:t>
                      </a:r>
                      <a:r>
                        <a:rPr kumimoji="0" lang="en-CA" sz="1100" b="1" i="1" u="none" strike="noStrike" cap="none" normalizeH="0" baseline="0" dirty="0" smtClean="0">
                          <a:ln>
                            <a:noFill/>
                          </a:ln>
                          <a:solidFill>
                            <a:schemeClr val="tx1"/>
                          </a:solidFill>
                          <a:effectLst/>
                          <a:latin typeface="Times New Roman" pitchFamily="18" charset="0"/>
                          <a:cs typeface="Times New Roman" pitchFamily="18" charset="0"/>
                        </a:rPr>
                        <a:t>n</a:t>
                      </a:r>
                      <a:r>
                        <a:rPr kumimoji="0" lang="en-CA" sz="1100" b="1"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CA" sz="1100" b="1" i="0" u="none" strike="noStrike" cap="none" normalizeH="0" baseline="30000" dirty="0" smtClean="0">
                          <a:ln>
                            <a:noFill/>
                          </a:ln>
                          <a:solidFill>
                            <a:schemeClr val="tx1"/>
                          </a:solidFill>
                          <a:effectLst/>
                          <a:latin typeface="Times New Roman" pitchFamily="18" charset="0"/>
                          <a:cs typeface="Times New Roman" pitchFamily="18" charset="0"/>
                          <a:sym typeface="Symbol"/>
                        </a:rPr>
                        <a:t>1/2</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 and hence on the doping difference.</a:t>
                      </a:r>
                      <a:endParaRPr kumimoji="0" lang="en-CA"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SiO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-GeO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 core step index fiber</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r h="455827">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SiO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-GeO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 core graded index fiber</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0.63 + 1.75×NA</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 </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SiO</a:t>
                      </a:r>
                      <a:r>
                        <a:rPr kumimoji="0" lang="en-CA" sz="1100" b="1"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-GeO</a:t>
                      </a:r>
                      <a:r>
                        <a:rPr kumimoji="0" lang="en-CA" sz="1100" b="1"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 core graded index fiber</a:t>
                      </a:r>
                      <a:endParaRPr kumimoji="0" lang="en-CA"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r h="748064">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Silica, SiO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0.63</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Measured on preforms. Depends on annealing. </a:t>
                      </a:r>
                      <a:r>
                        <a:rPr kumimoji="0" lang="en-CA" sz="1100" b="1" i="1" u="none" strike="noStrike" cap="none" normalizeH="0" baseline="0" dirty="0" smtClean="0">
                          <a:ln>
                            <a:noFill/>
                          </a:ln>
                          <a:solidFill>
                            <a:schemeClr val="tx1"/>
                          </a:solidFill>
                          <a:effectLst/>
                          <a:latin typeface="Times New Roman" pitchFamily="18" charset="0"/>
                          <a:cs typeface="Times New Roman" pitchFamily="18" charset="0"/>
                        </a:rPr>
                        <a:t>A</a:t>
                      </a:r>
                      <a:r>
                        <a:rPr kumimoji="0" lang="en-CA" sz="1100" b="1" i="1" u="none" strike="noStrike" cap="none" normalizeH="0" baseline="-25000" dirty="0" smtClean="0">
                          <a:ln>
                            <a:noFill/>
                          </a:ln>
                          <a:solidFill>
                            <a:schemeClr val="tx1"/>
                          </a:solidFill>
                          <a:effectLst/>
                          <a:latin typeface="Times New Roman" pitchFamily="18" charset="0"/>
                          <a:cs typeface="Times New Roman" pitchFamily="18" charset="0"/>
                        </a:rPr>
                        <a:t>R</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(Silica) = 0.59 dB km</a:t>
                      </a:r>
                      <a:r>
                        <a:rPr kumimoji="0" lang="en-CA" sz="1100" b="1" i="0" u="none" strike="noStrike" cap="none" normalizeH="0" baseline="30000" dirty="0" smtClean="0">
                          <a:ln>
                            <a:noFill/>
                          </a:ln>
                          <a:solidFill>
                            <a:schemeClr val="tx1"/>
                          </a:solidFill>
                          <a:effectLst/>
                          <a:latin typeface="Times New Roman" pitchFamily="18" charset="0"/>
                          <a:cs typeface="Times New Roman" pitchFamily="18" charset="0"/>
                        </a:rPr>
                        <a:t>-1</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CA" sz="1100" b="1" i="0" u="none" strike="noStrike" cap="none" normalizeH="0" baseline="0" dirty="0" smtClean="0">
                          <a:ln>
                            <a:noFill/>
                          </a:ln>
                          <a:solidFill>
                            <a:schemeClr val="tx1"/>
                          </a:solidFill>
                          <a:effectLst/>
                          <a:latin typeface="Symbol" pitchFamily="18" charset="2"/>
                          <a:cs typeface="Times New Roman" pitchFamily="18" charset="0"/>
                        </a:rPr>
                        <a:t>m</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m</a:t>
                      </a:r>
                      <a:r>
                        <a:rPr kumimoji="0" lang="en-CA" sz="1100" b="1" i="0" u="none" strike="noStrike" cap="none" normalizeH="0" baseline="30000" dirty="0" smtClean="0">
                          <a:ln>
                            <a:noFill/>
                          </a:ln>
                          <a:solidFill>
                            <a:schemeClr val="tx1"/>
                          </a:solidFill>
                          <a:effectLst/>
                          <a:latin typeface="Times New Roman" pitchFamily="18" charset="0"/>
                          <a:cs typeface="Times New Roman" pitchFamily="18" charset="0"/>
                        </a:rPr>
                        <a:t>4</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 for annealed.</a:t>
                      </a:r>
                      <a:endParaRPr kumimoji="0" lang="en-CA"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Silica, SiO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r h="455827">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65%SiO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35%GeO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0.75</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pt-BR" sz="1100" b="1" i="0" u="none" strike="noStrike" cap="none" normalizeH="0" baseline="0" smtClean="0">
                          <a:ln>
                            <a:noFill/>
                          </a:ln>
                          <a:solidFill>
                            <a:schemeClr val="tx1"/>
                          </a:solidFill>
                          <a:effectLst/>
                          <a:latin typeface="Times New Roman" pitchFamily="18" charset="0"/>
                          <a:cs typeface="Times New Roman" pitchFamily="18" charset="0"/>
                        </a:rPr>
                        <a:t>On a preform. </a:t>
                      </a:r>
                      <a:r>
                        <a:rPr kumimoji="0" lang="pt-BR" sz="1100" b="1" i="1" u="none" strike="noStrike" cap="none" normalizeH="0" baseline="0" smtClean="0">
                          <a:ln>
                            <a:noFill/>
                          </a:ln>
                          <a:solidFill>
                            <a:schemeClr val="tx1"/>
                          </a:solidFill>
                          <a:effectLst/>
                          <a:latin typeface="Times New Roman" pitchFamily="18" charset="0"/>
                          <a:cs typeface="Times New Roman" pitchFamily="18" charset="0"/>
                        </a:rPr>
                        <a:t>A</a:t>
                      </a:r>
                      <a:r>
                        <a:rPr kumimoji="0" lang="pt-BR" sz="1100" b="1" i="1" u="none" strike="noStrike" cap="none" normalizeH="0" baseline="-25000" smtClean="0">
                          <a:ln>
                            <a:noFill/>
                          </a:ln>
                          <a:solidFill>
                            <a:schemeClr val="tx1"/>
                          </a:solidFill>
                          <a:effectLst/>
                          <a:latin typeface="Times New Roman" pitchFamily="18" charset="0"/>
                          <a:cs typeface="Times New Roman" pitchFamily="18" charset="0"/>
                        </a:rPr>
                        <a:t>R</a:t>
                      </a:r>
                      <a:r>
                        <a:rPr kumimoji="0" lang="pt-BR" sz="1100" b="1" i="1" u="none" strike="noStrike" cap="none" normalizeH="0" baseline="0" smtClean="0">
                          <a:ln>
                            <a:noFill/>
                          </a:ln>
                          <a:solidFill>
                            <a:schemeClr val="tx1"/>
                          </a:solidFill>
                          <a:effectLst/>
                          <a:latin typeface="Times New Roman" pitchFamily="18" charset="0"/>
                          <a:cs typeface="Times New Roman" pitchFamily="18" charset="0"/>
                        </a:rPr>
                        <a:t>/A</a:t>
                      </a:r>
                      <a:r>
                        <a:rPr kumimoji="0" lang="pt-BR" sz="1100" b="1" i="1" u="none" strike="noStrike" cap="none" normalizeH="0" baseline="-25000" smtClean="0">
                          <a:ln>
                            <a:noFill/>
                          </a:ln>
                          <a:solidFill>
                            <a:schemeClr val="tx1"/>
                          </a:solidFill>
                          <a:effectLst/>
                          <a:latin typeface="Times New Roman" pitchFamily="18" charset="0"/>
                          <a:cs typeface="Times New Roman" pitchFamily="18" charset="0"/>
                        </a:rPr>
                        <a:t>R</a:t>
                      </a:r>
                      <a:r>
                        <a:rPr kumimoji="0" lang="pt-BR" sz="1100" b="1" i="0" u="none" strike="noStrike" cap="none" normalizeH="0" baseline="0" smtClean="0">
                          <a:ln>
                            <a:noFill/>
                          </a:ln>
                          <a:solidFill>
                            <a:schemeClr val="tx1"/>
                          </a:solidFill>
                          <a:effectLst/>
                          <a:latin typeface="Times New Roman" pitchFamily="18" charset="0"/>
                          <a:cs typeface="Times New Roman" pitchFamily="18" charset="0"/>
                        </a:rPr>
                        <a:t>(silica) = 1.19</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65%SiO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35%GeO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endParaRPr kumimoji="0" lang="en-CA" sz="16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ECDE"/>
                    </a:solidFill>
                  </a:tcPr>
                </a:tc>
              </a:tr>
              <a:tr h="562239">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(SiO</a:t>
                      </a:r>
                      <a:r>
                        <a:rPr kumimoji="0" lang="en-CA" sz="1100" b="1"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CA" sz="1100" b="1" i="0" u="none" strike="noStrike" cap="none" normalizeH="0" baseline="-25000" dirty="0" smtClean="0">
                          <a:ln>
                            <a:noFill/>
                          </a:ln>
                          <a:solidFill>
                            <a:schemeClr val="tx1"/>
                          </a:solidFill>
                          <a:effectLst/>
                          <a:latin typeface="Times New Roman" pitchFamily="18" charset="0"/>
                          <a:cs typeface="Times New Roman" pitchFamily="18" charset="0"/>
                        </a:rPr>
                        <a:t>1</a:t>
                      </a:r>
                      <a:r>
                        <a:rPr kumimoji="0" lang="en-CA" sz="1100" b="1" i="0" u="none" strike="noStrike" cap="none" normalizeH="0" baseline="-25000" dirty="0" smtClean="0">
                          <a:ln>
                            <a:noFill/>
                          </a:ln>
                          <a:solidFill>
                            <a:schemeClr val="tx1"/>
                          </a:solidFill>
                          <a:effectLst/>
                          <a:latin typeface="Symbol" pitchFamily="18" charset="2"/>
                          <a:cs typeface="Times New Roman" pitchFamily="18" charset="0"/>
                        </a:rPr>
                        <a:t>-</a:t>
                      </a:r>
                      <a:r>
                        <a:rPr kumimoji="0" lang="en-CA" sz="1100" b="1" i="1" u="none" strike="noStrike" cap="none" normalizeH="0" baseline="-25000" dirty="0" smtClean="0">
                          <a:ln>
                            <a:noFill/>
                          </a:ln>
                          <a:solidFill>
                            <a:schemeClr val="tx1"/>
                          </a:solidFill>
                          <a:effectLst/>
                          <a:latin typeface="Times New Roman" pitchFamily="18" charset="0"/>
                          <a:cs typeface="Times New Roman" pitchFamily="18" charset="0"/>
                        </a:rPr>
                        <a:t>x</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(GeO</a:t>
                      </a:r>
                      <a:r>
                        <a:rPr kumimoji="0" lang="en-CA" sz="1100" b="1"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CA" sz="1100" b="1" i="1" u="none" strike="noStrike" cap="none" normalizeH="0" baseline="-25000" dirty="0" smtClean="0">
                          <a:ln>
                            <a:noFill/>
                          </a:ln>
                          <a:solidFill>
                            <a:schemeClr val="tx1"/>
                          </a:solidFill>
                          <a:effectLst/>
                          <a:latin typeface="Times New Roman" pitchFamily="18" charset="0"/>
                          <a:cs typeface="Times New Roman" pitchFamily="18" charset="0"/>
                        </a:rPr>
                        <a:t>x</a:t>
                      </a:r>
                      <a:endParaRPr kumimoji="0" lang="en-CA"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400" b="1" i="1" u="none" strike="noStrike" cap="none" normalizeH="0" baseline="0" smtClean="0">
                          <a:ln>
                            <a:noFill/>
                          </a:ln>
                          <a:solidFill>
                            <a:schemeClr val="tx1"/>
                          </a:solidFill>
                          <a:effectLst/>
                          <a:latin typeface="Times New Roman" pitchFamily="18" charset="0"/>
                          <a:cs typeface="Times New Roman" pitchFamily="18" charset="0"/>
                        </a:rPr>
                        <a:t>A</a:t>
                      </a:r>
                      <a:r>
                        <a:rPr kumimoji="0" lang="en-CA" sz="1400" b="1" i="1" u="none" strike="noStrike" cap="none" normalizeH="0" baseline="-25000" smtClean="0">
                          <a:ln>
                            <a:noFill/>
                          </a:ln>
                          <a:solidFill>
                            <a:schemeClr val="tx1"/>
                          </a:solidFill>
                          <a:effectLst/>
                          <a:latin typeface="Times New Roman" pitchFamily="18" charset="0"/>
                          <a:cs typeface="Times New Roman" pitchFamily="18" charset="0"/>
                        </a:rPr>
                        <a:t>R</a:t>
                      </a:r>
                      <a:r>
                        <a:rPr kumimoji="0" lang="en-CA" sz="1400" b="1" i="0" u="none" strike="noStrike" cap="none" normalizeH="0" baseline="-25000" smtClean="0">
                          <a:ln>
                            <a:noFill/>
                          </a:ln>
                          <a:solidFill>
                            <a:schemeClr val="tx1"/>
                          </a:solidFill>
                          <a:effectLst/>
                          <a:latin typeface="Times New Roman" pitchFamily="18" charset="0"/>
                          <a:cs typeface="Times New Roman" pitchFamily="18" charset="0"/>
                        </a:rPr>
                        <a:t>(</a:t>
                      </a:r>
                      <a:r>
                        <a:rPr kumimoji="0" lang="en-CA" sz="1400" b="1" i="0" u="none" strike="noStrike" cap="none" normalizeH="0" baseline="0" smtClean="0">
                          <a:ln>
                            <a:noFill/>
                          </a:ln>
                          <a:solidFill>
                            <a:schemeClr val="tx1"/>
                          </a:solidFill>
                          <a:effectLst/>
                          <a:latin typeface="Times New Roman" pitchFamily="18" charset="0"/>
                          <a:cs typeface="Times New Roman" pitchFamily="18" charset="0"/>
                        </a:rPr>
                        <a:t>silica)×(1 + 0.62</a:t>
                      </a:r>
                      <a:r>
                        <a:rPr kumimoji="0" lang="en-CA" sz="1400" b="1" i="1" u="none" strike="noStrike" cap="none" normalizeH="0" baseline="0" smtClean="0">
                          <a:ln>
                            <a:noFill/>
                          </a:ln>
                          <a:solidFill>
                            <a:schemeClr val="tx1"/>
                          </a:solidFill>
                          <a:effectLst/>
                          <a:latin typeface="Times New Roman" pitchFamily="18" charset="0"/>
                          <a:cs typeface="Times New Roman" pitchFamily="18" charset="0"/>
                        </a:rPr>
                        <a:t>x</a:t>
                      </a:r>
                      <a:r>
                        <a:rPr kumimoji="0" lang="en-CA" sz="1400" b="1" i="0" u="none" strike="noStrike" cap="none" normalizeH="0" baseline="0" smtClean="0">
                          <a:ln>
                            <a:noFill/>
                          </a:ln>
                          <a:solidFill>
                            <a:schemeClr val="tx1"/>
                          </a:solidFill>
                          <a:effectLst/>
                          <a:latin typeface="Times New Roman" pitchFamily="18" charset="0"/>
                          <a:cs typeface="Times New Roman" pitchFamily="18" charset="0"/>
                        </a:rPr>
                        <a:t>)</a:t>
                      </a:r>
                      <a:endParaRPr kumimoji="0" lang="en-CA" sz="2000" b="1" i="0" u="none" strike="noStrike" cap="none" normalizeH="0" baseline="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1" u="none" strike="noStrike" cap="none" normalizeH="0" baseline="0" dirty="0" smtClean="0">
                          <a:ln>
                            <a:noFill/>
                          </a:ln>
                          <a:solidFill>
                            <a:schemeClr val="tx1"/>
                          </a:solidFill>
                          <a:effectLst/>
                          <a:latin typeface="Times New Roman" pitchFamily="18" charset="0"/>
                          <a:cs typeface="Times New Roman" pitchFamily="18" charset="0"/>
                        </a:rPr>
                        <a:t>x</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 = [GeO</a:t>
                      </a:r>
                      <a:r>
                        <a:rPr kumimoji="0" lang="en-CA" sz="1100" b="1"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 = Concentration as a fraction (10% GeO</a:t>
                      </a:r>
                      <a:r>
                        <a:rPr kumimoji="0" lang="en-CA" sz="1100" b="1"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CA" sz="1100" b="1" i="1" u="none" strike="noStrike" cap="none" normalizeH="0" baseline="0" dirty="0" smtClean="0">
                          <a:ln>
                            <a:noFill/>
                          </a:ln>
                          <a:solidFill>
                            <a:schemeClr val="tx1"/>
                          </a:solidFill>
                          <a:effectLst/>
                          <a:latin typeface="Times New Roman" pitchFamily="18" charset="0"/>
                          <a:cs typeface="Times New Roman" pitchFamily="18" charset="0"/>
                        </a:rPr>
                        <a:t>x</a:t>
                      </a:r>
                      <a:r>
                        <a:rPr kumimoji="0" lang="en-CA" sz="1100" b="1" i="0" u="none" strike="noStrike" cap="none" normalizeH="0" baseline="0" dirty="0" smtClean="0">
                          <a:ln>
                            <a:noFill/>
                          </a:ln>
                          <a:solidFill>
                            <a:schemeClr val="tx1"/>
                          </a:solidFill>
                          <a:effectLst/>
                          <a:latin typeface="Times New Roman" pitchFamily="18" charset="0"/>
                          <a:cs typeface="Times New Roman" pitchFamily="18" charset="0"/>
                        </a:rPr>
                        <a:t> = 0.1). For preform.</a:t>
                      </a:r>
                      <a:endParaRPr kumimoji="0" lang="en-CA"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(SiO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1</a:t>
                      </a:r>
                      <a:r>
                        <a:rPr kumimoji="0" lang="en-CA" sz="1100" b="1" i="0" u="none" strike="noStrike" cap="none" normalizeH="0" baseline="-25000" smtClean="0">
                          <a:ln>
                            <a:noFill/>
                          </a:ln>
                          <a:solidFill>
                            <a:schemeClr val="tx1"/>
                          </a:solidFill>
                          <a:effectLst/>
                          <a:latin typeface="Symbol" pitchFamily="18" charset="2"/>
                          <a:cs typeface="Times New Roman" pitchFamily="18" charset="0"/>
                        </a:rPr>
                        <a:t>-</a:t>
                      </a:r>
                      <a:r>
                        <a:rPr kumimoji="0" lang="en-CA" sz="1100" b="1" i="1" u="none" strike="noStrike" cap="none" normalizeH="0" baseline="-25000" smtClean="0">
                          <a:ln>
                            <a:noFill/>
                          </a:ln>
                          <a:solidFill>
                            <a:schemeClr val="tx1"/>
                          </a:solidFill>
                          <a:effectLst/>
                          <a:latin typeface="Times New Roman" pitchFamily="18" charset="0"/>
                          <a:cs typeface="Times New Roman" pitchFamily="18" charset="0"/>
                        </a:rPr>
                        <a:t>x</a:t>
                      </a: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(GeO</a:t>
                      </a:r>
                      <a:r>
                        <a:rPr kumimoji="0" lang="en-CA" sz="1100" b="1" i="0" u="none" strike="noStrike" cap="none" normalizeH="0" baseline="-25000" smtClean="0">
                          <a:ln>
                            <a:noFill/>
                          </a:ln>
                          <a:solidFill>
                            <a:schemeClr val="tx1"/>
                          </a:solidFill>
                          <a:effectLst/>
                          <a:latin typeface="Times New Roman" pitchFamily="18" charset="0"/>
                          <a:cs typeface="Times New Roman" pitchFamily="18" charset="0"/>
                        </a:rPr>
                        <a:t>2</a:t>
                      </a:r>
                      <a:r>
                        <a:rPr kumimoji="0" lang="en-CA" sz="1100" b="1" i="0" u="none" strike="noStrike" cap="none" normalizeH="0" baseline="0" smtClean="0">
                          <a:ln>
                            <a:noFill/>
                          </a:ln>
                          <a:solidFill>
                            <a:schemeClr val="tx1"/>
                          </a:solidFill>
                          <a:effectLst/>
                          <a:latin typeface="Times New Roman" pitchFamily="18" charset="0"/>
                          <a:cs typeface="Times New Roman" pitchFamily="18" charset="0"/>
                        </a:rPr>
                        <a:t>)</a:t>
                      </a:r>
                      <a:r>
                        <a:rPr kumimoji="0" lang="en-CA" sz="1100" b="1" i="1" u="none" strike="noStrike" cap="none" normalizeH="0" baseline="-25000" smtClean="0">
                          <a:ln>
                            <a:noFill/>
                          </a:ln>
                          <a:solidFill>
                            <a:schemeClr val="tx1"/>
                          </a:solidFill>
                          <a:effectLst/>
                          <a:latin typeface="Times New Roman" pitchFamily="18" charset="0"/>
                          <a:cs typeface="Times New Roman" pitchFamily="18" charset="0"/>
                        </a:rPr>
                        <a:t>x</a:t>
                      </a:r>
                      <a:endParaRPr kumimoji="0" lang="en-CA"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6EF"/>
                    </a:solidFill>
                  </a:tcPr>
                </a:tc>
              </a:tr>
            </a:tbl>
          </a:graphicData>
        </a:graphic>
      </p:graphicFrame>
      <p:sp>
        <p:nvSpPr>
          <p:cNvPr id="256047" name="Rectangle 1"/>
          <p:cNvSpPr>
            <a:spLocks noChangeArrowheads="1"/>
          </p:cNvSpPr>
          <p:nvPr/>
        </p:nvSpPr>
        <p:spPr bwMode="auto">
          <a:xfrm>
            <a:off x="552450" y="955675"/>
            <a:ext cx="799465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ts val="600"/>
              </a:spcBef>
              <a:spcAft>
                <a:spcPts val="800"/>
              </a:spcAft>
            </a:pPr>
            <a:r>
              <a:rPr lang="en-CA" altLang="en-US" sz="1400" b="1">
                <a:cs typeface="Times New Roman" panose="02020603050405020304" pitchFamily="18" charset="0"/>
              </a:rPr>
              <a:t>Approximate attenuation coefficients for silica-based fibers for use in Equations (7) and (8). Square brackets represent concentration as a fraction. NA = Numerical Aperture. </a:t>
            </a:r>
            <a:r>
              <a:rPr lang="en-CA" altLang="en-US" sz="1400" b="1" i="1">
                <a:cs typeface="Times New Roman" panose="02020603050405020304" pitchFamily="18" charset="0"/>
              </a:rPr>
              <a:t>A</a:t>
            </a:r>
            <a:r>
              <a:rPr lang="en-CA" altLang="en-US" sz="1400" b="1" i="1" baseline="-25000">
                <a:cs typeface="Times New Roman" panose="02020603050405020304" pitchFamily="18" charset="0"/>
              </a:rPr>
              <a:t>R</a:t>
            </a:r>
            <a:r>
              <a:rPr lang="en-CA" altLang="en-US" sz="1400" b="1">
                <a:cs typeface="Times New Roman" panose="02020603050405020304" pitchFamily="18" charset="0"/>
              </a:rPr>
              <a:t> = 0.59 used as reference for pure silica, and represents </a:t>
            </a:r>
            <a:r>
              <a:rPr lang="en-CA" altLang="en-US" sz="1400" b="1" i="1">
                <a:cs typeface="Times New Roman" panose="02020603050405020304" pitchFamily="18" charset="0"/>
              </a:rPr>
              <a:t>A</a:t>
            </a:r>
            <a:r>
              <a:rPr lang="en-CA" altLang="en-US" sz="1400" b="1" baseline="-25000">
                <a:cs typeface="Times New Roman" panose="02020603050405020304" pitchFamily="18" charset="0"/>
              </a:rPr>
              <a:t>R</a:t>
            </a:r>
            <a:r>
              <a:rPr lang="en-CA" altLang="en-US" sz="1400" b="1">
                <a:cs typeface="Times New Roman" panose="02020603050405020304" pitchFamily="18" charset="0"/>
              </a:rPr>
              <a:t>(silica). Data mainly from K. Tsujikawa </a:t>
            </a:r>
            <a:r>
              <a:rPr lang="en-CA" altLang="en-US" sz="1400" b="1" i="1">
                <a:cs typeface="Times New Roman" panose="02020603050405020304" pitchFamily="18" charset="0"/>
              </a:rPr>
              <a:t>et al</a:t>
            </a:r>
            <a:r>
              <a:rPr lang="en-CA" altLang="en-US" sz="1400" b="1">
                <a:cs typeface="Times New Roman" panose="02020603050405020304" pitchFamily="18" charset="0"/>
              </a:rPr>
              <a:t>, </a:t>
            </a:r>
            <a:r>
              <a:rPr lang="en-CA" altLang="en-US" sz="1400" b="1" i="1">
                <a:cs typeface="Times New Roman" panose="02020603050405020304" pitchFamily="18" charset="0"/>
              </a:rPr>
              <a:t>Electron. Letts.</a:t>
            </a:r>
            <a:r>
              <a:rPr lang="en-CA" altLang="en-US" sz="1400" b="1">
                <a:cs typeface="Times New Roman" panose="02020603050405020304" pitchFamily="18" charset="0"/>
              </a:rPr>
              <a:t>, </a:t>
            </a:r>
            <a:r>
              <a:rPr lang="en-CA" altLang="en-US" sz="1400" b="1" i="1">
                <a:cs typeface="Times New Roman" panose="02020603050405020304" pitchFamily="18" charset="0"/>
              </a:rPr>
              <a:t>30</a:t>
            </a:r>
            <a:r>
              <a:rPr lang="en-CA" altLang="en-US" sz="1400" b="1">
                <a:cs typeface="Times New Roman" panose="02020603050405020304" pitchFamily="18" charset="0"/>
              </a:rPr>
              <a:t>, 351, 1994;</a:t>
            </a:r>
            <a:r>
              <a:rPr lang="en-CA" altLang="en-US" sz="1400" b="1" i="1">
                <a:cs typeface="Times New Roman" panose="02020603050405020304" pitchFamily="18" charset="0"/>
              </a:rPr>
              <a:t> Opt. Fib. Technol.</a:t>
            </a:r>
            <a:r>
              <a:rPr lang="en-CA" altLang="en-US" sz="1400" b="1">
                <a:cs typeface="Times New Roman" panose="02020603050405020304" pitchFamily="18" charset="0"/>
              </a:rPr>
              <a:t> </a:t>
            </a:r>
            <a:r>
              <a:rPr lang="en-CA" altLang="en-US" sz="1400" b="1" i="1">
                <a:cs typeface="Times New Roman" panose="02020603050405020304" pitchFamily="18" charset="0"/>
              </a:rPr>
              <a:t>11</a:t>
            </a:r>
            <a:r>
              <a:rPr lang="en-CA" altLang="en-US" sz="1400" b="1">
                <a:cs typeface="Times New Roman" panose="02020603050405020304" pitchFamily="18" charset="0"/>
              </a:rPr>
              <a:t>, 319, 2005, H. Hughes, </a:t>
            </a:r>
            <a:r>
              <a:rPr lang="en-CA" altLang="en-US" sz="1400" b="1" i="1">
                <a:cs typeface="Times New Roman" panose="02020603050405020304" pitchFamily="18" charset="0"/>
              </a:rPr>
              <a:t>Telecommunications Cables</a:t>
            </a:r>
            <a:r>
              <a:rPr lang="en-CA" altLang="en-US" sz="1400" b="1">
                <a:cs typeface="Times New Roman" panose="02020603050405020304" pitchFamily="18" charset="0"/>
              </a:rPr>
              <a:t> (John Wiley and Sons, 1999, and references therein.)</a:t>
            </a:r>
            <a:endParaRPr lang="en-CA" altLang="en-US" sz="20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Title 1"/>
          <p:cNvSpPr>
            <a:spLocks noGrp="1"/>
          </p:cNvSpPr>
          <p:nvPr>
            <p:ph type="title"/>
          </p:nvPr>
        </p:nvSpPr>
        <p:spPr bwMode="auto">
          <a:xfrm>
            <a:off x="288925" y="419100"/>
            <a:ext cx="7772400" cy="538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CA" altLang="en-US" sz="2800" b="1" smtClean="0">
                <a:solidFill>
                  <a:srgbClr val="FF0000"/>
                </a:solidFill>
              </a:rPr>
              <a:t>Rayleigh Scattering</a:t>
            </a:r>
          </a:p>
        </p:txBody>
      </p:sp>
      <p:sp>
        <p:nvSpPr>
          <p:cNvPr id="258051" name="Rectangle 1"/>
          <p:cNvSpPr>
            <a:spLocks noChangeArrowheads="1"/>
          </p:cNvSpPr>
          <p:nvPr/>
        </p:nvSpPr>
        <p:spPr bwMode="auto">
          <a:xfrm>
            <a:off x="288925" y="1054100"/>
            <a:ext cx="8547100"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lgn="just"/>
            <a:r>
              <a:rPr lang="en-CA" altLang="en-US" sz="2000" b="1">
                <a:solidFill>
                  <a:srgbClr val="FF0000"/>
                </a:solidFill>
                <a:cs typeface="Times New Roman" panose="02020603050405020304" pitchFamily="18" charset="0"/>
              </a:rPr>
              <a:t>Example:</a:t>
            </a:r>
            <a:r>
              <a:rPr lang="en-CA" altLang="en-US" sz="2000">
                <a:solidFill>
                  <a:srgbClr val="FF0000"/>
                </a:solidFill>
                <a:cs typeface="Times New Roman" panose="02020603050405020304" pitchFamily="18" charset="0"/>
              </a:rPr>
              <a:t> Consider a single mode step index fiber, which has a numerical aperture of 0.14.  Predict the expected attenuation at 1.55 </a:t>
            </a:r>
            <a:r>
              <a:rPr lang="en-CA" altLang="en-US" sz="2000">
                <a:solidFill>
                  <a:srgbClr val="FF0000"/>
                </a:solidFill>
                <a:latin typeface="Symbol" panose="05050102010706020507" pitchFamily="18" charset="2"/>
                <a:cs typeface="Times New Roman" panose="02020603050405020304" pitchFamily="18" charset="0"/>
              </a:rPr>
              <a:t>m</a:t>
            </a:r>
            <a:r>
              <a:rPr lang="en-CA" altLang="en-US" sz="2000">
                <a:solidFill>
                  <a:srgbClr val="FF0000"/>
                </a:solidFill>
                <a:cs typeface="Times New Roman" panose="02020603050405020304" pitchFamily="18" charset="0"/>
              </a:rPr>
              <a:t>m, and compare your calculation with the reported (measured) value of 0.19 - 0.20 dB km</a:t>
            </a:r>
            <a:r>
              <a:rPr lang="en-CA" altLang="en-US" sz="2000" baseline="30000">
                <a:solidFill>
                  <a:srgbClr val="FF0000"/>
                </a:solidFill>
                <a:cs typeface="Times New Roman" panose="02020603050405020304" pitchFamily="18" charset="0"/>
              </a:rPr>
              <a:t>-1</a:t>
            </a:r>
            <a:r>
              <a:rPr lang="en-CA" altLang="en-US" sz="2000">
                <a:solidFill>
                  <a:srgbClr val="FF0000"/>
                </a:solidFill>
                <a:cs typeface="Times New Roman" panose="02020603050405020304" pitchFamily="18" charset="0"/>
              </a:rPr>
              <a:t> for this fiber. Repeat the calculations at 1.31 µm, and compare your values with the reported 0.33 - 0.35 dB km</a:t>
            </a:r>
            <a:r>
              <a:rPr lang="en-CA" altLang="en-US" sz="2000" baseline="30000">
                <a:solidFill>
                  <a:srgbClr val="FF0000"/>
                </a:solidFill>
                <a:cs typeface="Times New Roman" panose="02020603050405020304" pitchFamily="18" charset="0"/>
              </a:rPr>
              <a:t>-1</a:t>
            </a:r>
            <a:r>
              <a:rPr lang="en-CA" altLang="en-US" sz="2000">
                <a:solidFill>
                  <a:srgbClr val="FF0000"/>
                </a:solidFill>
                <a:cs typeface="Times New Roman" panose="02020603050405020304" pitchFamily="18" charset="0"/>
              </a:rPr>
              <a:t> values.</a:t>
            </a:r>
            <a:endParaRPr lang="en-CA" altLang="en-US" sz="2000">
              <a:solidFill>
                <a:srgbClr val="FF0000"/>
              </a:solidFill>
            </a:endParaRPr>
          </a:p>
        </p:txBody>
      </p:sp>
      <p:sp>
        <p:nvSpPr>
          <p:cNvPr id="25805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258053" name="Object 7"/>
          <p:cNvGraphicFramePr>
            <a:graphicFrameLocks noChangeAspect="1"/>
          </p:cNvGraphicFramePr>
          <p:nvPr/>
        </p:nvGraphicFramePr>
        <p:xfrm>
          <a:off x="722313" y="4191000"/>
          <a:ext cx="7281862" cy="525463"/>
        </p:xfrm>
        <a:graphic>
          <a:graphicData uri="http://schemas.openxmlformats.org/presentationml/2006/ole">
            <mc:AlternateContent xmlns:mc="http://schemas.openxmlformats.org/markup-compatibility/2006">
              <mc:Choice xmlns:v="urn:schemas-microsoft-com:vml" Requires="v">
                <p:oleObj spid="_x0000_s258086" name="Equation" r:id="rId4" imgW="3175000" imgH="228600" progId="Equation.3">
                  <p:embed/>
                </p:oleObj>
              </mc:Choice>
              <mc:Fallback>
                <p:oleObj name="Equation" r:id="rId4" imgW="3175000" imgH="228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313" y="4191000"/>
                        <a:ext cx="7281862"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6742" name="Rectangle 8"/>
          <p:cNvSpPr>
            <a:spLocks noChangeArrowheads="1"/>
          </p:cNvSpPr>
          <p:nvPr/>
        </p:nvSpPr>
        <p:spPr bwMode="auto">
          <a:xfrm>
            <a:off x="288925" y="2795588"/>
            <a:ext cx="8701088" cy="12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a:pPr>
            <a:r>
              <a:rPr lang="en-CA" b="1" dirty="0">
                <a:solidFill>
                  <a:schemeClr val="accent6">
                    <a:lumMod val="75000"/>
                  </a:schemeClr>
                </a:solidFill>
                <a:latin typeface="Arial" charset="0"/>
                <a:cs typeface="Times New Roman" pitchFamily="18" charset="0"/>
              </a:rPr>
              <a:t>Solution</a:t>
            </a:r>
            <a:r>
              <a:rPr lang="en-CA" b="1" i="1" dirty="0">
                <a:latin typeface="Arial" charset="0"/>
                <a:cs typeface="Times New Roman" pitchFamily="18" charset="0"/>
              </a:rPr>
              <a:t> </a:t>
            </a:r>
            <a:endParaRPr lang="en-CA" dirty="0">
              <a:cs typeface="Times New Roman" pitchFamily="18" charset="0"/>
            </a:endParaRP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a:pPr>
            <a:r>
              <a:rPr lang="en-CA" dirty="0">
                <a:cs typeface="Times New Roman" pitchFamily="18" charset="0"/>
              </a:rPr>
              <a:t>First, we should check the fundamental infrared absorption at 1550 nm.</a:t>
            </a:r>
            <a:endParaRPr lang="en-CA" dirty="0"/>
          </a:p>
        </p:txBody>
      </p:sp>
      <p:sp>
        <p:nvSpPr>
          <p:cNvPr id="258055" name="Rectangle 9"/>
          <p:cNvSpPr>
            <a:spLocks noChangeArrowheads="1"/>
          </p:cNvSpPr>
          <p:nvPr/>
        </p:nvSpPr>
        <p:spPr bwMode="auto">
          <a:xfrm>
            <a:off x="2903538" y="5054600"/>
            <a:ext cx="3724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cs typeface="Times New Roman" panose="02020603050405020304" pitchFamily="18" charset="0"/>
              </a:rPr>
              <a:t>= 0.020 dB km</a:t>
            </a:r>
            <a:r>
              <a:rPr lang="en-CA" altLang="en-US" baseline="30000">
                <a:cs typeface="Times New Roman" panose="02020603050405020304" pitchFamily="18" charset="0"/>
              </a:rPr>
              <a:t>-1</a:t>
            </a:r>
            <a:r>
              <a:rPr lang="en-CA" altLang="en-US">
                <a:cs typeface="Times New Roman" panose="02020603050405020304" pitchFamily="18" charset="0"/>
              </a:rPr>
              <a:t>,  very small</a:t>
            </a:r>
            <a:endParaRPr lang="en-CA" alt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9" name="Rectangle 8"/>
          <p:cNvSpPr/>
          <p:nvPr/>
        </p:nvSpPr>
        <p:spPr>
          <a:xfrm>
            <a:off x="288925" y="985838"/>
            <a:ext cx="8701088" cy="460375"/>
          </a:xfrm>
          <a:prstGeom prst="rect">
            <a:avLst/>
          </a:prstGeom>
        </p:spPr>
        <p:txBody>
          <a:bodyPr>
            <a:spAutoFit/>
          </a:bodyPr>
          <a:lstStyle/>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b="1" dirty="0">
                <a:solidFill>
                  <a:schemeClr val="accent2">
                    <a:lumMod val="75000"/>
                  </a:schemeClr>
                </a:solidFill>
                <a:latin typeface="Arial"/>
                <a:ea typeface="Times New Roman"/>
                <a:cs typeface="Times New Roman"/>
              </a:rPr>
              <a:t>Solution</a:t>
            </a:r>
            <a:r>
              <a:rPr lang="en-CA" b="1" i="1" dirty="0">
                <a:latin typeface="Arial"/>
                <a:ea typeface="Times New Roman"/>
                <a:cs typeface="Times New Roman"/>
              </a:rPr>
              <a:t> </a:t>
            </a:r>
            <a:endParaRPr lang="en-CA" dirty="0">
              <a:latin typeface="Times New Roman"/>
              <a:ea typeface="Times New Roman"/>
            </a:endParaRPr>
          </a:p>
        </p:txBody>
      </p:sp>
      <p:sp>
        <p:nvSpPr>
          <p:cNvPr id="4" name="Rectangle 3"/>
          <p:cNvSpPr/>
          <p:nvPr/>
        </p:nvSpPr>
        <p:spPr>
          <a:xfrm>
            <a:off x="288925" y="1562100"/>
            <a:ext cx="8013700" cy="1092200"/>
          </a:xfrm>
          <a:prstGeom prst="rect">
            <a:avLst/>
          </a:prstGeom>
        </p:spPr>
        <p:txBody>
          <a:bodyPr>
            <a:spAutoFit/>
          </a:bodyPr>
          <a:lstStyle/>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2000" dirty="0">
                <a:solidFill>
                  <a:schemeClr val="accent2">
                    <a:lumMod val="75000"/>
                  </a:schemeClr>
                </a:solidFill>
                <a:latin typeface="Times New Roman"/>
                <a:ea typeface="Times New Roman"/>
              </a:rPr>
              <a:t>Rayleigh scattering at 1550 nm, the simplest equation with </a:t>
            </a:r>
            <a:r>
              <a:rPr lang="en-CA" sz="2000" i="1" dirty="0">
                <a:solidFill>
                  <a:schemeClr val="accent2">
                    <a:lumMod val="75000"/>
                  </a:schemeClr>
                </a:solidFill>
                <a:latin typeface="Times New Roman"/>
                <a:ea typeface="Times New Roman"/>
              </a:rPr>
              <a:t>A</a:t>
            </a:r>
            <a:r>
              <a:rPr lang="en-CA" sz="2000" i="1" baseline="-25000" dirty="0">
                <a:solidFill>
                  <a:schemeClr val="accent2">
                    <a:lumMod val="75000"/>
                  </a:schemeClr>
                </a:solidFill>
                <a:latin typeface="Times New Roman"/>
                <a:ea typeface="Times New Roman"/>
              </a:rPr>
              <a:t>R</a:t>
            </a:r>
            <a:r>
              <a:rPr lang="en-CA" sz="2000" dirty="0">
                <a:solidFill>
                  <a:schemeClr val="accent2">
                    <a:lumMod val="75000"/>
                  </a:schemeClr>
                </a:solidFill>
                <a:latin typeface="Times New Roman"/>
                <a:ea typeface="Times New Roman"/>
              </a:rPr>
              <a:t> = 0.9 dB km</a:t>
            </a:r>
            <a:r>
              <a:rPr lang="en-CA" sz="2000" baseline="30000" dirty="0">
                <a:solidFill>
                  <a:schemeClr val="accent2">
                    <a:lumMod val="75000"/>
                  </a:schemeClr>
                </a:solidFill>
                <a:latin typeface="Times New Roman"/>
                <a:ea typeface="Times New Roman"/>
              </a:rPr>
              <a:t>-1</a:t>
            </a:r>
            <a:r>
              <a:rPr lang="en-CA" sz="2000" dirty="0">
                <a:solidFill>
                  <a:schemeClr val="accent2">
                    <a:lumMod val="75000"/>
                  </a:schemeClr>
                </a:solidFill>
                <a:latin typeface="Times New Roman"/>
                <a:ea typeface="Times New Roman"/>
              </a:rPr>
              <a:t> </a:t>
            </a:r>
            <a:r>
              <a:rPr lang="en-CA" sz="2000" dirty="0">
                <a:solidFill>
                  <a:schemeClr val="accent2">
                    <a:lumMod val="75000"/>
                  </a:schemeClr>
                </a:solidFill>
                <a:latin typeface="Symbol"/>
                <a:ea typeface="Times New Roman"/>
              </a:rPr>
              <a:t>m</a:t>
            </a:r>
            <a:r>
              <a:rPr lang="en-CA" sz="2000" dirty="0">
                <a:solidFill>
                  <a:schemeClr val="accent2">
                    <a:lumMod val="75000"/>
                  </a:schemeClr>
                </a:solidFill>
                <a:latin typeface="Times New Roman"/>
                <a:ea typeface="Times New Roman"/>
              </a:rPr>
              <a:t>m</a:t>
            </a:r>
            <a:r>
              <a:rPr lang="en-CA" sz="2000" baseline="30000" dirty="0">
                <a:solidFill>
                  <a:schemeClr val="accent2">
                    <a:lumMod val="75000"/>
                  </a:schemeClr>
                </a:solidFill>
                <a:latin typeface="Times New Roman"/>
                <a:ea typeface="Times New Roman"/>
              </a:rPr>
              <a:t>4</a:t>
            </a:r>
            <a:r>
              <a:rPr lang="en-CA" sz="2000" dirty="0">
                <a:solidFill>
                  <a:schemeClr val="accent2">
                    <a:lumMod val="75000"/>
                  </a:schemeClr>
                </a:solidFill>
                <a:latin typeface="Times New Roman"/>
                <a:ea typeface="Times New Roman"/>
              </a:rPr>
              <a:t>, gives</a:t>
            </a: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2000" dirty="0">
                <a:solidFill>
                  <a:schemeClr val="accent2">
                    <a:lumMod val="75000"/>
                  </a:schemeClr>
                </a:solidFill>
                <a:latin typeface="Times New Roman"/>
                <a:ea typeface="Times New Roman"/>
              </a:rPr>
              <a:t>	</a:t>
            </a:r>
            <a:r>
              <a:rPr lang="en-CA" sz="2000" b="1" dirty="0">
                <a:solidFill>
                  <a:schemeClr val="accent2">
                    <a:lumMod val="75000"/>
                  </a:schemeClr>
                </a:solidFill>
                <a:latin typeface="Times New Roman"/>
                <a:ea typeface="Times New Roman"/>
              </a:rPr>
              <a:t>	</a:t>
            </a:r>
            <a:r>
              <a:rPr lang="en-CA" sz="2000" b="1" i="1" dirty="0">
                <a:solidFill>
                  <a:schemeClr val="accent2">
                    <a:lumMod val="75000"/>
                  </a:schemeClr>
                </a:solidFill>
                <a:latin typeface="Symbol"/>
                <a:ea typeface="Times New Roman"/>
              </a:rPr>
              <a:t>a</a:t>
            </a:r>
            <a:r>
              <a:rPr lang="pt-BR" sz="2000" b="1" i="1" baseline="-25000" dirty="0">
                <a:solidFill>
                  <a:schemeClr val="accent2">
                    <a:lumMod val="75000"/>
                  </a:schemeClr>
                </a:solidFill>
                <a:latin typeface="Times New Roman"/>
                <a:ea typeface="Times New Roman"/>
              </a:rPr>
              <a:t>R</a:t>
            </a:r>
            <a:r>
              <a:rPr lang="pt-BR" sz="2000" b="1" dirty="0">
                <a:solidFill>
                  <a:schemeClr val="accent2">
                    <a:lumMod val="75000"/>
                  </a:schemeClr>
                </a:solidFill>
                <a:latin typeface="Times New Roman"/>
                <a:ea typeface="Times New Roman"/>
              </a:rPr>
              <a:t> = </a:t>
            </a:r>
            <a:r>
              <a:rPr lang="pt-BR" sz="2000" b="1" i="1" dirty="0">
                <a:solidFill>
                  <a:schemeClr val="accent2">
                    <a:lumMod val="75000"/>
                  </a:schemeClr>
                </a:solidFill>
                <a:latin typeface="Times New Roman"/>
                <a:ea typeface="Times New Roman"/>
              </a:rPr>
              <a:t>A</a:t>
            </a:r>
            <a:r>
              <a:rPr lang="pt-BR" sz="2000" b="1" i="1" baseline="-25000" dirty="0">
                <a:solidFill>
                  <a:schemeClr val="accent2">
                    <a:lumMod val="75000"/>
                  </a:schemeClr>
                </a:solidFill>
                <a:latin typeface="Times New Roman"/>
                <a:ea typeface="Times New Roman"/>
              </a:rPr>
              <a:t>R</a:t>
            </a:r>
            <a:r>
              <a:rPr lang="pt-BR" sz="2000" b="1" dirty="0">
                <a:solidFill>
                  <a:schemeClr val="accent2">
                    <a:lumMod val="75000"/>
                  </a:schemeClr>
                </a:solidFill>
                <a:latin typeface="Times New Roman"/>
                <a:ea typeface="Times New Roman"/>
              </a:rPr>
              <a:t>/</a:t>
            </a:r>
            <a:r>
              <a:rPr lang="en-CA" sz="2000" b="1" i="1" dirty="0">
                <a:solidFill>
                  <a:schemeClr val="accent2">
                    <a:lumMod val="75000"/>
                  </a:schemeClr>
                </a:solidFill>
                <a:latin typeface="Symbol"/>
                <a:ea typeface="Times New Roman"/>
              </a:rPr>
              <a:t>l</a:t>
            </a:r>
            <a:r>
              <a:rPr lang="pt-BR" sz="2000" b="1" baseline="30000" dirty="0">
                <a:solidFill>
                  <a:schemeClr val="accent2">
                    <a:lumMod val="75000"/>
                  </a:schemeClr>
                </a:solidFill>
                <a:latin typeface="Times New Roman"/>
                <a:ea typeface="Times New Roman"/>
              </a:rPr>
              <a:t>4</a:t>
            </a:r>
            <a:r>
              <a:rPr lang="pt-BR" sz="2000" b="1" dirty="0">
                <a:solidFill>
                  <a:schemeClr val="accent2">
                    <a:lumMod val="75000"/>
                  </a:schemeClr>
                </a:solidFill>
                <a:latin typeface="Times New Roman"/>
                <a:ea typeface="Times New Roman"/>
              </a:rPr>
              <a:t> =  (0.90 dB km</a:t>
            </a:r>
            <a:r>
              <a:rPr lang="pt-BR" sz="2000" b="1" baseline="30000" dirty="0">
                <a:solidFill>
                  <a:schemeClr val="accent2">
                    <a:lumMod val="75000"/>
                  </a:schemeClr>
                </a:solidFill>
                <a:latin typeface="Times New Roman"/>
                <a:ea typeface="Times New Roman"/>
              </a:rPr>
              <a:t>-1</a:t>
            </a:r>
            <a:r>
              <a:rPr lang="pt-BR" sz="2000" b="1" dirty="0">
                <a:solidFill>
                  <a:schemeClr val="accent2">
                    <a:lumMod val="75000"/>
                  </a:schemeClr>
                </a:solidFill>
                <a:latin typeface="Times New Roman"/>
                <a:ea typeface="Times New Roman"/>
              </a:rPr>
              <a:t> </a:t>
            </a:r>
            <a:r>
              <a:rPr lang="en-CA" sz="2000" b="1" dirty="0">
                <a:solidFill>
                  <a:schemeClr val="accent2">
                    <a:lumMod val="75000"/>
                  </a:schemeClr>
                </a:solidFill>
                <a:latin typeface="Symbol"/>
                <a:ea typeface="Times New Roman"/>
              </a:rPr>
              <a:t>m</a:t>
            </a:r>
            <a:r>
              <a:rPr lang="pt-BR" sz="2000" b="1" dirty="0">
                <a:solidFill>
                  <a:schemeClr val="accent2">
                    <a:lumMod val="75000"/>
                  </a:schemeClr>
                </a:solidFill>
                <a:latin typeface="Times New Roman"/>
                <a:ea typeface="Times New Roman"/>
              </a:rPr>
              <a:t>m</a:t>
            </a:r>
            <a:r>
              <a:rPr lang="pt-BR" sz="2000" b="1" baseline="30000" dirty="0">
                <a:solidFill>
                  <a:schemeClr val="accent2">
                    <a:lumMod val="75000"/>
                  </a:schemeClr>
                </a:solidFill>
                <a:latin typeface="Times New Roman"/>
                <a:ea typeface="Times New Roman"/>
              </a:rPr>
              <a:t>4</a:t>
            </a:r>
            <a:r>
              <a:rPr lang="pt-BR" sz="2000" b="1" dirty="0">
                <a:solidFill>
                  <a:schemeClr val="accent2">
                    <a:lumMod val="75000"/>
                  </a:schemeClr>
                </a:solidFill>
                <a:latin typeface="Times New Roman"/>
                <a:ea typeface="Times New Roman"/>
              </a:rPr>
              <a:t>)/(1.55 </a:t>
            </a:r>
            <a:r>
              <a:rPr lang="en-CA" sz="2000" b="1" dirty="0">
                <a:solidFill>
                  <a:schemeClr val="accent2">
                    <a:lumMod val="75000"/>
                  </a:schemeClr>
                </a:solidFill>
                <a:latin typeface="Symbol"/>
                <a:ea typeface="Times New Roman"/>
              </a:rPr>
              <a:t>m</a:t>
            </a:r>
            <a:r>
              <a:rPr lang="pt-BR" sz="2000" b="1" dirty="0">
                <a:solidFill>
                  <a:schemeClr val="accent2">
                    <a:lumMod val="75000"/>
                  </a:schemeClr>
                </a:solidFill>
                <a:latin typeface="Times New Roman"/>
                <a:ea typeface="Times New Roman"/>
              </a:rPr>
              <a:t>m)</a:t>
            </a:r>
            <a:r>
              <a:rPr lang="pt-BR" sz="2000" b="1" baseline="30000" dirty="0">
                <a:solidFill>
                  <a:schemeClr val="accent2">
                    <a:lumMod val="75000"/>
                  </a:schemeClr>
                </a:solidFill>
                <a:latin typeface="Times New Roman"/>
                <a:ea typeface="Times New Roman"/>
              </a:rPr>
              <a:t>4</a:t>
            </a:r>
            <a:r>
              <a:rPr lang="pt-BR" sz="2000" b="1" dirty="0">
                <a:solidFill>
                  <a:schemeClr val="accent2">
                    <a:lumMod val="75000"/>
                  </a:schemeClr>
                </a:solidFill>
                <a:latin typeface="Times New Roman"/>
                <a:ea typeface="Times New Roman"/>
              </a:rPr>
              <a:t> = 0.178 dB km</a:t>
            </a:r>
            <a:r>
              <a:rPr lang="pt-BR" sz="2000" b="1" baseline="30000" dirty="0">
                <a:solidFill>
                  <a:schemeClr val="accent2">
                    <a:lumMod val="75000"/>
                  </a:schemeClr>
                </a:solidFill>
                <a:latin typeface="Times New Roman"/>
                <a:ea typeface="Times New Roman"/>
              </a:rPr>
              <a:t>-1</a:t>
            </a:r>
            <a:endParaRPr lang="en-CA" b="1" dirty="0">
              <a:latin typeface="Times New Roman"/>
              <a:ea typeface="Times New Roman"/>
            </a:endParaRPr>
          </a:p>
        </p:txBody>
      </p:sp>
      <p:sp>
        <p:nvSpPr>
          <p:cNvPr id="5" name="Rectangle 4"/>
          <p:cNvSpPr/>
          <p:nvPr/>
        </p:nvSpPr>
        <p:spPr>
          <a:xfrm>
            <a:off x="288925" y="3049588"/>
            <a:ext cx="8013700" cy="1276350"/>
          </a:xfrm>
          <a:prstGeom prst="rect">
            <a:avLst/>
          </a:prstGeom>
        </p:spPr>
        <p:txBody>
          <a:bodyPr>
            <a:spAutoFit/>
          </a:bodyPr>
          <a:lstStyle/>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dirty="0">
                <a:solidFill>
                  <a:schemeClr val="accent2">
                    <a:lumMod val="75000"/>
                  </a:schemeClr>
                </a:solidFill>
                <a:latin typeface="Times New Roman"/>
                <a:ea typeface="Times New Roman"/>
              </a:rPr>
              <a:t>This equation is basically a rule of thumb. The total attenuation is then </a:t>
            </a: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dirty="0">
                <a:solidFill>
                  <a:schemeClr val="accent2">
                    <a:lumMod val="75000"/>
                  </a:schemeClr>
                </a:solidFill>
                <a:latin typeface="Times New Roman"/>
                <a:ea typeface="Times New Roman"/>
              </a:rPr>
              <a:t>		</a:t>
            </a:r>
            <a:r>
              <a:rPr lang="en-CA" i="1" dirty="0" err="1">
                <a:solidFill>
                  <a:schemeClr val="accent2">
                    <a:lumMod val="75000"/>
                  </a:schemeClr>
                </a:solidFill>
                <a:latin typeface="Symbol"/>
                <a:ea typeface="Times New Roman"/>
              </a:rPr>
              <a:t>a</a:t>
            </a:r>
            <a:r>
              <a:rPr lang="en-CA" baseline="-25000" dirty="0" err="1">
                <a:solidFill>
                  <a:schemeClr val="accent2">
                    <a:lumMod val="75000"/>
                  </a:schemeClr>
                </a:solidFill>
                <a:latin typeface="Times New Roman"/>
                <a:ea typeface="Times New Roman"/>
              </a:rPr>
              <a:t>R</a:t>
            </a:r>
            <a:r>
              <a:rPr lang="en-CA" dirty="0">
                <a:solidFill>
                  <a:schemeClr val="accent2">
                    <a:lumMod val="75000"/>
                  </a:schemeClr>
                </a:solidFill>
                <a:latin typeface="Times New Roman"/>
                <a:ea typeface="Times New Roman"/>
              </a:rPr>
              <a:t> + </a:t>
            </a:r>
            <a:r>
              <a:rPr lang="en-CA" i="1" dirty="0" err="1">
                <a:solidFill>
                  <a:schemeClr val="accent2">
                    <a:lumMod val="75000"/>
                  </a:schemeClr>
                </a:solidFill>
                <a:latin typeface="Symbol"/>
                <a:ea typeface="Times New Roman"/>
              </a:rPr>
              <a:t>a</a:t>
            </a:r>
            <a:r>
              <a:rPr lang="en-CA" baseline="-25000" dirty="0" err="1">
                <a:solidFill>
                  <a:schemeClr val="accent2">
                    <a:lumMod val="75000"/>
                  </a:schemeClr>
                </a:solidFill>
                <a:latin typeface="Times New Roman"/>
                <a:ea typeface="Times New Roman"/>
              </a:rPr>
              <a:t>FIR</a:t>
            </a:r>
            <a:r>
              <a:rPr lang="en-CA" dirty="0">
                <a:solidFill>
                  <a:schemeClr val="accent2">
                    <a:lumMod val="75000"/>
                  </a:schemeClr>
                </a:solidFill>
                <a:latin typeface="Times New Roman"/>
                <a:ea typeface="Times New Roman"/>
              </a:rPr>
              <a:t> = 0.178 + 0.02 = </a:t>
            </a:r>
            <a:r>
              <a:rPr lang="en-CA" b="1" dirty="0">
                <a:solidFill>
                  <a:schemeClr val="accent2">
                    <a:lumMod val="75000"/>
                  </a:schemeClr>
                </a:solidFill>
                <a:latin typeface="Times New Roman"/>
                <a:ea typeface="Times New Roman"/>
              </a:rPr>
              <a:t>0.198 dB km</a:t>
            </a:r>
            <a:r>
              <a:rPr lang="en-CA" b="1" baseline="30000" dirty="0">
                <a:solidFill>
                  <a:schemeClr val="accent2">
                    <a:lumMod val="75000"/>
                  </a:schemeClr>
                </a:solidFill>
                <a:latin typeface="Times New Roman"/>
                <a:ea typeface="Times New Roman"/>
              </a:rPr>
              <a:t>-1</a:t>
            </a:r>
            <a:r>
              <a:rPr lang="en-CA" dirty="0">
                <a:solidFill>
                  <a:schemeClr val="accent2">
                    <a:lumMod val="75000"/>
                  </a:schemeClr>
                </a:solidFill>
                <a:latin typeface="Times New Roman"/>
                <a:ea typeface="Times New Roman"/>
              </a:rPr>
              <a:t>.</a:t>
            </a:r>
            <a:r>
              <a:rPr lang="en-CA" dirty="0">
                <a:latin typeface="Times New Roman"/>
                <a:ea typeface="Times New Roman"/>
              </a:rPr>
              <a:t> </a:t>
            </a:r>
          </a:p>
        </p:txBody>
      </p:sp>
      <p:sp>
        <p:nvSpPr>
          <p:cNvPr id="260102" name="Rectangle 5"/>
          <p:cNvSpPr>
            <a:spLocks noChangeArrowheads="1"/>
          </p:cNvSpPr>
          <p:nvPr/>
        </p:nvSpPr>
        <p:spPr bwMode="auto">
          <a:xfrm>
            <a:off x="276225" y="4575175"/>
            <a:ext cx="85058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CA" altLang="en-US" sz="2000">
                <a:solidFill>
                  <a:srgbClr val="262699"/>
                </a:solidFill>
                <a:cs typeface="Times New Roman" panose="02020603050405020304" pitchFamily="18" charset="0"/>
              </a:rPr>
              <a:t>The current fiber has NA = 0.14. </a:t>
            </a:r>
          </a:p>
          <a:p>
            <a:pPr>
              <a:spcAft>
                <a:spcPts val="600"/>
              </a:spcAft>
            </a:pPr>
            <a:r>
              <a:rPr lang="pt-BR" altLang="en-US" sz="2000">
                <a:solidFill>
                  <a:srgbClr val="262699"/>
                </a:solidFill>
                <a:cs typeface="Times New Roman" panose="02020603050405020304" pitchFamily="18" charset="0"/>
                <a:sym typeface="Symbol" panose="05050102010706020507" pitchFamily="18" charset="2"/>
              </a:rPr>
              <a:t></a:t>
            </a:r>
            <a:r>
              <a:rPr lang="pt-BR" altLang="en-US" sz="2000">
                <a:solidFill>
                  <a:srgbClr val="262699"/>
                </a:solidFill>
                <a:cs typeface="Times New Roman" panose="02020603050405020304" pitchFamily="18" charset="0"/>
              </a:rPr>
              <a:t>		</a:t>
            </a:r>
            <a:r>
              <a:rPr lang="pt-BR" altLang="en-US" sz="2000" i="1">
                <a:solidFill>
                  <a:srgbClr val="262699"/>
                </a:solidFill>
                <a:cs typeface="Times New Roman" panose="02020603050405020304" pitchFamily="18" charset="0"/>
              </a:rPr>
              <a:t>A</a:t>
            </a:r>
            <a:r>
              <a:rPr lang="pt-BR" altLang="en-US" sz="2000" i="1" baseline="-25000">
                <a:solidFill>
                  <a:srgbClr val="262699"/>
                </a:solidFill>
                <a:cs typeface="Times New Roman" panose="02020603050405020304" pitchFamily="18" charset="0"/>
              </a:rPr>
              <a:t>R</a:t>
            </a:r>
            <a:r>
              <a:rPr lang="pt-BR" altLang="en-US" sz="2000">
                <a:solidFill>
                  <a:srgbClr val="262699"/>
                </a:solidFill>
                <a:cs typeface="Times New Roman" panose="02020603050405020304" pitchFamily="18" charset="0"/>
              </a:rPr>
              <a:t> = 0.63 + 2.06×NA = 0.63 + 2.06×0.14 =  0.918 dB km</a:t>
            </a:r>
            <a:r>
              <a:rPr lang="pt-BR" altLang="en-US" sz="2000" baseline="30000">
                <a:solidFill>
                  <a:srgbClr val="262699"/>
                </a:solidFill>
                <a:cs typeface="Times New Roman" panose="02020603050405020304" pitchFamily="18" charset="0"/>
              </a:rPr>
              <a:t>-1</a:t>
            </a:r>
            <a:r>
              <a:rPr lang="pt-BR" altLang="en-US" sz="2000">
                <a:solidFill>
                  <a:srgbClr val="262699"/>
                </a:solidFill>
                <a:cs typeface="Times New Roman" panose="02020603050405020304" pitchFamily="18" charset="0"/>
              </a:rPr>
              <a:t> </a:t>
            </a:r>
            <a:r>
              <a:rPr lang="en-CA" altLang="en-US" sz="2000">
                <a:solidFill>
                  <a:srgbClr val="262699"/>
                </a:solidFill>
                <a:latin typeface="Symbol" panose="05050102010706020507" pitchFamily="18" charset="2"/>
                <a:cs typeface="Times New Roman" panose="02020603050405020304" pitchFamily="18" charset="0"/>
              </a:rPr>
              <a:t>m</a:t>
            </a:r>
            <a:r>
              <a:rPr lang="pt-BR" altLang="en-US" sz="2000">
                <a:solidFill>
                  <a:srgbClr val="262699"/>
                </a:solidFill>
                <a:cs typeface="Times New Roman" panose="02020603050405020304" pitchFamily="18" charset="0"/>
              </a:rPr>
              <a:t>m</a:t>
            </a:r>
            <a:r>
              <a:rPr lang="pt-BR" altLang="en-US" sz="2000" baseline="30000">
                <a:solidFill>
                  <a:srgbClr val="262699"/>
                </a:solidFill>
                <a:cs typeface="Times New Roman" panose="02020603050405020304" pitchFamily="18" charset="0"/>
              </a:rPr>
              <a:t>4</a:t>
            </a:r>
            <a:endParaRPr lang="en-CA" altLang="en-US" sz="2000">
              <a:solidFill>
                <a:srgbClr val="262699"/>
              </a:solidFill>
              <a:cs typeface="Times New Roman" panose="02020603050405020304" pitchFamily="18" charset="0"/>
            </a:endParaRPr>
          </a:p>
          <a:p>
            <a:pPr>
              <a:spcAft>
                <a:spcPts val="600"/>
              </a:spcAft>
            </a:pPr>
            <a:r>
              <a:rPr lang="pt-BR" altLang="en-US" sz="2000" i="1">
                <a:solidFill>
                  <a:srgbClr val="262699"/>
                </a:solidFill>
                <a:cs typeface="Times New Roman" panose="02020603050405020304" pitchFamily="18" charset="0"/>
              </a:rPr>
              <a:t>i.e.</a:t>
            </a:r>
            <a:r>
              <a:rPr lang="pt-BR" altLang="en-US" sz="2000" i="1">
                <a:solidFill>
                  <a:srgbClr val="262699"/>
                </a:solidFill>
                <a:latin typeface="Symbol" panose="05050102010706020507" pitchFamily="18" charset="2"/>
                <a:cs typeface="Times New Roman" panose="02020603050405020304" pitchFamily="18" charset="0"/>
              </a:rPr>
              <a:t>		</a:t>
            </a:r>
            <a:r>
              <a:rPr lang="en-CA" altLang="en-US" sz="2000" i="1">
                <a:solidFill>
                  <a:srgbClr val="262699"/>
                </a:solidFill>
                <a:latin typeface="Symbol" panose="05050102010706020507" pitchFamily="18" charset="2"/>
                <a:cs typeface="Times New Roman" panose="02020603050405020304" pitchFamily="18" charset="0"/>
              </a:rPr>
              <a:t>a</a:t>
            </a:r>
            <a:r>
              <a:rPr lang="pt-BR" altLang="en-US" sz="2000" i="1" baseline="-25000">
                <a:solidFill>
                  <a:srgbClr val="262699"/>
                </a:solidFill>
                <a:cs typeface="Times New Roman" panose="02020603050405020304" pitchFamily="18" charset="0"/>
              </a:rPr>
              <a:t>R</a:t>
            </a:r>
            <a:r>
              <a:rPr lang="pt-BR" altLang="en-US" sz="2000">
                <a:solidFill>
                  <a:srgbClr val="262699"/>
                </a:solidFill>
                <a:cs typeface="Times New Roman" panose="02020603050405020304" pitchFamily="18" charset="0"/>
              </a:rPr>
              <a:t> = </a:t>
            </a:r>
            <a:r>
              <a:rPr lang="pt-BR" altLang="en-US" sz="2000" i="1">
                <a:solidFill>
                  <a:srgbClr val="262699"/>
                </a:solidFill>
                <a:cs typeface="Times New Roman" panose="02020603050405020304" pitchFamily="18" charset="0"/>
              </a:rPr>
              <a:t>A</a:t>
            </a:r>
            <a:r>
              <a:rPr lang="pt-BR" altLang="en-US" sz="2000" i="1" baseline="-25000">
                <a:solidFill>
                  <a:srgbClr val="262699"/>
                </a:solidFill>
                <a:cs typeface="Times New Roman" panose="02020603050405020304" pitchFamily="18" charset="0"/>
              </a:rPr>
              <a:t>R</a:t>
            </a:r>
            <a:r>
              <a:rPr lang="pt-BR" altLang="en-US" sz="2000">
                <a:solidFill>
                  <a:srgbClr val="262699"/>
                </a:solidFill>
                <a:cs typeface="Times New Roman" panose="02020603050405020304" pitchFamily="18" charset="0"/>
              </a:rPr>
              <a:t>/</a:t>
            </a:r>
            <a:r>
              <a:rPr lang="en-CA" altLang="en-US" sz="2000" i="1">
                <a:solidFill>
                  <a:srgbClr val="262699"/>
                </a:solidFill>
                <a:latin typeface="Symbol" panose="05050102010706020507" pitchFamily="18" charset="2"/>
                <a:cs typeface="Times New Roman" panose="02020603050405020304" pitchFamily="18" charset="0"/>
              </a:rPr>
              <a:t>l</a:t>
            </a:r>
            <a:r>
              <a:rPr lang="pt-BR" altLang="en-US" sz="2000" baseline="30000">
                <a:solidFill>
                  <a:srgbClr val="262699"/>
                </a:solidFill>
                <a:cs typeface="Times New Roman" panose="02020603050405020304" pitchFamily="18" charset="0"/>
              </a:rPr>
              <a:t>4</a:t>
            </a:r>
            <a:r>
              <a:rPr lang="pt-BR" altLang="en-US" sz="2000">
                <a:solidFill>
                  <a:srgbClr val="262699"/>
                </a:solidFill>
                <a:cs typeface="Times New Roman" panose="02020603050405020304" pitchFamily="18" charset="0"/>
              </a:rPr>
              <a:t> =  (0.918 dB km</a:t>
            </a:r>
            <a:r>
              <a:rPr lang="pt-BR" altLang="en-US" sz="2000" baseline="30000">
                <a:solidFill>
                  <a:srgbClr val="262699"/>
                </a:solidFill>
                <a:cs typeface="Times New Roman" panose="02020603050405020304" pitchFamily="18" charset="0"/>
              </a:rPr>
              <a:t>-1</a:t>
            </a:r>
            <a:r>
              <a:rPr lang="pt-BR" altLang="en-US" sz="2000">
                <a:solidFill>
                  <a:srgbClr val="262699"/>
                </a:solidFill>
                <a:cs typeface="Times New Roman" panose="02020603050405020304" pitchFamily="18" charset="0"/>
              </a:rPr>
              <a:t> </a:t>
            </a:r>
            <a:r>
              <a:rPr lang="en-CA" altLang="en-US" sz="2000">
                <a:solidFill>
                  <a:srgbClr val="262699"/>
                </a:solidFill>
                <a:latin typeface="Symbol" panose="05050102010706020507" pitchFamily="18" charset="2"/>
                <a:cs typeface="Times New Roman" panose="02020603050405020304" pitchFamily="18" charset="0"/>
              </a:rPr>
              <a:t>m</a:t>
            </a:r>
            <a:r>
              <a:rPr lang="pt-BR" altLang="en-US" sz="2000">
                <a:solidFill>
                  <a:srgbClr val="262699"/>
                </a:solidFill>
                <a:cs typeface="Times New Roman" panose="02020603050405020304" pitchFamily="18" charset="0"/>
              </a:rPr>
              <a:t>m</a:t>
            </a:r>
            <a:r>
              <a:rPr lang="pt-BR" altLang="en-US" sz="2000" baseline="30000">
                <a:solidFill>
                  <a:srgbClr val="262699"/>
                </a:solidFill>
                <a:cs typeface="Times New Roman" panose="02020603050405020304" pitchFamily="18" charset="0"/>
              </a:rPr>
              <a:t>4</a:t>
            </a:r>
            <a:r>
              <a:rPr lang="pt-BR" altLang="en-US" sz="2000">
                <a:solidFill>
                  <a:srgbClr val="262699"/>
                </a:solidFill>
                <a:cs typeface="Times New Roman" panose="02020603050405020304" pitchFamily="18" charset="0"/>
              </a:rPr>
              <a:t>)/(1.55 </a:t>
            </a:r>
            <a:r>
              <a:rPr lang="en-CA" altLang="en-US" sz="2000">
                <a:solidFill>
                  <a:srgbClr val="262699"/>
                </a:solidFill>
                <a:latin typeface="Symbol" panose="05050102010706020507" pitchFamily="18" charset="2"/>
                <a:cs typeface="Times New Roman" panose="02020603050405020304" pitchFamily="18" charset="0"/>
              </a:rPr>
              <a:t>m</a:t>
            </a:r>
            <a:r>
              <a:rPr lang="pt-BR" altLang="en-US" sz="2000">
                <a:solidFill>
                  <a:srgbClr val="262699"/>
                </a:solidFill>
                <a:cs typeface="Times New Roman" panose="02020603050405020304" pitchFamily="18" charset="0"/>
              </a:rPr>
              <a:t>m)</a:t>
            </a:r>
            <a:r>
              <a:rPr lang="pt-BR" altLang="en-US" sz="2000" baseline="30000">
                <a:solidFill>
                  <a:srgbClr val="262699"/>
                </a:solidFill>
                <a:cs typeface="Times New Roman" panose="02020603050405020304" pitchFamily="18" charset="0"/>
              </a:rPr>
              <a:t>4</a:t>
            </a:r>
            <a:r>
              <a:rPr lang="pt-BR" altLang="en-US" sz="2000">
                <a:solidFill>
                  <a:srgbClr val="262699"/>
                </a:solidFill>
                <a:cs typeface="Times New Roman" panose="02020603050405020304" pitchFamily="18" charset="0"/>
              </a:rPr>
              <a:t> = 0.159 dB km</a:t>
            </a:r>
            <a:r>
              <a:rPr lang="pt-BR" altLang="en-US" sz="2000" baseline="30000">
                <a:solidFill>
                  <a:srgbClr val="262699"/>
                </a:solidFill>
                <a:cs typeface="Times New Roman" panose="02020603050405020304" pitchFamily="18" charset="0"/>
              </a:rPr>
              <a:t>-1</a:t>
            </a:r>
            <a:r>
              <a:rPr lang="pt-BR" altLang="en-US" sz="2000">
                <a:solidFill>
                  <a:srgbClr val="262699"/>
                </a:solidFill>
                <a:cs typeface="Times New Roman" panose="02020603050405020304" pitchFamily="18" charset="0"/>
              </a:rPr>
              <a:t>, </a:t>
            </a:r>
            <a:endParaRPr lang="en-CA" altLang="en-US" sz="2000">
              <a:solidFill>
                <a:srgbClr val="262699"/>
              </a:solidFill>
              <a:cs typeface="Times New Roman" panose="02020603050405020304" pitchFamily="18" charset="0"/>
            </a:endParaRPr>
          </a:p>
          <a:p>
            <a:pPr>
              <a:spcAft>
                <a:spcPts val="600"/>
              </a:spcAft>
            </a:pPr>
            <a:r>
              <a:rPr lang="en-CA" altLang="en-US" sz="2000">
                <a:solidFill>
                  <a:srgbClr val="262699"/>
                </a:solidFill>
                <a:cs typeface="Times New Roman" panose="02020603050405020304" pitchFamily="18" charset="0"/>
              </a:rPr>
              <a:t>which gives a total attenuation of 0.159 + 0.020 or</a:t>
            </a:r>
            <a:r>
              <a:rPr lang="en-CA" altLang="en-US" sz="2000" b="1">
                <a:solidFill>
                  <a:srgbClr val="262699"/>
                </a:solidFill>
                <a:cs typeface="Times New Roman" panose="02020603050405020304" pitchFamily="18" charset="0"/>
              </a:rPr>
              <a:t> 0.179 dB km</a:t>
            </a:r>
            <a:r>
              <a:rPr lang="en-CA" altLang="en-US" sz="2000" b="1" baseline="30000">
                <a:solidFill>
                  <a:srgbClr val="262699"/>
                </a:solidFill>
                <a:cs typeface="Times New Roman" panose="02020603050405020304" pitchFamily="18" charset="0"/>
              </a:rPr>
              <a:t>-1</a:t>
            </a:r>
            <a:r>
              <a:rPr lang="en-CA" altLang="en-US" sz="2000">
                <a:solidFill>
                  <a:srgbClr val="262699"/>
                </a:solidFill>
                <a:cs typeface="Times New Roman" panose="02020603050405020304" pitchFamily="18" charset="0"/>
              </a:rPr>
              <a:t>.	</a:t>
            </a:r>
          </a:p>
        </p:txBody>
      </p:sp>
      <p:sp>
        <p:nvSpPr>
          <p:cNvPr id="260103" name="Title 1"/>
          <p:cNvSpPr>
            <a:spLocks noGrp="1"/>
          </p:cNvSpPr>
          <p:nvPr>
            <p:ph type="title"/>
          </p:nvPr>
        </p:nvSpPr>
        <p:spPr bwMode="auto">
          <a:xfrm>
            <a:off x="288925" y="342900"/>
            <a:ext cx="7772400" cy="5381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CA" altLang="en-US" sz="2800" b="1" smtClean="0">
                <a:solidFill>
                  <a:srgbClr val="FF0000"/>
                </a:solidFill>
              </a:rPr>
              <a:t>Rayleigh Scattering</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9" name="Rectangle 8"/>
          <p:cNvSpPr/>
          <p:nvPr/>
        </p:nvSpPr>
        <p:spPr>
          <a:xfrm>
            <a:off x="288925" y="985838"/>
            <a:ext cx="8701088" cy="460375"/>
          </a:xfrm>
          <a:prstGeom prst="rect">
            <a:avLst/>
          </a:prstGeom>
        </p:spPr>
        <p:txBody>
          <a:bodyPr>
            <a:spAutoFit/>
          </a:bodyPr>
          <a:lstStyle/>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b="1" dirty="0">
                <a:solidFill>
                  <a:schemeClr val="accent2">
                    <a:lumMod val="75000"/>
                  </a:schemeClr>
                </a:solidFill>
                <a:latin typeface="Arial"/>
                <a:ea typeface="Times New Roman"/>
                <a:cs typeface="Times New Roman"/>
              </a:rPr>
              <a:t>Solution</a:t>
            </a:r>
            <a:r>
              <a:rPr lang="en-CA" b="1" i="1" dirty="0">
                <a:latin typeface="Arial"/>
                <a:ea typeface="Times New Roman"/>
                <a:cs typeface="Times New Roman"/>
              </a:rPr>
              <a:t> </a:t>
            </a:r>
            <a:endParaRPr lang="en-CA" dirty="0">
              <a:latin typeface="Times New Roman"/>
              <a:ea typeface="Times New Roman"/>
            </a:endParaRPr>
          </a:p>
        </p:txBody>
      </p:sp>
      <p:sp>
        <p:nvSpPr>
          <p:cNvPr id="3" name="Rectangle 2"/>
          <p:cNvSpPr/>
          <p:nvPr/>
        </p:nvSpPr>
        <p:spPr>
          <a:xfrm>
            <a:off x="288925" y="1685925"/>
            <a:ext cx="8297863" cy="3786188"/>
          </a:xfrm>
          <a:prstGeom prst="rect">
            <a:avLst/>
          </a:prstGeom>
        </p:spPr>
        <p:txBody>
          <a:bodyPr>
            <a:spAutoFit/>
          </a:bodyPr>
          <a:lstStyle/>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2000" dirty="0">
                <a:solidFill>
                  <a:schemeClr val="accent2">
                    <a:lumMod val="75000"/>
                  </a:schemeClr>
                </a:solidFill>
                <a:latin typeface="Times New Roman"/>
                <a:ea typeface="Times New Roman"/>
              </a:rPr>
              <a:t>We can repeat the above calculations at </a:t>
            </a:r>
            <a:r>
              <a:rPr lang="en-CA" sz="2000" i="1" dirty="0">
                <a:solidFill>
                  <a:schemeClr val="accent2">
                    <a:lumMod val="75000"/>
                  </a:schemeClr>
                </a:solidFill>
                <a:latin typeface="Symbol"/>
                <a:ea typeface="Times New Roman"/>
              </a:rPr>
              <a:t>l</a:t>
            </a:r>
            <a:r>
              <a:rPr lang="en-CA" sz="2000" dirty="0">
                <a:solidFill>
                  <a:schemeClr val="accent2">
                    <a:lumMod val="75000"/>
                  </a:schemeClr>
                </a:solidFill>
                <a:latin typeface="Times New Roman"/>
                <a:ea typeface="Times New Roman"/>
              </a:rPr>
              <a:t> = 1.31 </a:t>
            </a:r>
            <a:r>
              <a:rPr lang="en-CA" sz="2000" dirty="0">
                <a:solidFill>
                  <a:schemeClr val="accent2">
                    <a:lumMod val="75000"/>
                  </a:schemeClr>
                </a:solidFill>
                <a:latin typeface="Symbol"/>
                <a:ea typeface="Times New Roman"/>
              </a:rPr>
              <a:t>m</a:t>
            </a:r>
            <a:r>
              <a:rPr lang="en-CA" sz="2000" dirty="0">
                <a:solidFill>
                  <a:schemeClr val="accent2">
                    <a:lumMod val="75000"/>
                  </a:schemeClr>
                </a:solidFill>
                <a:latin typeface="Times New Roman"/>
                <a:ea typeface="Times New Roman"/>
              </a:rPr>
              <a:t>m. However, </a:t>
            </a:r>
            <a:r>
              <a:rPr lang="en-CA" sz="2000" b="1" dirty="0">
                <a:solidFill>
                  <a:schemeClr val="accent2">
                    <a:lumMod val="75000"/>
                  </a:schemeClr>
                </a:solidFill>
                <a:latin typeface="Times New Roman"/>
                <a:ea typeface="Times New Roman"/>
              </a:rPr>
              <a:t>we do not need </a:t>
            </a:r>
            <a:r>
              <a:rPr lang="en-CA" sz="2000" dirty="0">
                <a:solidFill>
                  <a:schemeClr val="accent2">
                    <a:lumMod val="75000"/>
                  </a:schemeClr>
                </a:solidFill>
                <a:latin typeface="Times New Roman"/>
                <a:ea typeface="Times New Roman"/>
              </a:rPr>
              <a:t>to add </a:t>
            </a:r>
            <a:r>
              <a:rPr lang="en-CA" sz="2000" i="1" dirty="0" err="1">
                <a:solidFill>
                  <a:schemeClr val="accent2">
                    <a:lumMod val="75000"/>
                  </a:schemeClr>
                </a:solidFill>
                <a:latin typeface="Symbol"/>
                <a:ea typeface="Times New Roman"/>
              </a:rPr>
              <a:t>a</a:t>
            </a:r>
            <a:r>
              <a:rPr lang="en-CA" sz="2000" baseline="-25000" dirty="0" err="1">
                <a:solidFill>
                  <a:schemeClr val="accent2">
                    <a:lumMod val="75000"/>
                  </a:schemeClr>
                </a:solidFill>
                <a:latin typeface="Times New Roman"/>
                <a:ea typeface="Times New Roman"/>
              </a:rPr>
              <a:t>FIR</a:t>
            </a:r>
            <a:r>
              <a:rPr lang="en-CA" sz="2000" dirty="0">
                <a:solidFill>
                  <a:schemeClr val="accent2">
                    <a:lumMod val="75000"/>
                  </a:schemeClr>
                </a:solidFill>
                <a:latin typeface="Times New Roman"/>
                <a:ea typeface="Times New Roman"/>
              </a:rPr>
              <a:t>. </a:t>
            </a: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endParaRPr lang="en-CA" sz="2000" dirty="0">
              <a:solidFill>
                <a:schemeClr val="accent2">
                  <a:lumMod val="75000"/>
                </a:schemeClr>
              </a:solidFill>
              <a:latin typeface="Times New Roman"/>
              <a:ea typeface="Times New Roman"/>
            </a:endParaRP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2000" dirty="0">
                <a:solidFill>
                  <a:schemeClr val="accent2">
                    <a:lumMod val="75000"/>
                  </a:schemeClr>
                </a:solidFill>
                <a:latin typeface="Times New Roman"/>
                <a:ea typeface="Times New Roman"/>
              </a:rPr>
              <a:t>		</a:t>
            </a:r>
            <a:r>
              <a:rPr lang="en-CA" sz="2000" i="1" dirty="0">
                <a:solidFill>
                  <a:schemeClr val="accent2">
                    <a:lumMod val="75000"/>
                  </a:schemeClr>
                </a:solidFill>
                <a:latin typeface="Symbol"/>
                <a:ea typeface="Times New Roman"/>
              </a:rPr>
              <a:t>a</a:t>
            </a:r>
            <a:r>
              <a:rPr lang="pt-BR" sz="2000" i="1" baseline="-25000" dirty="0">
                <a:solidFill>
                  <a:schemeClr val="accent2">
                    <a:lumMod val="75000"/>
                  </a:schemeClr>
                </a:solidFill>
                <a:latin typeface="Times New Roman"/>
                <a:ea typeface="Times New Roman"/>
              </a:rPr>
              <a:t>R</a:t>
            </a:r>
            <a:r>
              <a:rPr lang="pt-BR" sz="2000" dirty="0">
                <a:solidFill>
                  <a:schemeClr val="accent2">
                    <a:lumMod val="75000"/>
                  </a:schemeClr>
                </a:solidFill>
                <a:latin typeface="Times New Roman"/>
                <a:ea typeface="Times New Roman"/>
              </a:rPr>
              <a:t> = </a:t>
            </a:r>
            <a:r>
              <a:rPr lang="pt-BR" sz="2000" i="1" dirty="0">
                <a:solidFill>
                  <a:schemeClr val="accent2">
                    <a:lumMod val="75000"/>
                  </a:schemeClr>
                </a:solidFill>
                <a:latin typeface="Times New Roman"/>
                <a:ea typeface="Times New Roman"/>
              </a:rPr>
              <a:t>A</a:t>
            </a:r>
            <a:r>
              <a:rPr lang="pt-BR" sz="2000" i="1" baseline="-25000" dirty="0">
                <a:solidFill>
                  <a:schemeClr val="accent2">
                    <a:lumMod val="75000"/>
                  </a:schemeClr>
                </a:solidFill>
                <a:latin typeface="Times New Roman"/>
                <a:ea typeface="Times New Roman"/>
              </a:rPr>
              <a:t>R</a:t>
            </a:r>
            <a:r>
              <a:rPr lang="pt-BR" sz="2000" dirty="0">
                <a:solidFill>
                  <a:schemeClr val="accent2">
                    <a:lumMod val="75000"/>
                  </a:schemeClr>
                </a:solidFill>
                <a:latin typeface="Times New Roman"/>
                <a:ea typeface="Times New Roman"/>
              </a:rPr>
              <a:t>/</a:t>
            </a:r>
            <a:r>
              <a:rPr lang="en-CA" sz="2000" i="1" dirty="0">
                <a:solidFill>
                  <a:schemeClr val="accent2">
                    <a:lumMod val="75000"/>
                  </a:schemeClr>
                </a:solidFill>
                <a:latin typeface="Symbol"/>
                <a:ea typeface="Times New Roman"/>
              </a:rPr>
              <a:t>l</a:t>
            </a:r>
            <a:r>
              <a:rPr lang="pt-BR" sz="2000" baseline="30000" dirty="0">
                <a:solidFill>
                  <a:schemeClr val="accent2">
                    <a:lumMod val="75000"/>
                  </a:schemeClr>
                </a:solidFill>
                <a:latin typeface="Times New Roman"/>
                <a:ea typeface="Times New Roman"/>
              </a:rPr>
              <a:t>4</a:t>
            </a:r>
            <a:r>
              <a:rPr lang="pt-BR" sz="2000" dirty="0">
                <a:solidFill>
                  <a:schemeClr val="accent2">
                    <a:lumMod val="75000"/>
                  </a:schemeClr>
                </a:solidFill>
                <a:latin typeface="Times New Roman"/>
                <a:ea typeface="Times New Roman"/>
              </a:rPr>
              <a:t> =  (0.90 dB km</a:t>
            </a:r>
            <a:r>
              <a:rPr lang="pt-BR" sz="2000" baseline="30000" dirty="0">
                <a:solidFill>
                  <a:schemeClr val="accent2">
                    <a:lumMod val="75000"/>
                  </a:schemeClr>
                </a:solidFill>
                <a:latin typeface="Times New Roman"/>
                <a:ea typeface="Times New Roman"/>
              </a:rPr>
              <a:t>-1</a:t>
            </a:r>
            <a:r>
              <a:rPr lang="pt-BR" sz="2000" dirty="0">
                <a:solidFill>
                  <a:schemeClr val="accent2">
                    <a:lumMod val="75000"/>
                  </a:schemeClr>
                </a:solidFill>
                <a:latin typeface="Times New Roman"/>
                <a:ea typeface="Times New Roman"/>
              </a:rPr>
              <a:t> </a:t>
            </a:r>
            <a:r>
              <a:rPr lang="en-CA" sz="2000" dirty="0">
                <a:solidFill>
                  <a:schemeClr val="accent2">
                    <a:lumMod val="75000"/>
                  </a:schemeClr>
                </a:solidFill>
                <a:latin typeface="Symbol"/>
                <a:ea typeface="Times New Roman"/>
              </a:rPr>
              <a:t>m</a:t>
            </a:r>
            <a:r>
              <a:rPr lang="pt-BR" sz="2000" dirty="0">
                <a:solidFill>
                  <a:schemeClr val="accent2">
                    <a:lumMod val="75000"/>
                  </a:schemeClr>
                </a:solidFill>
                <a:latin typeface="Times New Roman"/>
                <a:ea typeface="Times New Roman"/>
              </a:rPr>
              <a:t>m</a:t>
            </a:r>
            <a:r>
              <a:rPr lang="pt-BR" sz="2000" baseline="30000" dirty="0">
                <a:solidFill>
                  <a:schemeClr val="accent2">
                    <a:lumMod val="75000"/>
                  </a:schemeClr>
                </a:solidFill>
                <a:latin typeface="Times New Roman"/>
                <a:ea typeface="Times New Roman"/>
              </a:rPr>
              <a:t>4</a:t>
            </a:r>
            <a:r>
              <a:rPr lang="pt-BR" sz="2000" dirty="0">
                <a:solidFill>
                  <a:schemeClr val="accent2">
                    <a:lumMod val="75000"/>
                  </a:schemeClr>
                </a:solidFill>
                <a:latin typeface="Times New Roman"/>
                <a:ea typeface="Times New Roman"/>
              </a:rPr>
              <a:t>)/(1.31 </a:t>
            </a:r>
            <a:r>
              <a:rPr lang="en-CA" sz="2000" dirty="0">
                <a:solidFill>
                  <a:schemeClr val="accent2">
                    <a:lumMod val="75000"/>
                  </a:schemeClr>
                </a:solidFill>
                <a:latin typeface="Symbol"/>
                <a:ea typeface="Times New Roman"/>
              </a:rPr>
              <a:t>m</a:t>
            </a:r>
            <a:r>
              <a:rPr lang="pt-BR" sz="2000" dirty="0">
                <a:solidFill>
                  <a:schemeClr val="accent2">
                    <a:lumMod val="75000"/>
                  </a:schemeClr>
                </a:solidFill>
                <a:latin typeface="Times New Roman"/>
                <a:ea typeface="Times New Roman"/>
              </a:rPr>
              <a:t>m)</a:t>
            </a:r>
            <a:r>
              <a:rPr lang="pt-BR" sz="2000" baseline="30000" dirty="0">
                <a:solidFill>
                  <a:schemeClr val="accent2">
                    <a:lumMod val="75000"/>
                  </a:schemeClr>
                </a:solidFill>
                <a:latin typeface="Times New Roman"/>
                <a:ea typeface="Times New Roman"/>
              </a:rPr>
              <a:t>4</a:t>
            </a:r>
            <a:r>
              <a:rPr lang="pt-BR" sz="2000" dirty="0">
                <a:solidFill>
                  <a:schemeClr val="accent2">
                    <a:lumMod val="75000"/>
                  </a:schemeClr>
                </a:solidFill>
                <a:latin typeface="Times New Roman"/>
                <a:ea typeface="Times New Roman"/>
              </a:rPr>
              <a:t> =</a:t>
            </a:r>
            <a:r>
              <a:rPr lang="pt-BR" sz="2000" b="1" dirty="0">
                <a:solidFill>
                  <a:schemeClr val="accent2">
                    <a:lumMod val="75000"/>
                  </a:schemeClr>
                </a:solidFill>
                <a:latin typeface="Times New Roman"/>
                <a:ea typeface="Times New Roman"/>
              </a:rPr>
              <a:t> 0.306 dB km</a:t>
            </a:r>
            <a:r>
              <a:rPr lang="pt-BR" sz="2000" b="1" baseline="30000" dirty="0">
                <a:solidFill>
                  <a:schemeClr val="accent2">
                    <a:lumMod val="75000"/>
                  </a:schemeClr>
                </a:solidFill>
                <a:latin typeface="Times New Roman"/>
                <a:ea typeface="Times New Roman"/>
              </a:rPr>
              <a:t>-1</a:t>
            </a: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endParaRPr lang="en-CA" sz="2000" dirty="0">
              <a:solidFill>
                <a:schemeClr val="accent2">
                  <a:lumMod val="75000"/>
                </a:schemeClr>
              </a:solidFill>
              <a:latin typeface="Times New Roman"/>
              <a:ea typeface="Times New Roman"/>
            </a:endParaRP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2000" dirty="0">
                <a:solidFill>
                  <a:schemeClr val="accent2">
                    <a:lumMod val="75000"/>
                  </a:schemeClr>
                </a:solidFill>
                <a:latin typeface="Times New Roman"/>
                <a:ea typeface="Times New Roman"/>
              </a:rPr>
              <a:t>and using the NA based for </a:t>
            </a:r>
            <a:r>
              <a:rPr lang="en-CA" sz="2000" i="1" dirty="0">
                <a:solidFill>
                  <a:schemeClr val="accent2">
                    <a:lumMod val="75000"/>
                  </a:schemeClr>
                </a:solidFill>
                <a:latin typeface="Times New Roman"/>
                <a:ea typeface="Times New Roman"/>
              </a:rPr>
              <a:t>A</a:t>
            </a:r>
            <a:r>
              <a:rPr lang="en-CA" sz="2000" i="1" baseline="-25000" dirty="0">
                <a:solidFill>
                  <a:schemeClr val="accent2">
                    <a:lumMod val="75000"/>
                  </a:schemeClr>
                </a:solidFill>
                <a:latin typeface="Times New Roman"/>
                <a:ea typeface="Times New Roman"/>
              </a:rPr>
              <a:t>R</a:t>
            </a:r>
            <a:r>
              <a:rPr lang="en-CA" sz="2000" dirty="0">
                <a:solidFill>
                  <a:schemeClr val="accent2">
                    <a:lumMod val="75000"/>
                  </a:schemeClr>
                </a:solidFill>
                <a:latin typeface="Times New Roman"/>
                <a:ea typeface="Times New Roman"/>
              </a:rPr>
              <a:t>,</a:t>
            </a: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endParaRPr lang="en-CA" sz="2000" dirty="0">
              <a:solidFill>
                <a:schemeClr val="accent2">
                  <a:lumMod val="75000"/>
                </a:schemeClr>
              </a:solidFill>
              <a:latin typeface="Times New Roman"/>
              <a:ea typeface="Times New Roman"/>
            </a:endParaRP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2000" dirty="0">
                <a:solidFill>
                  <a:schemeClr val="accent2">
                    <a:lumMod val="75000"/>
                  </a:schemeClr>
                </a:solidFill>
                <a:latin typeface="Times New Roman"/>
                <a:ea typeface="Times New Roman"/>
              </a:rPr>
              <a:t>		</a:t>
            </a:r>
            <a:r>
              <a:rPr lang="en-CA" sz="2000" i="1" dirty="0">
                <a:solidFill>
                  <a:schemeClr val="accent2">
                    <a:lumMod val="75000"/>
                  </a:schemeClr>
                </a:solidFill>
                <a:latin typeface="Symbol"/>
                <a:ea typeface="Times New Roman"/>
              </a:rPr>
              <a:t>a</a:t>
            </a:r>
            <a:r>
              <a:rPr lang="pt-BR" sz="2000" i="1" baseline="-25000" dirty="0">
                <a:solidFill>
                  <a:schemeClr val="accent2">
                    <a:lumMod val="75000"/>
                  </a:schemeClr>
                </a:solidFill>
                <a:latin typeface="Times New Roman"/>
                <a:ea typeface="Times New Roman"/>
              </a:rPr>
              <a:t>R</a:t>
            </a:r>
            <a:r>
              <a:rPr lang="pt-BR" sz="2000" dirty="0">
                <a:solidFill>
                  <a:schemeClr val="accent2">
                    <a:lumMod val="75000"/>
                  </a:schemeClr>
                </a:solidFill>
                <a:latin typeface="Times New Roman"/>
                <a:ea typeface="Times New Roman"/>
              </a:rPr>
              <a:t> = </a:t>
            </a:r>
            <a:r>
              <a:rPr lang="pt-BR" sz="2000" i="1" dirty="0">
                <a:solidFill>
                  <a:schemeClr val="accent2">
                    <a:lumMod val="75000"/>
                  </a:schemeClr>
                </a:solidFill>
                <a:latin typeface="Times New Roman"/>
                <a:ea typeface="Times New Roman"/>
              </a:rPr>
              <a:t>A</a:t>
            </a:r>
            <a:r>
              <a:rPr lang="pt-BR" sz="2000" i="1" baseline="-25000" dirty="0">
                <a:solidFill>
                  <a:schemeClr val="accent2">
                    <a:lumMod val="75000"/>
                  </a:schemeClr>
                </a:solidFill>
                <a:latin typeface="Times New Roman"/>
                <a:ea typeface="Times New Roman"/>
              </a:rPr>
              <a:t>R</a:t>
            </a:r>
            <a:r>
              <a:rPr lang="pt-BR" sz="2000" dirty="0">
                <a:solidFill>
                  <a:schemeClr val="accent2">
                    <a:lumMod val="75000"/>
                  </a:schemeClr>
                </a:solidFill>
                <a:latin typeface="Times New Roman"/>
                <a:ea typeface="Times New Roman"/>
              </a:rPr>
              <a:t>/</a:t>
            </a:r>
            <a:r>
              <a:rPr lang="en-CA" sz="2000" i="1" dirty="0">
                <a:solidFill>
                  <a:schemeClr val="accent2">
                    <a:lumMod val="75000"/>
                  </a:schemeClr>
                </a:solidFill>
                <a:latin typeface="Symbol"/>
                <a:ea typeface="Times New Roman"/>
              </a:rPr>
              <a:t>l</a:t>
            </a:r>
            <a:r>
              <a:rPr lang="pt-BR" sz="2000" baseline="30000" dirty="0">
                <a:solidFill>
                  <a:schemeClr val="accent2">
                    <a:lumMod val="75000"/>
                  </a:schemeClr>
                </a:solidFill>
                <a:latin typeface="Times New Roman"/>
                <a:ea typeface="Times New Roman"/>
              </a:rPr>
              <a:t>4</a:t>
            </a:r>
            <a:r>
              <a:rPr lang="pt-BR" sz="2000" dirty="0">
                <a:solidFill>
                  <a:schemeClr val="accent2">
                    <a:lumMod val="75000"/>
                  </a:schemeClr>
                </a:solidFill>
                <a:latin typeface="Times New Roman"/>
                <a:ea typeface="Times New Roman"/>
              </a:rPr>
              <a:t> =  (0.918 dB km</a:t>
            </a:r>
            <a:r>
              <a:rPr lang="pt-BR" sz="2000" baseline="30000" dirty="0">
                <a:solidFill>
                  <a:schemeClr val="accent2">
                    <a:lumMod val="75000"/>
                  </a:schemeClr>
                </a:solidFill>
                <a:latin typeface="Times New Roman"/>
                <a:ea typeface="Times New Roman"/>
              </a:rPr>
              <a:t>-1</a:t>
            </a:r>
            <a:r>
              <a:rPr lang="pt-BR" sz="2000" dirty="0">
                <a:solidFill>
                  <a:schemeClr val="accent2">
                    <a:lumMod val="75000"/>
                  </a:schemeClr>
                </a:solidFill>
                <a:latin typeface="Times New Roman"/>
                <a:ea typeface="Times New Roman"/>
              </a:rPr>
              <a:t> </a:t>
            </a:r>
            <a:r>
              <a:rPr lang="en-CA" sz="2000" dirty="0">
                <a:solidFill>
                  <a:schemeClr val="accent2">
                    <a:lumMod val="75000"/>
                  </a:schemeClr>
                </a:solidFill>
                <a:latin typeface="Symbol"/>
                <a:ea typeface="Times New Roman"/>
              </a:rPr>
              <a:t>m</a:t>
            </a:r>
            <a:r>
              <a:rPr lang="pt-BR" sz="2000" dirty="0">
                <a:solidFill>
                  <a:schemeClr val="accent2">
                    <a:lumMod val="75000"/>
                  </a:schemeClr>
                </a:solidFill>
                <a:latin typeface="Times New Roman"/>
                <a:ea typeface="Times New Roman"/>
              </a:rPr>
              <a:t>m</a:t>
            </a:r>
            <a:r>
              <a:rPr lang="pt-BR" sz="2000" baseline="30000" dirty="0">
                <a:solidFill>
                  <a:schemeClr val="accent2">
                    <a:lumMod val="75000"/>
                  </a:schemeClr>
                </a:solidFill>
                <a:latin typeface="Times New Roman"/>
                <a:ea typeface="Times New Roman"/>
              </a:rPr>
              <a:t>4</a:t>
            </a:r>
            <a:r>
              <a:rPr lang="pt-BR" sz="2000" dirty="0">
                <a:solidFill>
                  <a:schemeClr val="accent2">
                    <a:lumMod val="75000"/>
                  </a:schemeClr>
                </a:solidFill>
                <a:latin typeface="Times New Roman"/>
                <a:ea typeface="Times New Roman"/>
              </a:rPr>
              <a:t>)/(1.31 </a:t>
            </a:r>
            <a:r>
              <a:rPr lang="en-CA" sz="2000" dirty="0">
                <a:solidFill>
                  <a:schemeClr val="accent2">
                    <a:lumMod val="75000"/>
                  </a:schemeClr>
                </a:solidFill>
                <a:latin typeface="Symbol"/>
                <a:ea typeface="Times New Roman"/>
              </a:rPr>
              <a:t>m</a:t>
            </a:r>
            <a:r>
              <a:rPr lang="pt-BR" sz="2000" dirty="0">
                <a:solidFill>
                  <a:schemeClr val="accent2">
                    <a:lumMod val="75000"/>
                  </a:schemeClr>
                </a:solidFill>
                <a:latin typeface="Times New Roman"/>
                <a:ea typeface="Times New Roman"/>
              </a:rPr>
              <a:t>m)</a:t>
            </a:r>
            <a:r>
              <a:rPr lang="pt-BR" sz="2000" baseline="30000" dirty="0">
                <a:solidFill>
                  <a:schemeClr val="accent2">
                    <a:lumMod val="75000"/>
                  </a:schemeClr>
                </a:solidFill>
                <a:latin typeface="Times New Roman"/>
                <a:ea typeface="Times New Roman"/>
              </a:rPr>
              <a:t>4</a:t>
            </a:r>
            <a:r>
              <a:rPr lang="pt-BR" sz="2000" dirty="0">
                <a:solidFill>
                  <a:schemeClr val="accent2">
                    <a:lumMod val="75000"/>
                  </a:schemeClr>
                </a:solidFill>
                <a:latin typeface="Times New Roman"/>
                <a:ea typeface="Times New Roman"/>
              </a:rPr>
              <a:t> = </a:t>
            </a:r>
            <a:r>
              <a:rPr lang="pt-BR" sz="2000" b="1" dirty="0">
                <a:solidFill>
                  <a:schemeClr val="accent2">
                    <a:lumMod val="75000"/>
                  </a:schemeClr>
                </a:solidFill>
                <a:latin typeface="Times New Roman"/>
                <a:ea typeface="Times New Roman"/>
              </a:rPr>
              <a:t>0.312 dB km</a:t>
            </a:r>
            <a:r>
              <a:rPr lang="pt-BR" sz="2000" b="1" baseline="30000" dirty="0">
                <a:solidFill>
                  <a:schemeClr val="accent2">
                    <a:lumMod val="75000"/>
                  </a:schemeClr>
                </a:solidFill>
                <a:latin typeface="Times New Roman"/>
                <a:ea typeface="Times New Roman"/>
              </a:rPr>
              <a:t>-1</a:t>
            </a:r>
            <a:r>
              <a:rPr lang="pt-BR" sz="2000" dirty="0">
                <a:solidFill>
                  <a:schemeClr val="accent2">
                    <a:lumMod val="75000"/>
                  </a:schemeClr>
                </a:solidFill>
                <a:latin typeface="Times New Roman"/>
                <a:ea typeface="Times New Roman"/>
              </a:rPr>
              <a:t>.</a:t>
            </a: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endParaRPr lang="en-CA" sz="2000" dirty="0">
              <a:solidFill>
                <a:schemeClr val="accent2">
                  <a:lumMod val="75000"/>
                </a:schemeClr>
              </a:solidFill>
              <a:latin typeface="Times New Roman"/>
              <a:ea typeface="Times New Roman"/>
            </a:endParaRP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2000" dirty="0">
                <a:solidFill>
                  <a:schemeClr val="accent2">
                    <a:lumMod val="75000"/>
                  </a:schemeClr>
                </a:solidFill>
                <a:latin typeface="Times New Roman"/>
                <a:ea typeface="Times New Roman"/>
              </a:rPr>
              <a:t>Both close to the measured value.</a:t>
            </a:r>
          </a:p>
        </p:txBody>
      </p:sp>
      <p:sp>
        <p:nvSpPr>
          <p:cNvPr id="262149" name="Title 1"/>
          <p:cNvSpPr txBox="1">
            <a:spLocks/>
          </p:cNvSpPr>
          <p:nvPr/>
        </p:nvSpPr>
        <p:spPr bwMode="auto">
          <a:xfrm>
            <a:off x="288925" y="419100"/>
            <a:ext cx="77724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800" b="1">
                <a:solidFill>
                  <a:srgbClr val="FF0000"/>
                </a:solidFill>
              </a:rPr>
              <a:t>Rayleigh Scattering</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Title 1"/>
          <p:cNvSpPr>
            <a:spLocks noGrp="1"/>
          </p:cNvSpPr>
          <p:nvPr>
            <p:ph type="title"/>
          </p:nvPr>
        </p:nvSpPr>
        <p:spPr bwMode="auto">
          <a:xfrm>
            <a:off x="701675" y="79375"/>
            <a:ext cx="7772400" cy="612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sz="3600" b="1" smtClean="0">
                <a:solidFill>
                  <a:srgbClr val="FF020B"/>
                </a:solidFill>
              </a:rPr>
              <a:t>Bending Loss</a:t>
            </a:r>
          </a:p>
        </p:txBody>
      </p:sp>
      <p:pic>
        <p:nvPicPr>
          <p:cNvPr id="2641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7263"/>
            <a:ext cx="8982075"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4196" name="Rectangle 1"/>
          <p:cNvSpPr>
            <a:spLocks noChangeArrowheads="1"/>
          </p:cNvSpPr>
          <p:nvPr/>
        </p:nvSpPr>
        <p:spPr bwMode="auto">
          <a:xfrm>
            <a:off x="228600" y="4686300"/>
            <a:ext cx="85248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en-US" sz="2000">
                <a:cs typeface="Times New Roman" panose="02020603050405020304" pitchFamily="18" charset="0"/>
              </a:rPr>
              <a:t>Definitions of (a) microbending and (b) macrobending loss and the definition of the radius of curvature, </a:t>
            </a:r>
            <a:r>
              <a:rPr lang="en-US" altLang="en-US" sz="2000" i="1">
                <a:cs typeface="Times New Roman" panose="02020603050405020304" pitchFamily="18" charset="0"/>
              </a:rPr>
              <a:t>R</a:t>
            </a:r>
            <a:r>
              <a:rPr lang="en-US" altLang="en-US" sz="2000">
                <a:cs typeface="Times New Roman" panose="02020603050405020304" pitchFamily="18" charset="0"/>
              </a:rPr>
              <a:t>. (A schematic illustration only.) The propagating mode in the fiber is shown as white painted area. Some radiation is lost in the region where the fiber is bent. </a:t>
            </a:r>
            <a:r>
              <a:rPr lang="en-US" altLang="en-US" sz="2000" i="1">
                <a:cs typeface="Times New Roman" panose="02020603050405020304" pitchFamily="18" charset="0"/>
              </a:rPr>
              <a:t>D</a:t>
            </a:r>
            <a:r>
              <a:rPr lang="en-US" altLang="en-US" sz="2000">
                <a:cs typeface="Times New Roman" panose="02020603050405020304" pitchFamily="18" charset="0"/>
              </a:rPr>
              <a:t> is the fiber diameter, including the cladding.</a:t>
            </a:r>
            <a:endParaRPr lang="en-US" altLang="en-US" sz="32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itle 1"/>
          <p:cNvSpPr>
            <a:spLocks noGrp="1"/>
          </p:cNvSpPr>
          <p:nvPr>
            <p:ph type="title"/>
          </p:nvPr>
        </p:nvSpPr>
        <p:spPr bwMode="auto">
          <a:xfrm>
            <a:off x="665163" y="0"/>
            <a:ext cx="7772400" cy="612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sz="3600" b="1" smtClean="0">
                <a:solidFill>
                  <a:srgbClr val="FF020B"/>
                </a:solidFill>
              </a:rPr>
              <a:t>Bending Loss</a:t>
            </a:r>
          </a:p>
        </p:txBody>
      </p:sp>
      <p:sp>
        <p:nvSpPr>
          <p:cNvPr id="3" name="Rectangle 1"/>
          <p:cNvSpPr>
            <a:spLocks noChangeArrowheads="1"/>
          </p:cNvSpPr>
          <p:nvPr/>
        </p:nvSpPr>
        <p:spPr bwMode="auto">
          <a:xfrm>
            <a:off x="298450" y="1436688"/>
            <a:ext cx="8139113"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en-CA" sz="3200" b="1" dirty="0" err="1">
                <a:solidFill>
                  <a:schemeClr val="accent2">
                    <a:lumMod val="75000"/>
                  </a:schemeClr>
                </a:solidFill>
                <a:ea typeface="Times New Roman" pitchFamily="18" charset="0"/>
              </a:rPr>
              <a:t>Microbending</a:t>
            </a:r>
            <a:r>
              <a:rPr lang="en-CA" sz="3200" b="1" dirty="0">
                <a:solidFill>
                  <a:schemeClr val="accent2">
                    <a:lumMod val="75000"/>
                  </a:schemeClr>
                </a:solidFill>
                <a:ea typeface="Times New Roman" pitchFamily="18" charset="0"/>
              </a:rPr>
              <a:t> loss</a:t>
            </a:r>
          </a:p>
          <a:p>
            <a:pPr>
              <a:defRPr/>
            </a:pPr>
            <a:endParaRPr lang="en-CA" b="1" dirty="0">
              <a:solidFill>
                <a:schemeClr val="accent2">
                  <a:lumMod val="75000"/>
                </a:schemeClr>
              </a:solidFill>
              <a:ea typeface="Times New Roman" pitchFamily="18" charset="0"/>
            </a:endParaRPr>
          </a:p>
          <a:p>
            <a:pPr>
              <a:defRPr/>
            </a:pPr>
            <a:r>
              <a:rPr lang="en-CA" b="1" dirty="0">
                <a:solidFill>
                  <a:schemeClr val="accent2">
                    <a:lumMod val="75000"/>
                  </a:schemeClr>
                </a:solidFill>
                <a:ea typeface="Times New Roman" pitchFamily="18" charset="0"/>
              </a:rPr>
              <a:t>	the radius of curvature </a:t>
            </a:r>
            <a:r>
              <a:rPr lang="en-CA" b="1" i="1" dirty="0">
                <a:solidFill>
                  <a:schemeClr val="accent2">
                    <a:lumMod val="75000"/>
                  </a:schemeClr>
                </a:solidFill>
                <a:ea typeface="Times New Roman" pitchFamily="18" charset="0"/>
              </a:rPr>
              <a:t>R</a:t>
            </a:r>
            <a:r>
              <a:rPr lang="en-CA" b="1" dirty="0">
                <a:solidFill>
                  <a:schemeClr val="accent2">
                    <a:lumMod val="75000"/>
                  </a:schemeClr>
                </a:solidFill>
                <a:ea typeface="Times New Roman" pitchFamily="18" charset="0"/>
              </a:rPr>
              <a:t> of the bend is sharp</a:t>
            </a:r>
          </a:p>
          <a:p>
            <a:pPr>
              <a:defRPr/>
            </a:pPr>
            <a:r>
              <a:rPr lang="en-CA" b="1" dirty="0">
                <a:solidFill>
                  <a:schemeClr val="accent2">
                    <a:lumMod val="75000"/>
                  </a:schemeClr>
                </a:solidFill>
                <a:ea typeface="Times New Roman" pitchFamily="18" charset="0"/>
              </a:rPr>
              <a:t>	bend radius is comparable to the diameter of the fiber </a:t>
            </a:r>
          </a:p>
          <a:p>
            <a:pPr>
              <a:defRPr/>
            </a:pPr>
            <a:endParaRPr lang="en-CA" sz="1800" dirty="0">
              <a:ea typeface="Times New Roman" pitchFamily="18" charset="0"/>
            </a:endParaRPr>
          </a:p>
          <a:p>
            <a:pPr>
              <a:defRPr/>
            </a:pPr>
            <a:r>
              <a:rPr lang="en-CA" sz="2000" dirty="0">
                <a:solidFill>
                  <a:schemeClr val="accent2">
                    <a:lumMod val="75000"/>
                  </a:schemeClr>
                </a:solidFill>
                <a:ea typeface="Times New Roman" pitchFamily="18" charset="0"/>
              </a:rPr>
              <a:t>Typically </a:t>
            </a:r>
            <a:r>
              <a:rPr lang="en-CA" sz="2000" dirty="0" err="1">
                <a:solidFill>
                  <a:schemeClr val="accent2">
                    <a:lumMod val="75000"/>
                  </a:schemeClr>
                </a:solidFill>
                <a:ea typeface="Times New Roman" pitchFamily="18" charset="0"/>
              </a:rPr>
              <a:t>microbending</a:t>
            </a:r>
            <a:r>
              <a:rPr lang="en-CA" sz="2000" dirty="0">
                <a:solidFill>
                  <a:schemeClr val="accent2">
                    <a:lumMod val="75000"/>
                  </a:schemeClr>
                </a:solidFill>
                <a:ea typeface="Times New Roman" pitchFamily="18" charset="0"/>
              </a:rPr>
              <a:t> losses are significant when the radius of curvature of the bend is less than 0.1 </a:t>
            </a:r>
            <a:r>
              <a:rPr lang="en-CA" sz="2000" dirty="0">
                <a:solidFill>
                  <a:schemeClr val="accent2">
                    <a:lumMod val="75000"/>
                  </a:schemeClr>
                </a:solidFill>
                <a:latin typeface="Symbol" pitchFamily="18" charset="2"/>
                <a:ea typeface="Times New Roman" pitchFamily="18" charset="0"/>
                <a:cs typeface="Times New Roman" pitchFamily="18" charset="0"/>
              </a:rPr>
              <a:t>-</a:t>
            </a:r>
            <a:r>
              <a:rPr lang="en-CA" sz="2000" dirty="0">
                <a:solidFill>
                  <a:schemeClr val="accent2">
                    <a:lumMod val="75000"/>
                  </a:schemeClr>
                </a:solidFill>
                <a:ea typeface="Times New Roman" pitchFamily="18" charset="0"/>
              </a:rPr>
              <a:t> 1 mm. </a:t>
            </a:r>
          </a:p>
          <a:p>
            <a:pPr>
              <a:defRPr/>
            </a:pPr>
            <a:endParaRPr lang="en-CA" sz="2000" dirty="0">
              <a:solidFill>
                <a:schemeClr val="accent2">
                  <a:lumMod val="75000"/>
                </a:schemeClr>
              </a:solidFill>
              <a:ea typeface="Times New Roman" pitchFamily="18" charset="0"/>
            </a:endParaRPr>
          </a:p>
          <a:p>
            <a:pPr>
              <a:defRPr/>
            </a:pPr>
            <a:r>
              <a:rPr lang="en-CA" sz="2000" dirty="0">
                <a:solidFill>
                  <a:schemeClr val="accent2">
                    <a:lumMod val="75000"/>
                  </a:schemeClr>
                </a:solidFill>
                <a:ea typeface="Times New Roman" pitchFamily="18" charset="0"/>
              </a:rPr>
              <a:t>They can arise from careless or poor cabling of the fiber or even in flaws in manufacturing that result in variations in the fiber geometry over small distances. </a:t>
            </a:r>
            <a:endParaRPr lang="en-CA" sz="4000"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1"/>
          <p:cNvSpPr>
            <a:spLocks noGrp="1"/>
          </p:cNvSpPr>
          <p:nvPr>
            <p:ph type="title"/>
          </p:nvPr>
        </p:nvSpPr>
        <p:spPr bwMode="auto">
          <a:xfrm>
            <a:off x="598488" y="100013"/>
            <a:ext cx="7772400" cy="6127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sz="3600" b="1" smtClean="0">
                <a:solidFill>
                  <a:srgbClr val="FF020B"/>
                </a:solidFill>
              </a:rPr>
              <a:t>Bending Loss</a:t>
            </a:r>
          </a:p>
        </p:txBody>
      </p:sp>
      <p:sp>
        <p:nvSpPr>
          <p:cNvPr id="3" name="Rectangle 1"/>
          <p:cNvSpPr>
            <a:spLocks noChangeArrowheads="1"/>
          </p:cNvSpPr>
          <p:nvPr/>
        </p:nvSpPr>
        <p:spPr bwMode="auto">
          <a:xfrm>
            <a:off x="415925" y="1330325"/>
            <a:ext cx="8139113"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b="1" dirty="0" err="1">
                <a:solidFill>
                  <a:schemeClr val="accent2">
                    <a:lumMod val="75000"/>
                  </a:schemeClr>
                </a:solidFill>
                <a:latin typeface="Times New Roman"/>
                <a:ea typeface="Times New Roman"/>
              </a:rPr>
              <a:t>Macrobending</a:t>
            </a:r>
            <a:r>
              <a:rPr lang="en-CA" b="1" dirty="0">
                <a:solidFill>
                  <a:schemeClr val="accent2">
                    <a:lumMod val="75000"/>
                  </a:schemeClr>
                </a:solidFill>
                <a:latin typeface="Times New Roman"/>
                <a:ea typeface="Times New Roman"/>
              </a:rPr>
              <a:t> losses</a:t>
            </a: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1600" b="1" dirty="0">
                <a:solidFill>
                  <a:schemeClr val="accent2">
                    <a:lumMod val="75000"/>
                  </a:schemeClr>
                </a:solidFill>
                <a:latin typeface="Times New Roman"/>
                <a:ea typeface="Times New Roman"/>
              </a:rPr>
              <a:t>	Losses that arise when the bend is much larger than the fiber size</a:t>
            </a: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1600" b="1" dirty="0">
                <a:solidFill>
                  <a:schemeClr val="accent2">
                    <a:lumMod val="75000"/>
                  </a:schemeClr>
                </a:solidFill>
                <a:latin typeface="Times New Roman"/>
                <a:ea typeface="Times New Roman"/>
              </a:rPr>
              <a:t>	Typically much grater than 1 mm</a:t>
            </a:r>
          </a:p>
          <a:p>
            <a:pP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1600" b="1" dirty="0">
                <a:solidFill>
                  <a:schemeClr val="accent2">
                    <a:lumMod val="75000"/>
                  </a:schemeClr>
                </a:solidFill>
                <a:latin typeface="Times New Roman"/>
                <a:ea typeface="Times New Roman"/>
              </a:rPr>
              <a:t>	Typically occur when the fiber is bent during the installation of a fiber optic link such as turning the fiber around a corner. </a:t>
            </a:r>
          </a:p>
        </p:txBody>
      </p:sp>
      <p:sp>
        <p:nvSpPr>
          <p:cNvPr id="4" name="Rectangle 3"/>
          <p:cNvSpPr/>
          <p:nvPr/>
        </p:nvSpPr>
        <p:spPr>
          <a:xfrm>
            <a:off x="415925" y="3341688"/>
            <a:ext cx="7985125" cy="2062162"/>
          </a:xfrm>
          <a:prstGeom prst="rect">
            <a:avLst/>
          </a:prstGeom>
        </p:spPr>
        <p:txBody>
          <a:bodyPr>
            <a:spAutoFit/>
          </a:bodyPr>
          <a:lstStyle/>
          <a:p>
            <a:pPr algn="just">
              <a:defRPr/>
            </a:pPr>
            <a:r>
              <a:rPr lang="en-CA" sz="1600" b="1" dirty="0">
                <a:solidFill>
                  <a:srgbClr val="C00000"/>
                </a:solidFill>
                <a:latin typeface="Times New Roman"/>
                <a:ea typeface="Times New Roman"/>
              </a:rPr>
              <a:t>There is no simple precise and sharp boundary line between </a:t>
            </a:r>
            <a:r>
              <a:rPr lang="en-CA" sz="1600" b="1" dirty="0" err="1">
                <a:solidFill>
                  <a:srgbClr val="C00000"/>
                </a:solidFill>
                <a:latin typeface="Times New Roman"/>
                <a:ea typeface="Times New Roman"/>
              </a:rPr>
              <a:t>microbending</a:t>
            </a:r>
            <a:r>
              <a:rPr lang="en-CA" sz="1600" b="1" dirty="0">
                <a:solidFill>
                  <a:srgbClr val="C00000"/>
                </a:solidFill>
                <a:latin typeface="Times New Roman"/>
                <a:ea typeface="Times New Roman"/>
              </a:rPr>
              <a:t> and </a:t>
            </a:r>
            <a:r>
              <a:rPr lang="en-CA" sz="1600" b="1" dirty="0" err="1">
                <a:solidFill>
                  <a:srgbClr val="C00000"/>
                </a:solidFill>
                <a:latin typeface="Times New Roman"/>
                <a:ea typeface="Times New Roman"/>
              </a:rPr>
              <a:t>macrobending</a:t>
            </a:r>
            <a:r>
              <a:rPr lang="en-CA" sz="1600" b="1" dirty="0">
                <a:solidFill>
                  <a:srgbClr val="C00000"/>
                </a:solidFill>
                <a:latin typeface="Times New Roman"/>
                <a:ea typeface="Times New Roman"/>
              </a:rPr>
              <a:t> loss definitions. </a:t>
            </a:r>
          </a:p>
          <a:p>
            <a:pPr algn="just">
              <a:defRPr/>
            </a:pPr>
            <a:endParaRPr lang="en-CA" sz="1600" b="1" dirty="0">
              <a:solidFill>
                <a:srgbClr val="C00000"/>
              </a:solidFill>
              <a:latin typeface="Times New Roman"/>
              <a:ea typeface="Times New Roman"/>
            </a:endParaRPr>
          </a:p>
          <a:p>
            <a:pPr algn="just">
              <a:defRPr/>
            </a:pPr>
            <a:r>
              <a:rPr lang="en-CA" sz="1600" b="1" dirty="0">
                <a:solidFill>
                  <a:schemeClr val="accent2">
                    <a:lumMod val="75000"/>
                  </a:schemeClr>
                </a:solidFill>
                <a:latin typeface="Times New Roman"/>
                <a:ea typeface="Times New Roman"/>
              </a:rPr>
              <a:t>Both losses essentially result from changes in the waveguide geometry and properties as the fiber is subjected to external forces that bend the fiber. </a:t>
            </a:r>
          </a:p>
          <a:p>
            <a:pPr algn="just">
              <a:defRPr/>
            </a:pPr>
            <a:endParaRPr lang="en-CA" sz="1600" b="1" dirty="0">
              <a:solidFill>
                <a:schemeClr val="accent2">
                  <a:lumMod val="75000"/>
                </a:schemeClr>
              </a:solidFill>
              <a:latin typeface="Times New Roman"/>
              <a:ea typeface="Times New Roman"/>
            </a:endParaRPr>
          </a:p>
          <a:p>
            <a:pPr algn="just">
              <a:defRPr/>
            </a:pPr>
            <a:r>
              <a:rPr lang="en-CA" sz="1600" b="1" dirty="0">
                <a:solidFill>
                  <a:schemeClr val="accent2">
                    <a:lumMod val="75000"/>
                  </a:schemeClr>
                </a:solidFill>
                <a:latin typeface="Times New Roman"/>
                <a:ea typeface="Times New Roman"/>
              </a:rPr>
              <a:t>Typically, </a:t>
            </a:r>
            <a:r>
              <a:rPr lang="en-CA" sz="1600" b="1" dirty="0" err="1">
                <a:solidFill>
                  <a:schemeClr val="accent2">
                    <a:lumMod val="75000"/>
                  </a:schemeClr>
                </a:solidFill>
                <a:latin typeface="Times New Roman"/>
                <a:ea typeface="Times New Roman"/>
              </a:rPr>
              <a:t>macrobending</a:t>
            </a:r>
            <a:r>
              <a:rPr lang="en-CA" sz="1600" b="1" dirty="0">
                <a:solidFill>
                  <a:schemeClr val="accent2">
                    <a:lumMod val="75000"/>
                  </a:schemeClr>
                </a:solidFill>
                <a:latin typeface="Times New Roman"/>
                <a:ea typeface="Times New Roman"/>
              </a:rPr>
              <a:t> loss crosses over into </a:t>
            </a:r>
            <a:r>
              <a:rPr lang="en-CA" sz="1600" b="1" dirty="0" err="1">
                <a:solidFill>
                  <a:schemeClr val="accent2">
                    <a:lumMod val="75000"/>
                  </a:schemeClr>
                </a:solidFill>
                <a:latin typeface="Times New Roman"/>
                <a:ea typeface="Times New Roman"/>
              </a:rPr>
              <a:t>microbending</a:t>
            </a:r>
            <a:r>
              <a:rPr lang="en-CA" sz="1600" b="1" dirty="0">
                <a:solidFill>
                  <a:schemeClr val="accent2">
                    <a:lumMod val="75000"/>
                  </a:schemeClr>
                </a:solidFill>
                <a:latin typeface="Times New Roman"/>
                <a:ea typeface="Times New Roman"/>
              </a:rPr>
              <a:t> loss when the radius of curvature becomes less than a few millimeters. </a:t>
            </a:r>
            <a:endParaRPr lang="en-CA" b="1" dirty="0">
              <a:solidFill>
                <a:schemeClr val="accent2">
                  <a:lumMod val="75000"/>
                </a:schemeClr>
              </a:solidFill>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ext Box 3"/>
          <p:cNvSpPr txBox="1">
            <a:spLocks noChangeArrowheads="1"/>
          </p:cNvSpPr>
          <p:nvPr/>
        </p:nvSpPr>
        <p:spPr bwMode="auto">
          <a:xfrm>
            <a:off x="1295400" y="0"/>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Bending Loss</a:t>
            </a:r>
            <a:endParaRPr lang="en-US" altLang="en-US"/>
          </a:p>
        </p:txBody>
      </p:sp>
      <p:pic>
        <p:nvPicPr>
          <p:cNvPr id="270339" name="Picture 5" descr="K:\All My Files\Book, Optoelectronics, Pearson\##2ndEdition\#Chapters, The Textbook (2nd Edition)\Ch02, Waveguides,2nd Edition\#2-37-Microbend(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3" y="465138"/>
            <a:ext cx="7974012" cy="463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340" name="Rectangle 1"/>
          <p:cNvSpPr>
            <a:spLocks noChangeArrowheads="1"/>
          </p:cNvSpPr>
          <p:nvPr/>
        </p:nvSpPr>
        <p:spPr bwMode="auto">
          <a:xfrm>
            <a:off x="423863" y="5095875"/>
            <a:ext cx="82200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en-US" sz="1800">
                <a:cs typeface="Times New Roman" panose="02020603050405020304" pitchFamily="18" charset="0"/>
              </a:rPr>
              <a:t>Sharp bends change the local waveguide geometry that can lead to waves escaping. The zigzagging ray suddenly finds itself with an incidence angle smaller than </a:t>
            </a:r>
            <a:r>
              <a:rPr lang="en-US" altLang="en-US" sz="1800" i="1">
                <a:latin typeface="Symbol" panose="05050102010706020507" pitchFamily="18" charset="2"/>
                <a:cs typeface="Times New Roman" panose="02020603050405020304" pitchFamily="18" charset="0"/>
              </a:rPr>
              <a:t>q</a:t>
            </a:r>
            <a:r>
              <a:rPr lang="en-US" altLang="en-US" sz="1800" i="1">
                <a:cs typeface="Times New Roman" panose="02020603050405020304" pitchFamily="18" charset="0"/>
                <a:sym typeface="Symbol" panose="05050102010706020507" pitchFamily="18" charset="2"/>
              </a:rPr>
              <a:t></a:t>
            </a:r>
            <a:r>
              <a:rPr lang="en-US" altLang="en-US" sz="1800">
                <a:cs typeface="Times New Roman" panose="02020603050405020304" pitchFamily="18" charset="0"/>
              </a:rPr>
              <a:t>  that gives rise to either a transmitted wave, or to a greater cladding penetration; the field reaches the outside medium and some light energy is lost. </a:t>
            </a:r>
            <a:endParaRPr lang="en-US" altLang="en-US" sz="28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1752600" y="304800"/>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Planar Optical Waveguide</a:t>
            </a:r>
            <a:endParaRPr lang="en-US" altLang="en-US"/>
          </a:p>
        </p:txBody>
      </p:sp>
      <p:pic>
        <p:nvPicPr>
          <p:cNvPr id="34819" name="Picture 5" descr="K:\All My Files\Book, Optoelectronics, Pearson\##2ndEdition\#Chapters, The Textbook (2nd Edition)\Ch02, Waveguides,2nd Edition\#2-01-PlanWG(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68375"/>
            <a:ext cx="79248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1"/>
          <p:cNvSpPr>
            <a:spLocks noChangeArrowheads="1"/>
          </p:cNvSpPr>
          <p:nvPr/>
        </p:nvSpPr>
        <p:spPr bwMode="auto">
          <a:xfrm>
            <a:off x="796925" y="4173538"/>
            <a:ext cx="75501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ts val="600"/>
              </a:spcBef>
              <a:spcAft>
                <a:spcPts val="800"/>
              </a:spcAft>
            </a:pPr>
            <a:r>
              <a:rPr lang="en-CA" altLang="en-US" sz="2000">
                <a:cs typeface="Times New Roman" panose="02020603050405020304" pitchFamily="18" charset="0"/>
              </a:rPr>
              <a:t>A planar dielectric waveguide has a central rectangular region of higher refractive index </a:t>
            </a:r>
            <a:r>
              <a:rPr lang="en-CA" altLang="en-US" sz="2000" i="1">
                <a:cs typeface="Times New Roman" panose="02020603050405020304" pitchFamily="18" charset="0"/>
              </a:rPr>
              <a:t>n</a:t>
            </a:r>
            <a:r>
              <a:rPr lang="en-CA" altLang="en-US" sz="2000" baseline="-25000">
                <a:cs typeface="Times New Roman" panose="02020603050405020304" pitchFamily="18" charset="0"/>
              </a:rPr>
              <a:t>1</a:t>
            </a:r>
            <a:r>
              <a:rPr lang="en-CA" altLang="en-US" sz="2000">
                <a:cs typeface="Times New Roman" panose="02020603050405020304" pitchFamily="18" charset="0"/>
              </a:rPr>
              <a:t> than the surrounding region which has a refractive index </a:t>
            </a:r>
            <a:r>
              <a:rPr lang="en-CA" altLang="en-US" sz="2000" i="1">
                <a:cs typeface="Times New Roman" panose="02020603050405020304" pitchFamily="18" charset="0"/>
              </a:rPr>
              <a:t>n</a:t>
            </a:r>
            <a:r>
              <a:rPr lang="en-CA" altLang="en-US" sz="2000" baseline="-25000">
                <a:cs typeface="Times New Roman" panose="02020603050405020304" pitchFamily="18" charset="0"/>
              </a:rPr>
              <a:t>2</a:t>
            </a:r>
            <a:r>
              <a:rPr lang="en-CA" altLang="en-US" sz="2000">
                <a:cs typeface="Times New Roman" panose="02020603050405020304" pitchFamily="18" charset="0"/>
              </a:rPr>
              <a:t>. It is assumed that the waveguide is infinitely wide and the central region is of thickness 2</a:t>
            </a:r>
            <a:r>
              <a:rPr lang="en-CA" altLang="en-US" sz="2000" i="1">
                <a:cs typeface="Times New Roman" panose="02020603050405020304" pitchFamily="18" charset="0"/>
              </a:rPr>
              <a:t>a</a:t>
            </a:r>
            <a:r>
              <a:rPr lang="en-CA" altLang="en-US" sz="2000">
                <a:cs typeface="Times New Roman" panose="02020603050405020304" pitchFamily="18" charset="0"/>
              </a:rPr>
              <a:t>. It is illuminated at one end by a nearly monochromatic light source.</a:t>
            </a:r>
            <a:endParaRPr lang="en-US" altLang="en-US" sz="32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ext Box 3"/>
          <p:cNvSpPr txBox="1">
            <a:spLocks noChangeArrowheads="1"/>
          </p:cNvSpPr>
          <p:nvPr/>
        </p:nvSpPr>
        <p:spPr bwMode="auto">
          <a:xfrm>
            <a:off x="1295400" y="228600"/>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Bending Loss</a:t>
            </a:r>
            <a:endParaRPr lang="en-US" altLang="en-US"/>
          </a:p>
        </p:txBody>
      </p:sp>
      <p:pic>
        <p:nvPicPr>
          <p:cNvPr id="272387" name="Picture 6" descr="K:\All My Files\Book, Optoelectronics, Pearson\##2ndEdition\#Chapters, The Textbook (2nd Edition)\Ch02, Waveguides,2nd Edition\#2-38-MicrobendLossEvanescentField(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993775"/>
            <a:ext cx="575310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388" name="Rectangle 1"/>
          <p:cNvSpPr>
            <a:spLocks noChangeArrowheads="1"/>
          </p:cNvSpPr>
          <p:nvPr/>
        </p:nvSpPr>
        <p:spPr bwMode="auto">
          <a:xfrm>
            <a:off x="6237288" y="1296988"/>
            <a:ext cx="2514600"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en-US" sz="1800">
                <a:cs typeface="Times New Roman" panose="02020603050405020304" pitchFamily="18" charset="0"/>
              </a:rPr>
              <a:t>When a fiber is bent sharply, the propagating wavefront along the straight fiber cannot bend around and continue as a wavefront because a portion of it (black shaded) beyond the critical radial distance </a:t>
            </a:r>
            <a:r>
              <a:rPr lang="en-US" altLang="en-US" sz="1800" i="1">
                <a:cs typeface="Times New Roman" panose="02020603050405020304" pitchFamily="18" charset="0"/>
              </a:rPr>
              <a:t>r</a:t>
            </a:r>
            <a:r>
              <a:rPr lang="en-US" altLang="en-US" sz="1800" i="1" baseline="-25000">
                <a:cs typeface="Times New Roman" panose="02020603050405020304" pitchFamily="18" charset="0"/>
              </a:rPr>
              <a:t>c</a:t>
            </a:r>
            <a:r>
              <a:rPr lang="en-US" altLang="en-US" sz="1800">
                <a:cs typeface="Times New Roman" panose="02020603050405020304" pitchFamily="18" charset="0"/>
              </a:rPr>
              <a:t> must travel faster than the speed of light in vacuum. This portion is lost in the cladding- radiated away.</a:t>
            </a:r>
            <a:endParaRPr lang="en-US" altLang="en-US" sz="28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4" name="Picture 2" descr="K:\All My Files\Book, Optoelectronics, Pearson\##2ndEdition\#Chapters, The Textbook (2nd Edition)\Ch02, Waveguides,2nd Edition\#2-39-AttenuationInOpticalFibers2(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13" y="263525"/>
            <a:ext cx="8053387"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435" name="Text Box 3"/>
          <p:cNvSpPr txBox="1">
            <a:spLocks noChangeArrowheads="1"/>
          </p:cNvSpPr>
          <p:nvPr/>
        </p:nvSpPr>
        <p:spPr bwMode="auto">
          <a:xfrm>
            <a:off x="1293813" y="34925"/>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Bending Loss</a:t>
            </a:r>
            <a:endParaRPr lang="en-US" altLang="en-US"/>
          </a:p>
        </p:txBody>
      </p:sp>
      <p:sp>
        <p:nvSpPr>
          <p:cNvPr id="274436" name="Rectangle 3"/>
          <p:cNvSpPr>
            <a:spLocks noChangeArrowheads="1"/>
          </p:cNvSpPr>
          <p:nvPr/>
        </p:nvSpPr>
        <p:spPr bwMode="auto">
          <a:xfrm>
            <a:off x="460375" y="4797425"/>
            <a:ext cx="8147050" cy="166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1400" dirty="0">
                <a:cs typeface="Times New Roman" panose="02020603050405020304" pitchFamily="18" charset="0"/>
              </a:rPr>
              <a:t>(a) Bending loss in dB per turn of fiber for three types of fibers, standard single mode, and two trench fibers, around 1.55 - 1.65 </a:t>
            </a:r>
            <a:r>
              <a:rPr lang="en-US" altLang="en-US" sz="1400" dirty="0">
                <a:latin typeface="Symbol" panose="05050102010706020507" pitchFamily="18" charset="2"/>
                <a:cs typeface="Times New Roman" panose="02020603050405020304" pitchFamily="18" charset="0"/>
              </a:rPr>
              <a:t>m</a:t>
            </a:r>
            <a:r>
              <a:rPr lang="en-US" altLang="en-US" sz="1400" dirty="0">
                <a:cs typeface="Times New Roman" panose="02020603050405020304" pitchFamily="18" charset="0"/>
              </a:rPr>
              <a:t>m. (b) The index profile for the trench fiber 1 in (a), and a schematic view of the fiber cross section. Experimental data have been used to generate the plots have been combined from various sources. (Standard fiber, M.-J. Li </a:t>
            </a:r>
            <a:r>
              <a:rPr lang="en-US" altLang="en-US" sz="1400" i="1" dirty="0">
                <a:cs typeface="Times New Roman" panose="02020603050405020304" pitchFamily="18" charset="0"/>
              </a:rPr>
              <a:t>et al</a:t>
            </a:r>
            <a:r>
              <a:rPr lang="en-US" altLang="en-US" sz="1400" dirty="0">
                <a:cs typeface="Times New Roman" panose="02020603050405020304" pitchFamily="18" charset="0"/>
              </a:rPr>
              <a:t>. </a:t>
            </a:r>
            <a:r>
              <a:rPr lang="en-US" altLang="en-US" sz="1400" i="1" dirty="0">
                <a:cs typeface="Times New Roman" panose="02020603050405020304" pitchFamily="18" charset="0"/>
              </a:rPr>
              <a:t>J. Light Wave Technol.</a:t>
            </a:r>
            <a:r>
              <a:rPr lang="en-US" altLang="en-US" sz="1400" dirty="0">
                <a:cs typeface="Times New Roman" panose="02020603050405020304" pitchFamily="18" charset="0"/>
              </a:rPr>
              <a:t>, 27, 376, 2009;  trench fiber 1, K. </a:t>
            </a:r>
            <a:r>
              <a:rPr lang="en-US" altLang="en-US" sz="1400" dirty="0" err="1">
                <a:cs typeface="Times New Roman" panose="02020603050405020304" pitchFamily="18" charset="0"/>
              </a:rPr>
              <a:t>Himeno</a:t>
            </a:r>
            <a:r>
              <a:rPr lang="en-US" altLang="en-US" sz="1400" dirty="0">
                <a:cs typeface="Times New Roman" panose="02020603050405020304" pitchFamily="18" charset="0"/>
              </a:rPr>
              <a:t> </a:t>
            </a:r>
            <a:r>
              <a:rPr lang="en-US" altLang="en-US" sz="1400" i="1" dirty="0">
                <a:cs typeface="Times New Roman" panose="02020603050405020304" pitchFamily="18" charset="0"/>
              </a:rPr>
              <a:t>et al</a:t>
            </a:r>
            <a:r>
              <a:rPr lang="en-US" altLang="en-US" sz="1400" dirty="0">
                <a:cs typeface="Times New Roman" panose="02020603050405020304" pitchFamily="18" charset="0"/>
              </a:rPr>
              <a:t>, </a:t>
            </a:r>
            <a:r>
              <a:rPr lang="en-US" altLang="en-US" sz="1400" i="1" dirty="0">
                <a:cs typeface="Times New Roman" panose="02020603050405020304" pitchFamily="18" charset="0"/>
              </a:rPr>
              <a:t>J. Light Wave Technol.</a:t>
            </a:r>
            <a:r>
              <a:rPr lang="en-US" altLang="en-US" sz="1400" dirty="0">
                <a:cs typeface="Times New Roman" panose="02020603050405020304" pitchFamily="18" charset="0"/>
              </a:rPr>
              <a:t>, 23, 3494, 2005, trench fiber 2, L.-A. de </a:t>
            </a:r>
            <a:r>
              <a:rPr lang="en-US" altLang="en-US" sz="1400" dirty="0" err="1">
                <a:cs typeface="Times New Roman" panose="02020603050405020304" pitchFamily="18" charset="0"/>
              </a:rPr>
              <a:t>Montmorillon</a:t>
            </a:r>
            <a:r>
              <a:rPr lang="en-US" altLang="en-US" sz="1400" dirty="0">
                <a:cs typeface="Times New Roman" panose="02020603050405020304" pitchFamily="18" charset="0"/>
              </a:rPr>
              <a:t>, </a:t>
            </a:r>
            <a:r>
              <a:rPr lang="en-US" altLang="en-US" sz="1400" i="1" dirty="0">
                <a:cs typeface="Times New Roman" panose="02020603050405020304" pitchFamily="18" charset="0"/>
              </a:rPr>
              <a:t>et al.</a:t>
            </a:r>
            <a:r>
              <a:rPr lang="en-US" altLang="en-US" sz="1400" dirty="0">
                <a:cs typeface="Times New Roman" panose="02020603050405020304" pitchFamily="18" charset="0"/>
              </a:rPr>
              <a:t> “Bend-Optimized G.652D Compatible Trench-Assisted Single-Mode Fibers”, </a:t>
            </a:r>
            <a:r>
              <a:rPr lang="en-US" altLang="en-US" sz="1400" i="1" dirty="0">
                <a:cs typeface="Times New Roman" panose="02020603050405020304" pitchFamily="18" charset="0"/>
              </a:rPr>
              <a:t>Proceedings of the 55th IWCS/Focus</a:t>
            </a:r>
            <a:r>
              <a:rPr lang="en-US" altLang="en-US" sz="1400" dirty="0">
                <a:cs typeface="Times New Roman" panose="02020603050405020304" pitchFamily="18" charset="0"/>
              </a:rPr>
              <a:t>, pp. 342-347, November, 2006.)</a:t>
            </a:r>
            <a:endParaRPr lang="en-US" altLang="en-US" sz="1400"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Title 1"/>
          <p:cNvSpPr>
            <a:spLocks noGrp="1"/>
          </p:cNvSpPr>
          <p:nvPr>
            <p:ph type="title"/>
          </p:nvPr>
        </p:nvSpPr>
        <p:spPr bwMode="auto">
          <a:xfrm>
            <a:off x="620713" y="120650"/>
            <a:ext cx="7772400" cy="631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b="1" smtClean="0">
                <a:solidFill>
                  <a:srgbClr val="FF020B"/>
                </a:solidFill>
              </a:rPr>
              <a:t>Bend Insensitive Fibers</a:t>
            </a:r>
          </a:p>
        </p:txBody>
      </p:sp>
      <p:sp>
        <p:nvSpPr>
          <p:cNvPr id="4" name="Rectangle 3"/>
          <p:cNvSpPr/>
          <p:nvPr/>
        </p:nvSpPr>
        <p:spPr>
          <a:xfrm>
            <a:off x="552450" y="4897438"/>
            <a:ext cx="8193088" cy="1323975"/>
          </a:xfrm>
          <a:prstGeom prst="rect">
            <a:avLst/>
          </a:prstGeom>
        </p:spPr>
        <p:txBody>
          <a:bodyPr>
            <a:spAutoFit/>
          </a:bodyPr>
          <a:lstStyle/>
          <a:p>
            <a:pPr>
              <a:defRPr/>
            </a:pPr>
            <a:r>
              <a:rPr lang="en-US" sz="2000" dirty="0">
                <a:latin typeface="Times New Roman"/>
                <a:ea typeface="Times New Roman"/>
              </a:rPr>
              <a:t>Left, the basic structure of bend insensitive fiber with a </a:t>
            </a:r>
            <a:r>
              <a:rPr lang="en-US" sz="2000" dirty="0" err="1">
                <a:latin typeface="Times New Roman"/>
                <a:ea typeface="Times New Roman"/>
              </a:rPr>
              <a:t>nanoengineered</a:t>
            </a:r>
            <a:r>
              <a:rPr lang="en-US" sz="2000" dirty="0">
                <a:latin typeface="Times New Roman"/>
                <a:ea typeface="Times New Roman"/>
              </a:rPr>
              <a:t> ring in the cladding. Right, an SEM picture of the cross section of a </a:t>
            </a:r>
            <a:r>
              <a:rPr lang="en-US" sz="2000" dirty="0" err="1">
                <a:latin typeface="Times New Roman"/>
                <a:ea typeface="Times New Roman"/>
              </a:rPr>
              <a:t>nanoengineered</a:t>
            </a:r>
            <a:r>
              <a:rPr lang="en-US" sz="2000" dirty="0">
                <a:latin typeface="Times New Roman"/>
                <a:ea typeface="Times New Roman"/>
              </a:rPr>
              <a:t> fiber with reduced bending losses. (Courtesy of Ming-Jun Li, Corning Inc. For more information see US Patent 8,055.110, 2011)</a:t>
            </a:r>
            <a:endParaRPr lang="en-CA" sz="2000" b="1" dirty="0">
              <a:solidFill>
                <a:schemeClr val="accent6">
                  <a:lumMod val="50000"/>
                </a:schemeClr>
              </a:solidFill>
            </a:endParaRPr>
          </a:p>
        </p:txBody>
      </p:sp>
      <p:sp>
        <p:nvSpPr>
          <p:cNvPr id="27648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pic>
        <p:nvPicPr>
          <p:cNvPr id="276485" name="Picture 8" descr="#2-55-Right-SEM_Image_Fiber_Corning_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317625"/>
            <a:ext cx="3332162" cy="30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486"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pic>
        <p:nvPicPr>
          <p:cNvPr id="276487" name="Picture 11" descr="K:\All My Files\Book, Optoelectronics, Pearson\##2ndEdition\#Chapters, The Textbook (2nd Edition)\Ch02, Waveguides,2nd Edition\#2-55-Left-_MicroengineeredFiber(CNV).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50" y="1317625"/>
            <a:ext cx="3895725" cy="322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Title 1"/>
          <p:cNvSpPr>
            <a:spLocks noGrp="1"/>
          </p:cNvSpPr>
          <p:nvPr>
            <p:ph type="title"/>
          </p:nvPr>
        </p:nvSpPr>
        <p:spPr bwMode="auto">
          <a:xfrm>
            <a:off x="685800" y="149225"/>
            <a:ext cx="7772400" cy="1841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sz="5400" b="1" smtClean="0">
                <a:solidFill>
                  <a:srgbClr val="FF020B"/>
                </a:solidFill>
              </a:rPr>
              <a:t>Bending Loss in Fibers</a:t>
            </a:r>
            <a:br>
              <a:rPr lang="en-CA" altLang="en-US" sz="5400" b="1" smtClean="0">
                <a:solidFill>
                  <a:srgbClr val="FF020B"/>
                </a:solidFill>
              </a:rPr>
            </a:br>
            <a:r>
              <a:rPr lang="en-CA" altLang="en-US" sz="5400" b="1" smtClean="0">
                <a:solidFill>
                  <a:srgbClr val="FF020B"/>
                </a:solidFill>
              </a:rPr>
              <a:t>General Description</a:t>
            </a:r>
          </a:p>
        </p:txBody>
      </p:sp>
      <p:sp>
        <p:nvSpPr>
          <p:cNvPr id="27853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3" name="Rectangle 2"/>
          <p:cNvSpPr/>
          <p:nvPr/>
        </p:nvSpPr>
        <p:spPr>
          <a:xfrm>
            <a:off x="1087438" y="2773363"/>
            <a:ext cx="7164387" cy="2662237"/>
          </a:xfrm>
          <a:prstGeom prst="rect">
            <a:avLst/>
          </a:prstGeom>
        </p:spPr>
        <p:txBody>
          <a:bodyPr>
            <a:spAutoFit/>
          </a:bodyPr>
          <a:lstStyle/>
          <a:p>
            <a:pPr algn="ct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5400" b="1" i="1" dirty="0" err="1">
                <a:solidFill>
                  <a:schemeClr val="accent6">
                    <a:lumMod val="75000"/>
                  </a:schemeClr>
                </a:solidFill>
                <a:latin typeface="Symbol"/>
                <a:ea typeface="Times New Roman"/>
              </a:rPr>
              <a:t>a</a:t>
            </a:r>
            <a:r>
              <a:rPr lang="en-CA" sz="5400" b="1" i="1" baseline="-25000" dirty="0" err="1">
                <a:solidFill>
                  <a:schemeClr val="accent6">
                    <a:lumMod val="75000"/>
                  </a:schemeClr>
                </a:solidFill>
                <a:latin typeface="Times New Roman"/>
                <a:ea typeface="Times New Roman"/>
              </a:rPr>
              <a:t>B</a:t>
            </a:r>
            <a:r>
              <a:rPr lang="en-CA" sz="5400" b="1" dirty="0">
                <a:solidFill>
                  <a:schemeClr val="accent6">
                    <a:lumMod val="75000"/>
                  </a:schemeClr>
                </a:solidFill>
                <a:latin typeface="Times New Roman"/>
                <a:ea typeface="Times New Roman"/>
              </a:rPr>
              <a:t> = </a:t>
            </a:r>
            <a:r>
              <a:rPr lang="en-CA" sz="5400" b="1" i="1" dirty="0" err="1">
                <a:solidFill>
                  <a:schemeClr val="accent6">
                    <a:lumMod val="75000"/>
                  </a:schemeClr>
                </a:solidFill>
                <a:latin typeface="Times New Roman"/>
                <a:ea typeface="Times New Roman"/>
              </a:rPr>
              <a:t>A</a:t>
            </a:r>
            <a:r>
              <a:rPr lang="en-CA" sz="5400" b="1" dirty="0" err="1">
                <a:solidFill>
                  <a:schemeClr val="accent6">
                    <a:lumMod val="75000"/>
                  </a:schemeClr>
                </a:solidFill>
                <a:latin typeface="Times New Roman"/>
                <a:ea typeface="Times New Roman"/>
              </a:rPr>
              <a:t>exp</a:t>
            </a:r>
            <a:r>
              <a:rPr lang="en-CA" sz="5400" b="1" dirty="0">
                <a:solidFill>
                  <a:schemeClr val="accent6">
                    <a:lumMod val="75000"/>
                  </a:schemeClr>
                </a:solidFill>
                <a:latin typeface="Times New Roman"/>
                <a:ea typeface="Times New Roman"/>
              </a:rPr>
              <a:t>(</a:t>
            </a:r>
            <a:r>
              <a:rPr lang="en-CA" sz="5400" b="1" dirty="0">
                <a:solidFill>
                  <a:schemeClr val="accent6">
                    <a:lumMod val="75000"/>
                  </a:schemeClr>
                </a:solidFill>
                <a:latin typeface="Symbol"/>
                <a:ea typeface="Times New Roman"/>
              </a:rPr>
              <a:t>-</a:t>
            </a:r>
            <a:r>
              <a:rPr lang="en-CA" sz="5400" b="1" i="1" dirty="0">
                <a:solidFill>
                  <a:schemeClr val="accent6">
                    <a:lumMod val="75000"/>
                  </a:schemeClr>
                </a:solidFill>
                <a:latin typeface="Times New Roman"/>
                <a:ea typeface="Times New Roman"/>
              </a:rPr>
              <a:t>R</a:t>
            </a:r>
            <a:r>
              <a:rPr lang="en-CA" sz="5400" b="1" dirty="0">
                <a:solidFill>
                  <a:schemeClr val="accent6">
                    <a:lumMod val="75000"/>
                  </a:schemeClr>
                </a:solidFill>
                <a:latin typeface="Times New Roman"/>
                <a:ea typeface="Times New Roman"/>
              </a:rPr>
              <a:t>/</a:t>
            </a:r>
            <a:r>
              <a:rPr lang="en-CA" sz="5400" b="1" i="1" dirty="0" err="1">
                <a:solidFill>
                  <a:schemeClr val="accent6">
                    <a:lumMod val="75000"/>
                  </a:schemeClr>
                </a:solidFill>
                <a:latin typeface="Times New Roman"/>
                <a:ea typeface="Times New Roman"/>
              </a:rPr>
              <a:t>R</a:t>
            </a:r>
            <a:r>
              <a:rPr lang="en-CA" sz="5400" b="1" i="1" baseline="-25000" dirty="0" err="1">
                <a:solidFill>
                  <a:schemeClr val="accent6">
                    <a:lumMod val="75000"/>
                  </a:schemeClr>
                </a:solidFill>
                <a:latin typeface="Times New Roman"/>
                <a:ea typeface="Times New Roman"/>
              </a:rPr>
              <a:t>c</a:t>
            </a:r>
            <a:r>
              <a:rPr lang="en-CA" sz="5400" b="1" dirty="0">
                <a:solidFill>
                  <a:schemeClr val="accent6">
                    <a:lumMod val="75000"/>
                  </a:schemeClr>
                </a:solidFill>
                <a:latin typeface="Times New Roman"/>
                <a:ea typeface="Times New Roman"/>
              </a:rPr>
              <a:t>)</a:t>
            </a:r>
            <a:br>
              <a:rPr lang="en-CA" sz="5400" b="1" dirty="0">
                <a:solidFill>
                  <a:schemeClr val="accent6">
                    <a:lumMod val="75000"/>
                  </a:schemeClr>
                </a:solidFill>
                <a:latin typeface="Times New Roman"/>
                <a:ea typeface="Times New Roman"/>
              </a:rPr>
            </a:br>
            <a:endParaRPr lang="en-CA" sz="5400" b="1" i="1" dirty="0">
              <a:solidFill>
                <a:schemeClr val="accent6">
                  <a:lumMod val="75000"/>
                </a:schemeClr>
              </a:solidFill>
              <a:latin typeface="Times New Roman"/>
              <a:ea typeface="Times New Roman"/>
            </a:endParaRPr>
          </a:p>
          <a:p>
            <a:pPr algn="ct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5400" b="1" i="1" dirty="0">
                <a:solidFill>
                  <a:schemeClr val="accent6">
                    <a:lumMod val="75000"/>
                  </a:schemeClr>
                </a:solidFill>
                <a:latin typeface="Times New Roman"/>
                <a:ea typeface="Times New Roman"/>
              </a:rPr>
              <a:t>A</a:t>
            </a:r>
            <a:r>
              <a:rPr lang="en-CA" sz="5400" b="1" dirty="0">
                <a:solidFill>
                  <a:schemeClr val="accent6">
                    <a:lumMod val="75000"/>
                  </a:schemeClr>
                </a:solidFill>
                <a:latin typeface="Times New Roman"/>
                <a:ea typeface="Times New Roman"/>
              </a:rPr>
              <a:t> and </a:t>
            </a:r>
            <a:r>
              <a:rPr lang="en-CA" sz="5400" b="1" i="1" dirty="0" err="1">
                <a:solidFill>
                  <a:schemeClr val="accent6">
                    <a:lumMod val="75000"/>
                  </a:schemeClr>
                </a:solidFill>
                <a:latin typeface="Times New Roman"/>
                <a:ea typeface="Times New Roman"/>
              </a:rPr>
              <a:t>R</a:t>
            </a:r>
            <a:r>
              <a:rPr lang="en-CA" sz="5400" b="1" i="1" baseline="-25000" dirty="0" err="1">
                <a:solidFill>
                  <a:schemeClr val="accent6">
                    <a:lumMod val="75000"/>
                  </a:schemeClr>
                </a:solidFill>
                <a:latin typeface="Times New Roman"/>
                <a:ea typeface="Times New Roman"/>
              </a:rPr>
              <a:t>c</a:t>
            </a:r>
            <a:r>
              <a:rPr lang="en-CA" sz="5400" b="1" dirty="0">
                <a:solidFill>
                  <a:schemeClr val="accent6">
                    <a:lumMod val="75000"/>
                  </a:schemeClr>
                </a:solidFill>
                <a:latin typeface="Times New Roman"/>
                <a:ea typeface="Times New Roman"/>
              </a:rPr>
              <a:t> are constants</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8" name="Picture 2" descr="K:\All My Files\Book, Optoelectronics, Pearson\##2ndEdition\#Chapters, The Textbook (2nd Edition)\Ch02, Waveguides,2nd Edition\#2-39-AttenuationInOpticalFibers2(CNV)_COLOR.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75" y="1001713"/>
            <a:ext cx="4303713"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579" name="Text Box 3"/>
          <p:cNvSpPr txBox="1">
            <a:spLocks noChangeArrowheads="1"/>
          </p:cNvSpPr>
          <p:nvPr/>
        </p:nvSpPr>
        <p:spPr bwMode="auto">
          <a:xfrm>
            <a:off x="292100" y="271463"/>
            <a:ext cx="2560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a:solidFill>
                  <a:srgbClr val="FF020B"/>
                </a:solidFill>
              </a:rPr>
              <a:t>Bending Loss</a:t>
            </a:r>
            <a:endParaRPr lang="en-US" altLang="en-US"/>
          </a:p>
        </p:txBody>
      </p:sp>
      <p:sp>
        <p:nvSpPr>
          <p:cNvPr id="280580" name="Rectangle 1"/>
          <p:cNvSpPr>
            <a:spLocks noChangeArrowheads="1"/>
          </p:cNvSpPr>
          <p:nvPr/>
        </p:nvSpPr>
        <p:spPr bwMode="auto">
          <a:xfrm>
            <a:off x="4787900" y="415925"/>
            <a:ext cx="3179763" cy="58578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200" i="1">
                <a:latin typeface="Symbol" panose="05050102010706020507" pitchFamily="18" charset="2"/>
                <a:cs typeface="Times New Roman" panose="02020603050405020304" pitchFamily="18" charset="0"/>
              </a:rPr>
              <a:t>a</a:t>
            </a:r>
            <a:r>
              <a:rPr lang="en-US" altLang="en-US" sz="3200" i="1" baseline="-25000">
                <a:cs typeface="Times New Roman" panose="02020603050405020304" pitchFamily="18" charset="0"/>
              </a:rPr>
              <a:t>B</a:t>
            </a:r>
            <a:r>
              <a:rPr lang="en-US" altLang="en-US" sz="3200">
                <a:cs typeface="Times New Roman" panose="02020603050405020304" pitchFamily="18" charset="0"/>
              </a:rPr>
              <a:t> = </a:t>
            </a:r>
            <a:r>
              <a:rPr lang="en-US" altLang="en-US" sz="3200" i="1">
                <a:cs typeface="Times New Roman" panose="02020603050405020304" pitchFamily="18" charset="0"/>
              </a:rPr>
              <a:t>A</a:t>
            </a:r>
            <a:r>
              <a:rPr lang="en-US" altLang="en-US" sz="3200">
                <a:cs typeface="Times New Roman" panose="02020603050405020304" pitchFamily="18" charset="0"/>
              </a:rPr>
              <a:t>exp(</a:t>
            </a:r>
            <a:r>
              <a:rPr lang="en-US" altLang="en-US" sz="3200">
                <a:latin typeface="Symbol" panose="05050102010706020507" pitchFamily="18" charset="2"/>
                <a:cs typeface="Times New Roman" panose="02020603050405020304" pitchFamily="18" charset="0"/>
              </a:rPr>
              <a:t>-</a:t>
            </a:r>
            <a:r>
              <a:rPr lang="en-US" altLang="en-US" sz="3200" i="1">
                <a:cs typeface="Times New Roman" panose="02020603050405020304" pitchFamily="18" charset="0"/>
              </a:rPr>
              <a:t>R</a:t>
            </a:r>
            <a:r>
              <a:rPr lang="en-US" altLang="en-US" sz="3200">
                <a:cs typeface="Times New Roman" panose="02020603050405020304" pitchFamily="18" charset="0"/>
              </a:rPr>
              <a:t>/</a:t>
            </a:r>
            <a:r>
              <a:rPr lang="en-US" altLang="en-US" sz="3200" i="1">
                <a:cs typeface="Times New Roman" panose="02020603050405020304" pitchFamily="18" charset="0"/>
              </a:rPr>
              <a:t>R</a:t>
            </a:r>
            <a:r>
              <a:rPr lang="en-US" altLang="en-US" sz="3200" i="1" baseline="-25000">
                <a:cs typeface="Times New Roman" panose="02020603050405020304" pitchFamily="18" charset="0"/>
              </a:rPr>
              <a:t>c</a:t>
            </a:r>
            <a:r>
              <a:rPr lang="en-US" altLang="en-US" sz="3200">
                <a:cs typeface="Times New Roman" panose="02020603050405020304" pitchFamily="18" charset="0"/>
              </a:rPr>
              <a:t>)</a:t>
            </a:r>
            <a:endParaRPr lang="en-US" altLang="en-US" sz="3200"/>
          </a:p>
        </p:txBody>
      </p:sp>
      <p:sp>
        <p:nvSpPr>
          <p:cNvPr id="280581" name="Rectangle 3"/>
          <p:cNvSpPr>
            <a:spLocks noChangeArrowheads="1"/>
          </p:cNvSpPr>
          <p:nvPr/>
        </p:nvSpPr>
        <p:spPr bwMode="auto">
          <a:xfrm>
            <a:off x="4787900" y="1427163"/>
            <a:ext cx="3829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US" altLang="en-US">
                <a:cs typeface="Times New Roman" panose="02020603050405020304" pitchFamily="18" charset="0"/>
              </a:rPr>
              <a:t>where </a:t>
            </a:r>
            <a:r>
              <a:rPr lang="en-US" altLang="en-US" i="1">
                <a:cs typeface="Times New Roman" panose="02020603050405020304" pitchFamily="18" charset="0"/>
              </a:rPr>
              <a:t>A</a:t>
            </a:r>
            <a:r>
              <a:rPr lang="en-US" altLang="en-US">
                <a:cs typeface="Times New Roman" panose="02020603050405020304" pitchFamily="18" charset="0"/>
              </a:rPr>
              <a:t> and </a:t>
            </a:r>
            <a:r>
              <a:rPr lang="en-US" altLang="en-US" i="1">
                <a:cs typeface="Times New Roman" panose="02020603050405020304" pitchFamily="18" charset="0"/>
              </a:rPr>
              <a:t>R</a:t>
            </a:r>
            <a:r>
              <a:rPr lang="en-US" altLang="en-US" i="1" baseline="-25000">
                <a:cs typeface="Times New Roman" panose="02020603050405020304" pitchFamily="18" charset="0"/>
              </a:rPr>
              <a:t>c</a:t>
            </a:r>
            <a:r>
              <a:rPr lang="en-US" altLang="en-US">
                <a:cs typeface="Times New Roman" panose="02020603050405020304" pitchFamily="18" charset="0"/>
              </a:rPr>
              <a:t> are constants</a:t>
            </a:r>
          </a:p>
        </p:txBody>
      </p:sp>
      <p:sp>
        <p:nvSpPr>
          <p:cNvPr id="280582" name="Rectangle 4"/>
          <p:cNvSpPr>
            <a:spLocks noChangeArrowheads="1"/>
          </p:cNvSpPr>
          <p:nvPr/>
        </p:nvSpPr>
        <p:spPr bwMode="auto">
          <a:xfrm>
            <a:off x="4787900" y="2125663"/>
            <a:ext cx="36147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cs typeface="Times New Roman" panose="02020603050405020304" pitchFamily="18" charset="0"/>
              </a:rPr>
              <a:t>For single mode fibers, a quantity called a </a:t>
            </a:r>
            <a:r>
              <a:rPr lang="en-US" altLang="en-US" sz="1800" b="1">
                <a:cs typeface="Times New Roman" panose="02020603050405020304" pitchFamily="18" charset="0"/>
              </a:rPr>
              <a:t>MAC-value</a:t>
            </a:r>
            <a:r>
              <a:rPr lang="en-US" altLang="en-US" sz="1800">
                <a:cs typeface="Times New Roman" panose="02020603050405020304" pitchFamily="18" charset="0"/>
              </a:rPr>
              <a:t>, or a </a:t>
            </a:r>
            <a:r>
              <a:rPr lang="en-US" altLang="en-US" sz="1800" b="1">
                <a:cs typeface="Times New Roman" panose="02020603050405020304" pitchFamily="18" charset="0"/>
              </a:rPr>
              <a:t>MAC-number</a:t>
            </a:r>
            <a:r>
              <a:rPr lang="en-US" altLang="en-US" sz="1800">
                <a:cs typeface="Times New Roman" panose="02020603050405020304" pitchFamily="18" charset="0"/>
              </a:rPr>
              <a:t>, </a:t>
            </a:r>
            <a:r>
              <a:rPr lang="en-US" altLang="en-US" sz="1800" i="1">
                <a:cs typeface="Times New Roman" panose="02020603050405020304" pitchFamily="18" charset="0"/>
              </a:rPr>
              <a:t>N</a:t>
            </a:r>
            <a:r>
              <a:rPr lang="en-US" altLang="en-US" sz="1800" baseline="-25000">
                <a:cs typeface="Times New Roman" panose="02020603050405020304" pitchFamily="18" charset="0"/>
              </a:rPr>
              <a:t>MAC</a:t>
            </a:r>
            <a:r>
              <a:rPr lang="en-US" altLang="en-US" sz="1800">
                <a:cs typeface="Times New Roman" panose="02020603050405020304" pitchFamily="18" charset="0"/>
              </a:rPr>
              <a:t>, has been used to characterize the bending loss. </a:t>
            </a:r>
            <a:r>
              <a:rPr lang="en-US" altLang="en-US" sz="1800" i="1">
                <a:cs typeface="Times New Roman" panose="02020603050405020304" pitchFamily="18" charset="0"/>
              </a:rPr>
              <a:t>N</a:t>
            </a:r>
            <a:r>
              <a:rPr lang="en-US" altLang="en-US" sz="1800" baseline="-25000">
                <a:cs typeface="Times New Roman" panose="02020603050405020304" pitchFamily="18" charset="0"/>
              </a:rPr>
              <a:t>MAC</a:t>
            </a:r>
            <a:r>
              <a:rPr lang="en-US" altLang="en-US" sz="1800">
                <a:cs typeface="Times New Roman" panose="02020603050405020304" pitchFamily="18" charset="0"/>
              </a:rPr>
              <a:t> is defined by</a:t>
            </a:r>
            <a:endParaRPr lang="en-US" altLang="en-US" sz="1800"/>
          </a:p>
        </p:txBody>
      </p:sp>
      <p:sp>
        <p:nvSpPr>
          <p:cNvPr id="28058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80584" name="Object 6"/>
          <p:cNvGraphicFramePr>
            <a:graphicFrameLocks noChangeAspect="1"/>
          </p:cNvGraphicFramePr>
          <p:nvPr/>
        </p:nvGraphicFramePr>
        <p:xfrm>
          <a:off x="4899025" y="3756025"/>
          <a:ext cx="4087813" cy="750888"/>
        </p:xfrm>
        <a:graphic>
          <a:graphicData uri="http://schemas.openxmlformats.org/presentationml/2006/ole">
            <mc:AlternateContent xmlns:mc="http://schemas.openxmlformats.org/markup-compatibility/2006">
              <mc:Choice xmlns:v="urn:schemas-microsoft-com:vml" Requires="v">
                <p:oleObj spid="_x0000_s280615" name="Equation" r:id="rId5" imgW="2324100" imgH="431800" progId="Equation.3">
                  <p:embed/>
                </p:oleObj>
              </mc:Choice>
              <mc:Fallback>
                <p:oleObj name="Equation" r:id="rId5" imgW="2324100" imgH="4318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9025" y="3756025"/>
                        <a:ext cx="4087813" cy="750888"/>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6" name="Picture 6" descr="K:\All My Files\Book, Optoelectronics, Pearson\##2ndEdition\#Chapters, The Textbook (2nd Edition)\Ch02, Waveguides,2nd Edition\#2-56-MicrobendLoss(CNV)-2_COLOR.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38" y="314325"/>
            <a:ext cx="4641850"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2627" name="Object 6"/>
          <p:cNvGraphicFramePr>
            <a:graphicFrameLocks noChangeAspect="1"/>
          </p:cNvGraphicFramePr>
          <p:nvPr/>
        </p:nvGraphicFramePr>
        <p:xfrm>
          <a:off x="5030788" y="1260475"/>
          <a:ext cx="3581400" cy="893763"/>
        </p:xfrm>
        <a:graphic>
          <a:graphicData uri="http://schemas.openxmlformats.org/presentationml/2006/ole">
            <mc:AlternateContent xmlns:mc="http://schemas.openxmlformats.org/markup-compatibility/2006">
              <mc:Choice xmlns:v="urn:schemas-microsoft-com:vml" Requires="v">
                <p:oleObj spid="_x0000_s282660" name="Equation" r:id="rId5" imgW="1930400" imgH="482600" progId="Equation.3">
                  <p:embed/>
                </p:oleObj>
              </mc:Choice>
              <mc:Fallback>
                <p:oleObj name="Equation" r:id="rId5" imgW="1930400" imgH="482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0788" y="1260475"/>
                        <a:ext cx="35814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2628" name="Text Box 7"/>
          <p:cNvSpPr txBox="1">
            <a:spLocks noChangeArrowheads="1"/>
          </p:cNvSpPr>
          <p:nvPr/>
        </p:nvSpPr>
        <p:spPr bwMode="auto">
          <a:xfrm>
            <a:off x="4800600" y="4572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a:solidFill>
                  <a:srgbClr val="FF020B"/>
                </a:solidFill>
              </a:rPr>
              <a:t>Microbending Loss</a:t>
            </a:r>
            <a:endParaRPr lang="en-US" altLang="en-US"/>
          </a:p>
        </p:txBody>
      </p:sp>
      <p:sp>
        <p:nvSpPr>
          <p:cNvPr id="282629" name="Rectangle 1"/>
          <p:cNvSpPr>
            <a:spLocks noChangeArrowheads="1"/>
          </p:cNvSpPr>
          <p:nvPr/>
        </p:nvSpPr>
        <p:spPr bwMode="auto">
          <a:xfrm>
            <a:off x="5062538" y="2497138"/>
            <a:ext cx="38100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cs typeface="Times New Roman" panose="02020603050405020304" pitchFamily="18" charset="0"/>
              </a:rPr>
              <a:t>Measured microbending loss for a 10 cm fiber bent by different amounts of radius of curvature </a:t>
            </a:r>
            <a:r>
              <a:rPr lang="en-US" altLang="en-US" sz="1600" i="1">
                <a:cs typeface="Times New Roman" panose="02020603050405020304" pitchFamily="18" charset="0"/>
              </a:rPr>
              <a:t>R</a:t>
            </a:r>
            <a:r>
              <a:rPr lang="en-US" altLang="en-US" sz="1600">
                <a:cs typeface="Times New Roman" panose="02020603050405020304" pitchFamily="18" charset="0"/>
              </a:rPr>
              <a:t>. Single mode fiber with a core diameter of 3.9 </a:t>
            </a:r>
            <a:r>
              <a:rPr lang="en-US" altLang="en-US" sz="1600">
                <a:latin typeface="Symbol" panose="05050102010706020507" pitchFamily="18" charset="2"/>
                <a:cs typeface="Times New Roman" panose="02020603050405020304" pitchFamily="18" charset="0"/>
              </a:rPr>
              <a:t>m</a:t>
            </a:r>
            <a:r>
              <a:rPr lang="en-US" altLang="en-US" sz="1600">
                <a:cs typeface="Times New Roman" panose="02020603050405020304" pitchFamily="18" charset="0"/>
              </a:rPr>
              <a:t>m, cladding radius 48 </a:t>
            </a:r>
            <a:r>
              <a:rPr lang="en-US" altLang="en-US" sz="1600">
                <a:latin typeface="Symbol" panose="05050102010706020507" pitchFamily="18" charset="2"/>
                <a:cs typeface="Times New Roman" panose="02020603050405020304" pitchFamily="18" charset="0"/>
              </a:rPr>
              <a:t>m</a:t>
            </a:r>
            <a:r>
              <a:rPr lang="en-US" altLang="en-US" sz="1600">
                <a:cs typeface="Times New Roman" panose="02020603050405020304" pitchFamily="18" charset="0"/>
              </a:rPr>
              <a:t>m, </a:t>
            </a:r>
            <a:r>
              <a:rPr lang="en-US" altLang="en-US" sz="1600">
                <a:latin typeface="Symbol" panose="05050102010706020507" pitchFamily="18" charset="2"/>
                <a:cs typeface="Times New Roman" panose="02020603050405020304" pitchFamily="18" charset="0"/>
              </a:rPr>
              <a:t>D</a:t>
            </a:r>
            <a:r>
              <a:rPr lang="en-US" altLang="en-US" sz="1600">
                <a:cs typeface="Times New Roman" panose="02020603050405020304" pitchFamily="18" charset="0"/>
              </a:rPr>
              <a:t> = 0.00275, NA </a:t>
            </a:r>
            <a:r>
              <a:rPr lang="en-US" altLang="en-US" sz="1600">
                <a:cs typeface="Times New Roman" panose="02020603050405020304" pitchFamily="18" charset="0"/>
                <a:sym typeface="Symbol" panose="05050102010706020507" pitchFamily="18" charset="2"/>
              </a:rPr>
              <a:t></a:t>
            </a:r>
            <a:r>
              <a:rPr lang="en-US" altLang="en-US" sz="1600">
                <a:cs typeface="Times New Roman" panose="02020603050405020304" pitchFamily="18" charset="0"/>
              </a:rPr>
              <a:t> 0.10, </a:t>
            </a:r>
            <a:r>
              <a:rPr lang="en-US" altLang="en-US" sz="1600" i="1">
                <a:cs typeface="Times New Roman" panose="02020603050405020304" pitchFamily="18" charset="0"/>
              </a:rPr>
              <a:t>V</a:t>
            </a:r>
            <a:r>
              <a:rPr lang="en-US" altLang="en-US" sz="1600">
                <a:cs typeface="Times New Roman" panose="02020603050405020304" pitchFamily="18" charset="0"/>
              </a:rPr>
              <a:t>  </a:t>
            </a:r>
            <a:r>
              <a:rPr lang="en-US" altLang="en-US" sz="1600">
                <a:cs typeface="Times New Roman" panose="02020603050405020304" pitchFamily="18" charset="0"/>
                <a:sym typeface="Symbol" panose="05050102010706020507" pitchFamily="18" charset="2"/>
              </a:rPr>
              <a:t></a:t>
            </a:r>
            <a:r>
              <a:rPr lang="en-US" altLang="en-US" sz="1600">
                <a:cs typeface="Times New Roman" panose="02020603050405020304" pitchFamily="18" charset="0"/>
              </a:rPr>
              <a:t> 1.67 and 2.08. Data extracted from A.J. Harris and P.F. Castle, "Bend Loss Measurements on High Aperture Single-Mode Fibers as a Function of Wavelength and Bend Radius", </a:t>
            </a:r>
            <a:r>
              <a:rPr lang="en-US" altLang="en-US" sz="1600" i="1">
                <a:cs typeface="Times New Roman" panose="02020603050405020304" pitchFamily="18" charset="0"/>
              </a:rPr>
              <a:t>IEEE</a:t>
            </a:r>
            <a:r>
              <a:rPr lang="en-US" altLang="en-US" sz="1600">
                <a:cs typeface="Times New Roman" panose="02020603050405020304" pitchFamily="18" charset="0"/>
              </a:rPr>
              <a:t> </a:t>
            </a:r>
            <a:r>
              <a:rPr lang="en-US" altLang="en-US" sz="1600" i="1">
                <a:cs typeface="Times New Roman" panose="02020603050405020304" pitchFamily="18" charset="0"/>
              </a:rPr>
              <a:t>J. Light Wave Technology,</a:t>
            </a:r>
            <a:r>
              <a:rPr lang="en-US" altLang="en-US" sz="1600">
                <a:cs typeface="Times New Roman" panose="02020603050405020304" pitchFamily="18" charset="0"/>
              </a:rPr>
              <a:t> Vol. LT14, 34, 1986, and repotted with a smoothed curve; see original article for the discussion of peaks in </a:t>
            </a:r>
            <a:r>
              <a:rPr lang="en-US" altLang="en-US" sz="1600" i="1">
                <a:latin typeface="Symbol" panose="05050102010706020507" pitchFamily="18" charset="2"/>
                <a:cs typeface="Times New Roman" panose="02020603050405020304" pitchFamily="18" charset="0"/>
              </a:rPr>
              <a:t>a</a:t>
            </a:r>
            <a:r>
              <a:rPr lang="en-US" altLang="en-US" sz="1600" i="1" baseline="-25000">
                <a:cs typeface="Times New Roman" panose="02020603050405020304" pitchFamily="18" charset="0"/>
              </a:rPr>
              <a:t>B</a:t>
            </a:r>
            <a:r>
              <a:rPr lang="en-US" altLang="en-US" sz="1600">
                <a:cs typeface="Times New Roman" panose="02020603050405020304" pitchFamily="18" charset="0"/>
              </a:rPr>
              <a:t> vs. </a:t>
            </a:r>
            <a:r>
              <a:rPr lang="en-US" altLang="en-US" sz="1600" i="1">
                <a:cs typeface="Times New Roman" panose="02020603050405020304" pitchFamily="18" charset="0"/>
              </a:rPr>
              <a:t>R</a:t>
            </a:r>
            <a:r>
              <a:rPr lang="en-US" altLang="en-US" sz="1600">
                <a:cs typeface="Times New Roman" panose="02020603050405020304" pitchFamily="18" charset="0"/>
              </a:rPr>
              <a:t> at 790 nm). </a:t>
            </a:r>
            <a:endParaRPr lang="en-US" altLang="en-US" sz="160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Title 1"/>
          <p:cNvSpPr>
            <a:spLocks noGrp="1"/>
          </p:cNvSpPr>
          <p:nvPr>
            <p:ph type="title"/>
          </p:nvPr>
        </p:nvSpPr>
        <p:spPr bwMode="auto">
          <a:xfrm>
            <a:off x="538163" y="58738"/>
            <a:ext cx="7772400" cy="847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b="1" smtClean="0">
                <a:solidFill>
                  <a:srgbClr val="FF020B"/>
                </a:solidFill>
              </a:rPr>
              <a:t>Bending Loss in SMF</a:t>
            </a:r>
            <a:br>
              <a:rPr lang="en-CA" altLang="en-US" b="1" smtClean="0">
                <a:solidFill>
                  <a:srgbClr val="FF020B"/>
                </a:solidFill>
              </a:rPr>
            </a:br>
            <a:endParaRPr lang="en-CA" altLang="en-US" b="1" smtClean="0">
              <a:solidFill>
                <a:srgbClr val="FF020B"/>
              </a:solidFill>
            </a:endParaRPr>
          </a:p>
        </p:txBody>
      </p:sp>
      <p:sp>
        <p:nvSpPr>
          <p:cNvPr id="28467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3" name="Rectangle 2"/>
          <p:cNvSpPr/>
          <p:nvPr/>
        </p:nvSpPr>
        <p:spPr>
          <a:xfrm>
            <a:off x="955675" y="858838"/>
            <a:ext cx="6550025" cy="708025"/>
          </a:xfrm>
          <a:prstGeom prst="rect">
            <a:avLst/>
          </a:prstGeom>
        </p:spPr>
        <p:txBody>
          <a:bodyPr>
            <a:spAutoFit/>
          </a:bodyPr>
          <a:lstStyle/>
          <a:p>
            <a:pPr algn="ct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4000" b="1" i="1" dirty="0" err="1">
                <a:solidFill>
                  <a:schemeClr val="accent6">
                    <a:lumMod val="75000"/>
                  </a:schemeClr>
                </a:solidFill>
                <a:latin typeface="Symbol"/>
                <a:ea typeface="Times New Roman"/>
              </a:rPr>
              <a:t>a</a:t>
            </a:r>
            <a:r>
              <a:rPr lang="en-CA" sz="4000" b="1" i="1" baseline="-25000" dirty="0" err="1">
                <a:solidFill>
                  <a:schemeClr val="accent6">
                    <a:lumMod val="75000"/>
                  </a:schemeClr>
                </a:solidFill>
                <a:latin typeface="Times New Roman"/>
                <a:ea typeface="Times New Roman"/>
              </a:rPr>
              <a:t>B</a:t>
            </a:r>
            <a:r>
              <a:rPr lang="en-CA" sz="4000" b="1" dirty="0">
                <a:solidFill>
                  <a:schemeClr val="accent6">
                    <a:lumMod val="75000"/>
                  </a:schemeClr>
                </a:solidFill>
                <a:latin typeface="Times New Roman"/>
                <a:ea typeface="Times New Roman"/>
              </a:rPr>
              <a:t> = </a:t>
            </a:r>
            <a:r>
              <a:rPr lang="en-CA" sz="4000" b="1" i="1" dirty="0" err="1">
                <a:solidFill>
                  <a:schemeClr val="accent6">
                    <a:lumMod val="75000"/>
                  </a:schemeClr>
                </a:solidFill>
                <a:latin typeface="Times New Roman"/>
                <a:ea typeface="Times New Roman"/>
              </a:rPr>
              <a:t>A</a:t>
            </a:r>
            <a:r>
              <a:rPr lang="en-CA" sz="4000" b="1" dirty="0" err="1">
                <a:solidFill>
                  <a:schemeClr val="accent6">
                    <a:lumMod val="75000"/>
                  </a:schemeClr>
                </a:solidFill>
                <a:latin typeface="Times New Roman"/>
                <a:ea typeface="Times New Roman"/>
              </a:rPr>
              <a:t>exp</a:t>
            </a:r>
            <a:r>
              <a:rPr lang="en-CA" sz="4000" b="1" dirty="0">
                <a:solidFill>
                  <a:schemeClr val="accent6">
                    <a:lumMod val="75000"/>
                  </a:schemeClr>
                </a:solidFill>
                <a:latin typeface="Times New Roman"/>
                <a:ea typeface="Times New Roman"/>
              </a:rPr>
              <a:t>(</a:t>
            </a:r>
            <a:r>
              <a:rPr lang="en-CA" sz="4000" b="1" dirty="0">
                <a:solidFill>
                  <a:schemeClr val="accent6">
                    <a:lumMod val="75000"/>
                  </a:schemeClr>
                </a:solidFill>
                <a:latin typeface="Symbol"/>
                <a:ea typeface="Times New Roman"/>
              </a:rPr>
              <a:t>-</a:t>
            </a:r>
            <a:r>
              <a:rPr lang="en-CA" sz="4000" b="1" i="1" dirty="0">
                <a:solidFill>
                  <a:schemeClr val="accent6">
                    <a:lumMod val="75000"/>
                  </a:schemeClr>
                </a:solidFill>
                <a:latin typeface="Times New Roman"/>
                <a:ea typeface="Times New Roman"/>
              </a:rPr>
              <a:t>R</a:t>
            </a:r>
            <a:r>
              <a:rPr lang="en-CA" sz="4000" b="1" dirty="0">
                <a:solidFill>
                  <a:schemeClr val="accent6">
                    <a:lumMod val="75000"/>
                  </a:schemeClr>
                </a:solidFill>
                <a:latin typeface="Times New Roman"/>
                <a:ea typeface="Times New Roman"/>
              </a:rPr>
              <a:t>/</a:t>
            </a:r>
            <a:r>
              <a:rPr lang="en-CA" sz="4000" b="1" i="1" dirty="0" err="1">
                <a:solidFill>
                  <a:schemeClr val="accent6">
                    <a:lumMod val="75000"/>
                  </a:schemeClr>
                </a:solidFill>
                <a:latin typeface="Times New Roman"/>
                <a:ea typeface="Times New Roman"/>
              </a:rPr>
              <a:t>R</a:t>
            </a:r>
            <a:r>
              <a:rPr lang="en-CA" sz="4000" b="1" i="1" baseline="-25000" dirty="0" err="1">
                <a:solidFill>
                  <a:schemeClr val="accent6">
                    <a:lumMod val="75000"/>
                  </a:schemeClr>
                </a:solidFill>
                <a:latin typeface="Times New Roman"/>
                <a:ea typeface="Times New Roman"/>
              </a:rPr>
              <a:t>c</a:t>
            </a:r>
            <a:r>
              <a:rPr lang="en-CA" sz="4000" b="1" dirty="0">
                <a:solidFill>
                  <a:schemeClr val="accent6">
                    <a:lumMod val="75000"/>
                  </a:schemeClr>
                </a:solidFill>
                <a:latin typeface="Times New Roman"/>
                <a:ea typeface="Times New Roman"/>
              </a:rPr>
              <a:t>)</a:t>
            </a:r>
            <a:endParaRPr lang="en-CA" sz="4000" b="1" i="1" dirty="0">
              <a:solidFill>
                <a:schemeClr val="accent6">
                  <a:lumMod val="75000"/>
                </a:schemeClr>
              </a:solidFill>
              <a:latin typeface="Times New Roman"/>
              <a:ea typeface="Times New Roman"/>
            </a:endParaRPr>
          </a:p>
        </p:txBody>
      </p:sp>
      <p:sp>
        <p:nvSpPr>
          <p:cNvPr id="284677" name="Rectangle 6"/>
          <p:cNvSpPr>
            <a:spLocks noChangeArrowheads="1"/>
          </p:cNvSpPr>
          <p:nvPr/>
        </p:nvSpPr>
        <p:spPr bwMode="auto">
          <a:xfrm>
            <a:off x="538163" y="1874838"/>
            <a:ext cx="71580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b="1">
                <a:cs typeface="Times New Roman" panose="02020603050405020304" pitchFamily="18" charset="0"/>
              </a:rPr>
              <a:t>MAC-value, or a MAC-number, </a:t>
            </a:r>
            <a:r>
              <a:rPr lang="en-CA" altLang="en-US" b="1" i="1">
                <a:cs typeface="Times New Roman" panose="02020603050405020304" pitchFamily="18" charset="0"/>
              </a:rPr>
              <a:t>N</a:t>
            </a:r>
            <a:r>
              <a:rPr lang="en-CA" altLang="en-US" b="1" baseline="-25000">
                <a:cs typeface="Times New Roman" panose="02020603050405020304" pitchFamily="18" charset="0"/>
              </a:rPr>
              <a:t>MAC</a:t>
            </a:r>
            <a:r>
              <a:rPr lang="en-CA" altLang="en-US">
                <a:cs typeface="Times New Roman" panose="02020603050405020304" pitchFamily="18" charset="0"/>
              </a:rPr>
              <a:t> </a:t>
            </a:r>
            <a:endParaRPr lang="en-CA" altLang="en-US"/>
          </a:p>
        </p:txBody>
      </p:sp>
      <p:sp>
        <p:nvSpPr>
          <p:cNvPr id="28467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284679" name="Object 5"/>
          <p:cNvGraphicFramePr>
            <a:graphicFrameLocks noChangeAspect="1"/>
          </p:cNvGraphicFramePr>
          <p:nvPr/>
        </p:nvGraphicFramePr>
        <p:xfrm>
          <a:off x="806450" y="2552700"/>
          <a:ext cx="6848475" cy="1258888"/>
        </p:xfrm>
        <a:graphic>
          <a:graphicData uri="http://schemas.openxmlformats.org/presentationml/2006/ole">
            <mc:AlternateContent xmlns:mc="http://schemas.openxmlformats.org/markup-compatibility/2006">
              <mc:Choice xmlns:v="urn:schemas-microsoft-com:vml" Requires="v">
                <p:oleObj spid="_x0000_s284711" name="Equation" r:id="rId4" imgW="2324100" imgH="431800" progId="Equation.3">
                  <p:embed/>
                </p:oleObj>
              </mc:Choice>
              <mc:Fallback>
                <p:oleObj name="Equation" r:id="rId4" imgW="2324100" imgH="4318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450" y="2552700"/>
                        <a:ext cx="6848475"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4680" name="Rectangle 7"/>
          <p:cNvSpPr>
            <a:spLocks noChangeArrowheads="1"/>
          </p:cNvSpPr>
          <p:nvPr/>
        </p:nvSpPr>
        <p:spPr bwMode="auto">
          <a:xfrm>
            <a:off x="400050" y="3956050"/>
            <a:ext cx="7432675"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CA" altLang="en-US" sz="1600" b="1">
                <a:solidFill>
                  <a:srgbClr val="1A0AFF"/>
                </a:solidFill>
                <a:cs typeface="Times New Roman" panose="02020603050405020304" pitchFamily="18" charset="0"/>
              </a:rPr>
              <a:t>NOTES	</a:t>
            </a:r>
          </a:p>
          <a:p>
            <a:pPr>
              <a:spcAft>
                <a:spcPts val="600"/>
              </a:spcAft>
            </a:pPr>
            <a:r>
              <a:rPr lang="en-CA" altLang="en-US" sz="1600" b="1" i="1">
                <a:solidFill>
                  <a:srgbClr val="1A0AFF"/>
                </a:solidFill>
                <a:latin typeface="Symbol" panose="05050102010706020507" pitchFamily="18" charset="2"/>
                <a:cs typeface="Times New Roman" panose="02020603050405020304" pitchFamily="18" charset="0"/>
              </a:rPr>
              <a:t>a</a:t>
            </a:r>
            <a:r>
              <a:rPr lang="en-CA" altLang="en-US" sz="1600" b="1" baseline="-25000">
                <a:solidFill>
                  <a:srgbClr val="1A0AFF"/>
                </a:solidFill>
                <a:cs typeface="Times New Roman" panose="02020603050405020304" pitchFamily="18" charset="0"/>
              </a:rPr>
              <a:t>B</a:t>
            </a:r>
            <a:r>
              <a:rPr lang="en-CA" altLang="en-US" sz="1600" b="1">
                <a:solidFill>
                  <a:srgbClr val="1A0AFF"/>
                </a:solidFill>
                <a:cs typeface="Times New Roman" panose="02020603050405020304" pitchFamily="18" charset="0"/>
              </a:rPr>
              <a:t> 	increases with increasing MFD</a:t>
            </a:r>
          </a:p>
          <a:p>
            <a:pPr>
              <a:spcAft>
                <a:spcPts val="600"/>
              </a:spcAft>
            </a:pPr>
            <a:r>
              <a:rPr lang="en-CA" altLang="en-US" sz="1600" b="1" i="1">
                <a:solidFill>
                  <a:srgbClr val="1A0AFF"/>
                </a:solidFill>
                <a:latin typeface="Symbol" panose="05050102010706020507" pitchFamily="18" charset="2"/>
                <a:cs typeface="Times New Roman" panose="02020603050405020304" pitchFamily="18" charset="0"/>
              </a:rPr>
              <a:t>a</a:t>
            </a:r>
            <a:r>
              <a:rPr lang="en-CA" altLang="en-US" sz="1600" b="1" baseline="-25000">
                <a:solidFill>
                  <a:srgbClr val="1A0AFF"/>
                </a:solidFill>
                <a:cs typeface="Times New Roman" panose="02020603050405020304" pitchFamily="18" charset="0"/>
              </a:rPr>
              <a:t>B	</a:t>
            </a:r>
            <a:r>
              <a:rPr lang="en-CA" altLang="en-US" sz="1600" b="1">
                <a:solidFill>
                  <a:srgbClr val="1A0AFF"/>
                </a:solidFill>
                <a:cs typeface="Times New Roman" panose="02020603050405020304" pitchFamily="18" charset="0"/>
              </a:rPr>
              <a:t>decreasing cut-off wavelength. </a:t>
            </a:r>
          </a:p>
          <a:p>
            <a:pPr>
              <a:spcAft>
                <a:spcPts val="600"/>
              </a:spcAft>
            </a:pPr>
            <a:r>
              <a:rPr lang="en-CA" altLang="en-US" sz="1600" b="1" i="1">
                <a:solidFill>
                  <a:srgbClr val="FF020B"/>
                </a:solidFill>
                <a:latin typeface="Symbol" panose="05050102010706020507" pitchFamily="18" charset="2"/>
                <a:cs typeface="Times New Roman" panose="02020603050405020304" pitchFamily="18" charset="0"/>
              </a:rPr>
              <a:t>a</a:t>
            </a:r>
            <a:r>
              <a:rPr lang="en-CA" altLang="en-US" sz="1600" b="1" baseline="-25000">
                <a:solidFill>
                  <a:srgbClr val="FF020B"/>
                </a:solidFill>
                <a:cs typeface="Times New Roman" panose="02020603050405020304" pitchFamily="18" charset="0"/>
              </a:rPr>
              <a:t>B</a:t>
            </a:r>
            <a:r>
              <a:rPr lang="en-CA" altLang="en-US" sz="1600" b="1">
                <a:solidFill>
                  <a:srgbClr val="FF020B"/>
                </a:solidFill>
                <a:cs typeface="Times New Roman" panose="02020603050405020304" pitchFamily="18" charset="0"/>
              </a:rPr>
              <a:t> 	increases exponentially with the MAC-number</a:t>
            </a:r>
          </a:p>
          <a:p>
            <a:pPr>
              <a:spcAft>
                <a:spcPts val="600"/>
              </a:spcAft>
            </a:pPr>
            <a:r>
              <a:rPr lang="en-CA" altLang="en-US" sz="1600" b="1">
                <a:solidFill>
                  <a:srgbClr val="1A0AFF"/>
                </a:solidFill>
                <a:cs typeface="Times New Roman" panose="02020603050405020304" pitchFamily="18" charset="0"/>
              </a:rPr>
              <a:t>It is not a universal function, and different types of fibers, with very different refractive index profiles, can exhibit different </a:t>
            </a:r>
            <a:r>
              <a:rPr lang="en-CA" altLang="en-US" sz="1600" b="1" i="1">
                <a:solidFill>
                  <a:srgbClr val="1A0AFF"/>
                </a:solidFill>
                <a:latin typeface="Symbol" panose="05050102010706020507" pitchFamily="18" charset="2"/>
                <a:cs typeface="Times New Roman" panose="02020603050405020304" pitchFamily="18" charset="0"/>
              </a:rPr>
              <a:t>a</a:t>
            </a:r>
            <a:r>
              <a:rPr lang="en-CA" altLang="en-US" sz="1600" b="1" i="1" baseline="-25000">
                <a:solidFill>
                  <a:srgbClr val="1A0AFF"/>
                </a:solidFill>
                <a:cs typeface="Times New Roman" panose="02020603050405020304" pitchFamily="18" charset="0"/>
              </a:rPr>
              <a:t>B</a:t>
            </a:r>
            <a:r>
              <a:rPr lang="en-CA" altLang="en-US" sz="1600" b="1">
                <a:solidFill>
                  <a:srgbClr val="1A0AFF"/>
                </a:solidFill>
                <a:latin typeface="Symbol" panose="05050102010706020507" pitchFamily="18" charset="2"/>
                <a:cs typeface="Times New Roman" panose="02020603050405020304" pitchFamily="18" charset="0"/>
              </a:rPr>
              <a:t>-</a:t>
            </a:r>
            <a:r>
              <a:rPr lang="en-CA" altLang="en-US" sz="1600" b="1" i="1">
                <a:solidFill>
                  <a:srgbClr val="1A0AFF"/>
                </a:solidFill>
                <a:cs typeface="Times New Roman" panose="02020603050405020304" pitchFamily="18" charset="0"/>
              </a:rPr>
              <a:t>N</a:t>
            </a:r>
            <a:r>
              <a:rPr lang="en-CA" altLang="en-US" sz="1600" b="1" baseline="-25000">
                <a:solidFill>
                  <a:srgbClr val="1A0AFF"/>
                </a:solidFill>
                <a:cs typeface="Times New Roman" panose="02020603050405020304" pitchFamily="18" charset="0"/>
              </a:rPr>
              <a:t>MAC</a:t>
            </a:r>
            <a:r>
              <a:rPr lang="en-CA" altLang="en-US" sz="1600" b="1">
                <a:solidFill>
                  <a:srgbClr val="1A0AFF"/>
                </a:solidFill>
                <a:cs typeface="Times New Roman" panose="02020603050405020304" pitchFamily="18" charset="0"/>
              </a:rPr>
              <a:t> behavior. </a:t>
            </a:r>
          </a:p>
          <a:p>
            <a:pPr>
              <a:spcAft>
                <a:spcPts val="600"/>
              </a:spcAft>
            </a:pPr>
            <a:r>
              <a:rPr lang="en-CA" altLang="en-US" sz="1600" b="1">
                <a:solidFill>
                  <a:srgbClr val="FF020B"/>
                </a:solidFill>
                <a:cs typeface="Times New Roman" panose="02020603050405020304" pitchFamily="18" charset="0"/>
              </a:rPr>
              <a:t>N</a:t>
            </a:r>
            <a:r>
              <a:rPr lang="en-CA" altLang="en-US" sz="1600" b="1" baseline="-25000">
                <a:solidFill>
                  <a:srgbClr val="FF020B"/>
                </a:solidFill>
                <a:cs typeface="Times New Roman" panose="02020603050405020304" pitchFamily="18" charset="0"/>
              </a:rPr>
              <a:t>MAC</a:t>
            </a:r>
            <a:r>
              <a:rPr lang="en-CA" altLang="en-US" sz="1600" b="1">
                <a:solidFill>
                  <a:srgbClr val="FF020B"/>
                </a:solidFill>
                <a:cs typeface="Times New Roman" panose="02020603050405020304" pitchFamily="18" charset="0"/>
              </a:rPr>
              <a:t> values are typically in the range 6</a:t>
            </a:r>
            <a:r>
              <a:rPr lang="en-CA" altLang="en-US" sz="1600" b="1">
                <a:solidFill>
                  <a:srgbClr val="FF020B"/>
                </a:solidFill>
                <a:latin typeface="Symbol" panose="05050102010706020507" pitchFamily="18" charset="2"/>
                <a:cs typeface="Times New Roman" panose="02020603050405020304" pitchFamily="18" charset="0"/>
              </a:rPr>
              <a:t> - </a:t>
            </a:r>
            <a:r>
              <a:rPr lang="en-CA" altLang="en-US" sz="1600" b="1">
                <a:solidFill>
                  <a:srgbClr val="FF020B"/>
                </a:solidFill>
                <a:cs typeface="Times New Roman" panose="02020603050405020304" pitchFamily="18" charset="0"/>
              </a:rPr>
              <a:t>8</a:t>
            </a:r>
            <a:r>
              <a:rPr lang="en-CA" altLang="en-US" b="1">
                <a:solidFill>
                  <a:srgbClr val="1A0AFF"/>
                </a:solidFill>
                <a:cs typeface="Times New Roman" panose="02020603050405020304" pitchFamily="18" charset="0"/>
              </a:rPr>
              <a:t>	</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Title 1"/>
          <p:cNvSpPr>
            <a:spLocks noGrp="1"/>
          </p:cNvSpPr>
          <p:nvPr>
            <p:ph type="title"/>
          </p:nvPr>
        </p:nvSpPr>
        <p:spPr bwMode="auto">
          <a:xfrm>
            <a:off x="611188" y="311150"/>
            <a:ext cx="7772400" cy="847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sz="3600" b="1" smtClean="0">
                <a:solidFill>
                  <a:srgbClr val="FF020B"/>
                </a:solidFill>
              </a:rPr>
              <a:t>Standard Fibers and Bending Loss</a:t>
            </a:r>
            <a:r>
              <a:rPr lang="en-CA" altLang="en-US" b="1" smtClean="0">
                <a:solidFill>
                  <a:srgbClr val="FF020B"/>
                </a:solidFill>
              </a:rPr>
              <a:t/>
            </a:r>
            <a:br>
              <a:rPr lang="en-CA" altLang="en-US" b="1" smtClean="0">
                <a:solidFill>
                  <a:srgbClr val="FF020B"/>
                </a:solidFill>
              </a:rPr>
            </a:br>
            <a:endParaRPr lang="en-CA" altLang="en-US" b="1" smtClean="0">
              <a:solidFill>
                <a:srgbClr val="FF020B"/>
              </a:solidFill>
            </a:endParaRPr>
          </a:p>
        </p:txBody>
      </p:sp>
      <p:sp>
        <p:nvSpPr>
          <p:cNvPr id="28672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3" name="Rectangle 2"/>
          <p:cNvSpPr/>
          <p:nvPr/>
        </p:nvSpPr>
        <p:spPr>
          <a:xfrm>
            <a:off x="955675" y="1130300"/>
            <a:ext cx="6550025" cy="708025"/>
          </a:xfrm>
          <a:prstGeom prst="rect">
            <a:avLst/>
          </a:prstGeom>
        </p:spPr>
        <p:txBody>
          <a:bodyPr>
            <a:spAutoFit/>
          </a:bodyPr>
          <a:lstStyle/>
          <a:p>
            <a:pPr algn="ctr">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CA" sz="4000" b="1" i="1" dirty="0" err="1">
                <a:solidFill>
                  <a:schemeClr val="accent6">
                    <a:lumMod val="75000"/>
                  </a:schemeClr>
                </a:solidFill>
                <a:latin typeface="Symbol"/>
                <a:ea typeface="Times New Roman"/>
              </a:rPr>
              <a:t>a</a:t>
            </a:r>
            <a:r>
              <a:rPr lang="en-CA" sz="4000" b="1" i="1" baseline="-25000" dirty="0" err="1">
                <a:solidFill>
                  <a:schemeClr val="accent6">
                    <a:lumMod val="75000"/>
                  </a:schemeClr>
                </a:solidFill>
                <a:latin typeface="Times New Roman"/>
                <a:ea typeface="Times New Roman"/>
              </a:rPr>
              <a:t>B</a:t>
            </a:r>
            <a:r>
              <a:rPr lang="en-CA" sz="4000" b="1" dirty="0">
                <a:solidFill>
                  <a:schemeClr val="accent6">
                    <a:lumMod val="75000"/>
                  </a:schemeClr>
                </a:solidFill>
                <a:latin typeface="Times New Roman"/>
                <a:ea typeface="Times New Roman"/>
              </a:rPr>
              <a:t> = </a:t>
            </a:r>
            <a:r>
              <a:rPr lang="en-CA" sz="4000" b="1" i="1" dirty="0" err="1">
                <a:solidFill>
                  <a:schemeClr val="accent6">
                    <a:lumMod val="75000"/>
                  </a:schemeClr>
                </a:solidFill>
                <a:latin typeface="Times New Roman"/>
                <a:ea typeface="Times New Roman"/>
              </a:rPr>
              <a:t>A</a:t>
            </a:r>
            <a:r>
              <a:rPr lang="en-CA" sz="4000" b="1" dirty="0" err="1">
                <a:solidFill>
                  <a:schemeClr val="accent6">
                    <a:lumMod val="75000"/>
                  </a:schemeClr>
                </a:solidFill>
                <a:latin typeface="Times New Roman"/>
                <a:ea typeface="Times New Roman"/>
              </a:rPr>
              <a:t>exp</a:t>
            </a:r>
            <a:r>
              <a:rPr lang="en-CA" sz="4000" b="1" dirty="0">
                <a:solidFill>
                  <a:schemeClr val="accent6">
                    <a:lumMod val="75000"/>
                  </a:schemeClr>
                </a:solidFill>
                <a:latin typeface="Times New Roman"/>
                <a:ea typeface="Times New Roman"/>
              </a:rPr>
              <a:t>(</a:t>
            </a:r>
            <a:r>
              <a:rPr lang="en-CA" sz="4000" b="1" dirty="0">
                <a:solidFill>
                  <a:schemeClr val="accent6">
                    <a:lumMod val="75000"/>
                  </a:schemeClr>
                </a:solidFill>
                <a:latin typeface="Symbol"/>
                <a:ea typeface="Times New Roman"/>
              </a:rPr>
              <a:t>-</a:t>
            </a:r>
            <a:r>
              <a:rPr lang="en-CA" sz="4000" b="1" i="1" dirty="0">
                <a:solidFill>
                  <a:schemeClr val="accent6">
                    <a:lumMod val="75000"/>
                  </a:schemeClr>
                </a:solidFill>
                <a:latin typeface="Times New Roman"/>
                <a:ea typeface="Times New Roman"/>
              </a:rPr>
              <a:t>R</a:t>
            </a:r>
            <a:r>
              <a:rPr lang="en-CA" sz="4000" b="1" dirty="0">
                <a:solidFill>
                  <a:schemeClr val="accent6">
                    <a:lumMod val="75000"/>
                  </a:schemeClr>
                </a:solidFill>
                <a:latin typeface="Times New Roman"/>
                <a:ea typeface="Times New Roman"/>
              </a:rPr>
              <a:t>/</a:t>
            </a:r>
            <a:r>
              <a:rPr lang="en-CA" sz="4000" b="1" i="1" dirty="0" err="1">
                <a:solidFill>
                  <a:schemeClr val="accent6">
                    <a:lumMod val="75000"/>
                  </a:schemeClr>
                </a:solidFill>
                <a:latin typeface="Times New Roman"/>
                <a:ea typeface="Times New Roman"/>
              </a:rPr>
              <a:t>R</a:t>
            </a:r>
            <a:r>
              <a:rPr lang="en-CA" sz="4000" b="1" i="1" baseline="-25000" dirty="0" err="1">
                <a:solidFill>
                  <a:schemeClr val="accent6">
                    <a:lumMod val="75000"/>
                  </a:schemeClr>
                </a:solidFill>
                <a:latin typeface="Times New Roman"/>
                <a:ea typeface="Times New Roman"/>
              </a:rPr>
              <a:t>c</a:t>
            </a:r>
            <a:r>
              <a:rPr lang="en-CA" sz="4000" b="1" dirty="0">
                <a:solidFill>
                  <a:schemeClr val="accent6">
                    <a:lumMod val="75000"/>
                  </a:schemeClr>
                </a:solidFill>
                <a:latin typeface="Times New Roman"/>
                <a:ea typeface="Times New Roman"/>
              </a:rPr>
              <a:t>)</a:t>
            </a:r>
            <a:endParaRPr lang="en-CA" sz="4000" b="1" i="1" dirty="0">
              <a:solidFill>
                <a:schemeClr val="accent6">
                  <a:lumMod val="75000"/>
                </a:schemeClr>
              </a:solidFill>
              <a:latin typeface="Times New Roman"/>
              <a:ea typeface="Times New Roman"/>
            </a:endParaRPr>
          </a:p>
        </p:txBody>
      </p:sp>
      <p:sp>
        <p:nvSpPr>
          <p:cNvPr id="28672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286726" name="Rectangle 8"/>
          <p:cNvSpPr>
            <a:spLocks noChangeArrowheads="1"/>
          </p:cNvSpPr>
          <p:nvPr/>
        </p:nvSpPr>
        <p:spPr bwMode="auto">
          <a:xfrm>
            <a:off x="1792288" y="2379663"/>
            <a:ext cx="4876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b="1">
                <a:solidFill>
                  <a:srgbClr val="FF020B"/>
                </a:solidFill>
              </a:rPr>
              <a:t>OM1</a:t>
            </a:r>
            <a:r>
              <a:rPr lang="en-CA" altLang="en-US"/>
              <a:t> 	</a:t>
            </a:r>
            <a:r>
              <a:rPr lang="en-CA" altLang="en-US">
                <a:solidFill>
                  <a:srgbClr val="1A0AFF"/>
                </a:solidFill>
              </a:rPr>
              <a:t>MMF for use at 850 and 1310 </a:t>
            </a:r>
          </a:p>
        </p:txBody>
      </p:sp>
      <p:sp>
        <p:nvSpPr>
          <p:cNvPr id="286727" name="Rectangle 1"/>
          <p:cNvSpPr>
            <a:spLocks noChangeArrowheads="1"/>
          </p:cNvSpPr>
          <p:nvPr/>
        </p:nvSpPr>
        <p:spPr bwMode="auto">
          <a:xfrm>
            <a:off x="425450" y="3294063"/>
            <a:ext cx="7931150" cy="240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lgn="ctr"/>
            <a:r>
              <a:rPr lang="en-CA" altLang="en-US" b="1">
                <a:solidFill>
                  <a:srgbClr val="FF020B"/>
                </a:solidFill>
                <a:cs typeface="Times New Roman" panose="02020603050405020304" pitchFamily="18" charset="0"/>
              </a:rPr>
              <a:t>OM1  </a:t>
            </a:r>
          </a:p>
          <a:p>
            <a:pPr algn="ctr"/>
            <a:r>
              <a:rPr lang="en-CA" altLang="en-US" sz="1800" b="1">
                <a:solidFill>
                  <a:srgbClr val="1A0AFF"/>
                </a:solidFill>
                <a:cs typeface="Times New Roman" panose="02020603050405020304" pitchFamily="18" charset="0"/>
              </a:rPr>
              <a:t>“Maximum bending (macrobending) loss of 0.5 dB when the fiber is wound 100 turns with a radius 75 mm </a:t>
            </a:r>
            <a:r>
              <a:rPr lang="en-CA" altLang="en-US" sz="1800" b="1" i="1">
                <a:solidFill>
                  <a:srgbClr val="1A0AFF"/>
                </a:solidFill>
                <a:cs typeface="Times New Roman" panose="02020603050405020304" pitchFamily="18" charset="0"/>
              </a:rPr>
              <a:t>i.e.</a:t>
            </a:r>
            <a:r>
              <a:rPr lang="en-CA" altLang="en-US" sz="1800" b="1">
                <a:solidFill>
                  <a:srgbClr val="1A0AFF"/>
                </a:solidFill>
                <a:cs typeface="Times New Roman" panose="02020603050405020304" pitchFamily="18" charset="0"/>
              </a:rPr>
              <a:t> a bending loss of 0.005 dB/turn for a bend radius of 75 mm.”</a:t>
            </a:r>
            <a:r>
              <a:rPr lang="en-CA" altLang="en-US" sz="1800" b="1">
                <a:cs typeface="Times New Roman" panose="02020603050405020304" pitchFamily="18" charset="0"/>
              </a:rPr>
              <a:t> </a:t>
            </a:r>
            <a:r>
              <a:rPr lang="en-CA" altLang="en-US" sz="1800">
                <a:cs typeface="Times New Roman" panose="02020603050405020304" pitchFamily="18" charset="0"/>
              </a:rPr>
              <a:t> </a:t>
            </a:r>
          </a:p>
          <a:p>
            <a:pPr algn="ctr"/>
            <a:endParaRPr lang="en-CA" altLang="en-US" sz="1800">
              <a:cs typeface="Times New Roman" panose="02020603050405020304" pitchFamily="18" charset="0"/>
            </a:endParaRPr>
          </a:p>
          <a:p>
            <a:pPr algn="ctr"/>
            <a:r>
              <a:rPr lang="en-CA" altLang="en-US" sz="1800" b="1">
                <a:solidFill>
                  <a:srgbClr val="0070C0"/>
                </a:solidFill>
                <a:cs typeface="Times New Roman" panose="02020603050405020304" pitchFamily="18" charset="0"/>
              </a:rPr>
              <a:t>Bend insensitive fibers have been designed to have lower bend losses. For example,  some fiber manufacturers specify the allowed bend radius for a given level of attenuation at a certain wavelength (</a:t>
            </a:r>
            <a:r>
              <a:rPr lang="en-CA" altLang="en-US" sz="1800" b="1" i="1">
                <a:solidFill>
                  <a:srgbClr val="0070C0"/>
                </a:solidFill>
                <a:cs typeface="Times New Roman" panose="02020603050405020304" pitchFamily="18" charset="0"/>
              </a:rPr>
              <a:t>e.g.</a:t>
            </a:r>
            <a:r>
              <a:rPr lang="en-CA" altLang="en-US" sz="1800" b="1">
                <a:solidFill>
                  <a:srgbClr val="0070C0"/>
                </a:solidFill>
                <a:cs typeface="Times New Roman" panose="02020603050405020304" pitchFamily="18" charset="0"/>
              </a:rPr>
              <a:t> 1310 nm)</a:t>
            </a:r>
            <a:r>
              <a:rPr lang="en-CA" altLang="en-US" sz="1200">
                <a:cs typeface="Times New Roman" panose="02020603050405020304" pitchFamily="18" charset="0"/>
              </a:rPr>
              <a:t>	</a:t>
            </a:r>
            <a:endParaRPr lang="en-CA" alt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288771" name="Rectangle 2"/>
          <p:cNvSpPr>
            <a:spLocks noChangeArrowheads="1"/>
          </p:cNvSpPr>
          <p:nvPr/>
        </p:nvSpPr>
        <p:spPr bwMode="auto">
          <a:xfrm>
            <a:off x="542925" y="858838"/>
            <a:ext cx="82391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CA" altLang="en-US" sz="1600" b="1">
                <a:solidFill>
                  <a:srgbClr val="FF020B"/>
                </a:solidFill>
              </a:rPr>
              <a:t>Example: </a:t>
            </a:r>
            <a:r>
              <a:rPr lang="en-CA" altLang="en-US" sz="1600">
                <a:solidFill>
                  <a:srgbClr val="FF020B"/>
                </a:solidFill>
              </a:rPr>
              <a:t>Experiments on a standard SMF operating around 1550 nm have shown that the bending loss is 0.124 dB/turn when the bend radius is 12.5 mm and  15.0 dB/turn when the bend radius is 5.0 mm. What is the loss at a bend radius of 10 mm? </a:t>
            </a:r>
          </a:p>
        </p:txBody>
      </p:sp>
      <p:sp>
        <p:nvSpPr>
          <p:cNvPr id="28877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288773" name="Rectangle 6"/>
          <p:cNvSpPr>
            <a:spLocks noChangeArrowheads="1"/>
          </p:cNvSpPr>
          <p:nvPr/>
        </p:nvSpPr>
        <p:spPr bwMode="auto">
          <a:xfrm>
            <a:off x="2794000" y="246063"/>
            <a:ext cx="3194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b="1">
                <a:solidFill>
                  <a:srgbClr val="FF020B"/>
                </a:solidFill>
              </a:rPr>
              <a:t>Bending Loss Example</a:t>
            </a:r>
            <a:endParaRPr lang="en-CA" altLang="en-US"/>
          </a:p>
        </p:txBody>
      </p:sp>
      <p:sp>
        <p:nvSpPr>
          <p:cNvPr id="288774" name="Rectangle 1"/>
          <p:cNvSpPr>
            <a:spLocks noChangeArrowheads="1"/>
          </p:cNvSpPr>
          <p:nvPr/>
        </p:nvSpPr>
        <p:spPr bwMode="auto">
          <a:xfrm>
            <a:off x="542925" y="1587500"/>
            <a:ext cx="7478713" cy="440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r>
              <a:rPr lang="en-CA" altLang="en-US" sz="2000" b="1">
                <a:solidFill>
                  <a:srgbClr val="1A0AFF"/>
                </a:solidFill>
                <a:cs typeface="Times New Roman" panose="02020603050405020304" pitchFamily="18" charset="0"/>
              </a:rPr>
              <a:t>Solution</a:t>
            </a:r>
            <a:r>
              <a:rPr lang="en-CA" altLang="en-US" sz="2000" b="1" i="1">
                <a:solidFill>
                  <a:srgbClr val="1A0AFF"/>
                </a:solidFill>
                <a:cs typeface="Times New Roman" panose="02020603050405020304" pitchFamily="18" charset="0"/>
              </a:rPr>
              <a:t> </a:t>
            </a:r>
            <a:endParaRPr lang="en-CA" altLang="en-US" sz="1000">
              <a:solidFill>
                <a:srgbClr val="1A0AFF"/>
              </a:solidFill>
            </a:endParaRPr>
          </a:p>
          <a:p>
            <a:r>
              <a:rPr lang="en-CA" altLang="en-US" sz="2000">
                <a:solidFill>
                  <a:srgbClr val="1A0AFF"/>
                </a:solidFill>
                <a:cs typeface="Times New Roman" panose="02020603050405020304" pitchFamily="18" charset="0"/>
              </a:rPr>
              <a:t>Apply</a:t>
            </a:r>
          </a:p>
          <a:p>
            <a:r>
              <a:rPr lang="en-CA" altLang="en-US" sz="2000" b="1" i="1">
                <a:solidFill>
                  <a:srgbClr val="1A0AFF"/>
                </a:solidFill>
                <a:latin typeface="Symbol" panose="05050102010706020507" pitchFamily="18" charset="2"/>
                <a:cs typeface="Times New Roman" panose="02020603050405020304" pitchFamily="18" charset="0"/>
              </a:rPr>
              <a:t>			a</a:t>
            </a:r>
            <a:r>
              <a:rPr lang="en-CA" altLang="en-US" sz="2000" b="1" baseline="-30000">
                <a:solidFill>
                  <a:srgbClr val="1A0AFF"/>
                </a:solidFill>
                <a:cs typeface="Times New Roman" panose="02020603050405020304" pitchFamily="18" charset="0"/>
              </a:rPr>
              <a:t>B</a:t>
            </a:r>
            <a:r>
              <a:rPr lang="en-CA" altLang="en-US" sz="2000" b="1">
                <a:solidFill>
                  <a:srgbClr val="1A0AFF"/>
                </a:solidFill>
                <a:cs typeface="Times New Roman" panose="02020603050405020304" pitchFamily="18" charset="0"/>
              </a:rPr>
              <a:t> = </a:t>
            </a:r>
            <a:r>
              <a:rPr lang="en-CA" altLang="en-US" sz="2000" b="1" i="1">
                <a:solidFill>
                  <a:srgbClr val="1A0AFF"/>
                </a:solidFill>
                <a:cs typeface="Times New Roman" panose="02020603050405020304" pitchFamily="18" charset="0"/>
              </a:rPr>
              <a:t>A</a:t>
            </a:r>
            <a:r>
              <a:rPr lang="en-CA" altLang="en-US" sz="2000" b="1">
                <a:solidFill>
                  <a:srgbClr val="1A0AFF"/>
                </a:solidFill>
                <a:cs typeface="Times New Roman" panose="02020603050405020304" pitchFamily="18" charset="0"/>
              </a:rPr>
              <a:t>exp(</a:t>
            </a:r>
            <a:r>
              <a:rPr lang="en-CA" altLang="en-US" sz="2000" b="1">
                <a:solidFill>
                  <a:srgbClr val="1A0AFF"/>
                </a:solidFill>
                <a:latin typeface="Symbol" panose="05050102010706020507" pitchFamily="18" charset="2"/>
                <a:cs typeface="Times New Roman" panose="02020603050405020304" pitchFamily="18" charset="0"/>
              </a:rPr>
              <a:t>-</a:t>
            </a:r>
            <a:r>
              <a:rPr lang="en-CA" altLang="en-US" sz="2000" b="1" i="1">
                <a:solidFill>
                  <a:srgbClr val="1A0AFF"/>
                </a:solidFill>
                <a:cs typeface="Times New Roman" panose="02020603050405020304" pitchFamily="18" charset="0"/>
              </a:rPr>
              <a:t>R</a:t>
            </a:r>
            <a:r>
              <a:rPr lang="en-CA" altLang="en-US" sz="2000" b="1">
                <a:solidFill>
                  <a:srgbClr val="1A0AFF"/>
                </a:solidFill>
                <a:cs typeface="Times New Roman" panose="02020603050405020304" pitchFamily="18" charset="0"/>
              </a:rPr>
              <a:t>/</a:t>
            </a:r>
            <a:r>
              <a:rPr lang="en-CA" altLang="en-US" sz="2000" b="1" i="1">
                <a:solidFill>
                  <a:srgbClr val="1A0AFF"/>
                </a:solidFill>
                <a:cs typeface="Times New Roman" panose="02020603050405020304" pitchFamily="18" charset="0"/>
              </a:rPr>
              <a:t>R</a:t>
            </a:r>
            <a:r>
              <a:rPr lang="en-CA" altLang="en-US" sz="2000" b="1" i="1" baseline="-30000">
                <a:solidFill>
                  <a:srgbClr val="1A0AFF"/>
                </a:solidFill>
                <a:cs typeface="Times New Roman" panose="02020603050405020304" pitchFamily="18" charset="0"/>
              </a:rPr>
              <a:t>c</a:t>
            </a:r>
            <a:r>
              <a:rPr lang="en-CA" altLang="en-US" sz="2000">
                <a:solidFill>
                  <a:srgbClr val="1A0AFF"/>
                </a:solidFill>
                <a:cs typeface="Times New Roman" panose="02020603050405020304" pitchFamily="18" charset="0"/>
              </a:rPr>
              <a:t>)</a:t>
            </a:r>
          </a:p>
          <a:p>
            <a:r>
              <a:rPr lang="en-CA" altLang="en-US" sz="2000">
                <a:solidFill>
                  <a:srgbClr val="1A0AFF"/>
                </a:solidFill>
                <a:cs typeface="Times New Roman" panose="02020603050405020304" pitchFamily="18" charset="0"/>
              </a:rPr>
              <a:t>			0.124 dB/turn = </a:t>
            </a:r>
            <a:r>
              <a:rPr lang="en-CA" altLang="en-US" sz="2000" i="1">
                <a:solidFill>
                  <a:srgbClr val="1A0AFF"/>
                </a:solidFill>
                <a:cs typeface="Times New Roman" panose="02020603050405020304" pitchFamily="18" charset="0"/>
              </a:rPr>
              <a:t>A</a:t>
            </a:r>
            <a:r>
              <a:rPr lang="en-CA" altLang="en-US" sz="2000">
                <a:solidFill>
                  <a:srgbClr val="1A0AFF"/>
                </a:solidFill>
                <a:cs typeface="Times New Roman" panose="02020603050405020304" pitchFamily="18" charset="0"/>
              </a:rPr>
              <a:t>exp[</a:t>
            </a:r>
            <a:r>
              <a:rPr lang="en-CA" altLang="en-US" sz="2000">
                <a:solidFill>
                  <a:srgbClr val="1A0AFF"/>
                </a:solidFill>
                <a:latin typeface="Symbol" panose="05050102010706020507" pitchFamily="18" charset="2"/>
                <a:cs typeface="Times New Roman" panose="02020603050405020304" pitchFamily="18" charset="0"/>
              </a:rPr>
              <a:t>-(</a:t>
            </a:r>
            <a:r>
              <a:rPr lang="en-CA" altLang="en-US" sz="2000">
                <a:solidFill>
                  <a:srgbClr val="1A0AFF"/>
                </a:solidFill>
                <a:cs typeface="Times New Roman" panose="02020603050405020304" pitchFamily="18" charset="0"/>
              </a:rPr>
              <a:t>12.5 mm)/</a:t>
            </a:r>
            <a:r>
              <a:rPr lang="en-CA" altLang="en-US" sz="2000" i="1">
                <a:solidFill>
                  <a:srgbClr val="1A0AFF"/>
                </a:solidFill>
                <a:cs typeface="Times New Roman" panose="02020603050405020304" pitchFamily="18" charset="0"/>
              </a:rPr>
              <a:t>R</a:t>
            </a:r>
            <a:r>
              <a:rPr lang="en-CA" altLang="en-US" sz="2000" i="1" baseline="-30000">
                <a:solidFill>
                  <a:srgbClr val="1A0AFF"/>
                </a:solidFill>
                <a:cs typeface="Times New Roman" panose="02020603050405020304" pitchFamily="18" charset="0"/>
              </a:rPr>
              <a:t>c</a:t>
            </a:r>
            <a:r>
              <a:rPr lang="en-CA" altLang="en-US" sz="2000">
                <a:solidFill>
                  <a:srgbClr val="1A0AFF"/>
                </a:solidFill>
                <a:cs typeface="Times New Roman" panose="02020603050405020304" pitchFamily="18" charset="0"/>
              </a:rPr>
              <a:t>]</a:t>
            </a:r>
          </a:p>
          <a:p>
            <a:r>
              <a:rPr lang="en-CA" altLang="en-US" sz="2000">
                <a:solidFill>
                  <a:srgbClr val="1A0AFF"/>
                </a:solidFill>
                <a:cs typeface="Times New Roman" panose="02020603050405020304" pitchFamily="18" charset="0"/>
              </a:rPr>
              <a:t>			15.0 dB/turn = </a:t>
            </a:r>
            <a:r>
              <a:rPr lang="en-CA" altLang="en-US" sz="2000" i="1">
                <a:solidFill>
                  <a:srgbClr val="1A0AFF"/>
                </a:solidFill>
                <a:cs typeface="Times New Roman" panose="02020603050405020304" pitchFamily="18" charset="0"/>
              </a:rPr>
              <a:t>A</a:t>
            </a:r>
            <a:r>
              <a:rPr lang="en-CA" altLang="en-US" sz="2000">
                <a:solidFill>
                  <a:srgbClr val="1A0AFF"/>
                </a:solidFill>
                <a:cs typeface="Times New Roman" panose="02020603050405020304" pitchFamily="18" charset="0"/>
              </a:rPr>
              <a:t>exp[</a:t>
            </a:r>
            <a:r>
              <a:rPr lang="en-CA" altLang="en-US" sz="2000">
                <a:solidFill>
                  <a:srgbClr val="1A0AFF"/>
                </a:solidFill>
                <a:latin typeface="Symbol" panose="05050102010706020507" pitchFamily="18" charset="2"/>
                <a:cs typeface="Times New Roman" panose="02020603050405020304" pitchFamily="18" charset="0"/>
              </a:rPr>
              <a:t>-(</a:t>
            </a:r>
            <a:r>
              <a:rPr lang="en-CA" altLang="en-US" sz="2000">
                <a:solidFill>
                  <a:srgbClr val="1A0AFF"/>
                </a:solidFill>
                <a:cs typeface="Times New Roman" panose="02020603050405020304" pitchFamily="18" charset="0"/>
              </a:rPr>
              <a:t>5.0 mm)/</a:t>
            </a:r>
            <a:r>
              <a:rPr lang="en-CA" altLang="en-US" sz="2000" i="1">
                <a:solidFill>
                  <a:srgbClr val="1A0AFF"/>
                </a:solidFill>
                <a:cs typeface="Times New Roman" panose="02020603050405020304" pitchFamily="18" charset="0"/>
              </a:rPr>
              <a:t>R</a:t>
            </a:r>
            <a:r>
              <a:rPr lang="en-CA" altLang="en-US" sz="2000" i="1" baseline="-30000">
                <a:solidFill>
                  <a:srgbClr val="1A0AFF"/>
                </a:solidFill>
                <a:cs typeface="Times New Roman" panose="02020603050405020304" pitchFamily="18" charset="0"/>
              </a:rPr>
              <a:t>c</a:t>
            </a:r>
            <a:r>
              <a:rPr lang="en-CA" altLang="en-US" sz="2000">
                <a:solidFill>
                  <a:srgbClr val="1A0AFF"/>
                </a:solidFill>
                <a:cs typeface="Times New Roman" panose="02020603050405020304" pitchFamily="18" charset="0"/>
              </a:rPr>
              <a:t>]	</a:t>
            </a:r>
            <a:endParaRPr lang="en-CA" altLang="en-US" sz="1000">
              <a:solidFill>
                <a:srgbClr val="1A0AFF"/>
              </a:solidFill>
            </a:endParaRPr>
          </a:p>
          <a:p>
            <a:r>
              <a:rPr lang="en-CA" altLang="en-US" sz="2000">
                <a:solidFill>
                  <a:srgbClr val="1A0AFF"/>
                </a:solidFill>
                <a:cs typeface="Times New Roman" panose="02020603050405020304" pitchFamily="18" charset="0"/>
              </a:rPr>
              <a:t>Solve for </a:t>
            </a:r>
            <a:r>
              <a:rPr lang="en-CA" altLang="en-US" sz="2000" i="1">
                <a:solidFill>
                  <a:srgbClr val="1A0AFF"/>
                </a:solidFill>
                <a:cs typeface="Times New Roman" panose="02020603050405020304" pitchFamily="18" charset="0"/>
              </a:rPr>
              <a:t>A</a:t>
            </a:r>
            <a:r>
              <a:rPr lang="en-CA" altLang="en-US" sz="2000">
                <a:solidFill>
                  <a:srgbClr val="1A0AFF"/>
                </a:solidFill>
                <a:cs typeface="Times New Roman" panose="02020603050405020304" pitchFamily="18" charset="0"/>
              </a:rPr>
              <a:t> and </a:t>
            </a:r>
            <a:r>
              <a:rPr lang="en-CA" altLang="en-US" sz="2000" i="1">
                <a:solidFill>
                  <a:srgbClr val="1A0AFF"/>
                </a:solidFill>
                <a:cs typeface="Times New Roman" panose="02020603050405020304" pitchFamily="18" charset="0"/>
              </a:rPr>
              <a:t>R</a:t>
            </a:r>
            <a:r>
              <a:rPr lang="en-CA" altLang="en-US" sz="2000" i="1" baseline="-30000">
                <a:solidFill>
                  <a:srgbClr val="1A0AFF"/>
                </a:solidFill>
                <a:cs typeface="Times New Roman" panose="02020603050405020304" pitchFamily="18" charset="0"/>
              </a:rPr>
              <a:t>c</a:t>
            </a:r>
            <a:r>
              <a:rPr lang="en-CA" altLang="en-US" sz="2000">
                <a:solidFill>
                  <a:srgbClr val="1A0AFF"/>
                </a:solidFill>
                <a:cs typeface="Times New Roman" panose="02020603050405020304" pitchFamily="18" charset="0"/>
              </a:rPr>
              <a:t>. Dividing the first by the second and separating out </a:t>
            </a:r>
            <a:r>
              <a:rPr lang="en-CA" altLang="en-US" sz="2000" i="1">
                <a:solidFill>
                  <a:srgbClr val="1A0AFF"/>
                </a:solidFill>
                <a:cs typeface="Times New Roman" panose="02020603050405020304" pitchFamily="18" charset="0"/>
              </a:rPr>
              <a:t>R</a:t>
            </a:r>
            <a:r>
              <a:rPr lang="en-CA" altLang="en-US" sz="2000" i="1" baseline="-30000">
                <a:solidFill>
                  <a:srgbClr val="1A0AFF"/>
                </a:solidFill>
                <a:cs typeface="Times New Roman" panose="02020603050405020304" pitchFamily="18" charset="0"/>
              </a:rPr>
              <a:t>c</a:t>
            </a:r>
            <a:r>
              <a:rPr lang="en-CA" altLang="en-US" sz="2000">
                <a:solidFill>
                  <a:srgbClr val="1A0AFF"/>
                </a:solidFill>
                <a:cs typeface="Times New Roman" panose="02020603050405020304" pitchFamily="18" charset="0"/>
              </a:rPr>
              <a:t> we find,</a:t>
            </a:r>
            <a:endParaRPr lang="en-CA" altLang="en-US" sz="1000">
              <a:solidFill>
                <a:srgbClr val="1A0AFF"/>
              </a:solidFill>
            </a:endParaRPr>
          </a:p>
          <a:p>
            <a:r>
              <a:rPr lang="en-CA" altLang="en-US" sz="2000">
                <a:solidFill>
                  <a:srgbClr val="1A0AFF"/>
                </a:solidFill>
                <a:cs typeface="Times New Roman" panose="02020603050405020304" pitchFamily="18" charset="0"/>
              </a:rPr>
              <a:t>		</a:t>
            </a:r>
            <a:r>
              <a:rPr lang="en-CA" altLang="en-US" sz="2000" i="1">
                <a:solidFill>
                  <a:srgbClr val="1A0AFF"/>
                </a:solidFill>
                <a:cs typeface="Times New Roman" panose="02020603050405020304" pitchFamily="18" charset="0"/>
              </a:rPr>
              <a:t>R</a:t>
            </a:r>
            <a:r>
              <a:rPr lang="en-CA" altLang="en-US" sz="2000" i="1" baseline="-30000">
                <a:solidFill>
                  <a:srgbClr val="1A0AFF"/>
                </a:solidFill>
                <a:cs typeface="Times New Roman" panose="02020603050405020304" pitchFamily="18" charset="0"/>
              </a:rPr>
              <a:t>c</a:t>
            </a:r>
            <a:r>
              <a:rPr lang="en-CA" altLang="en-US" sz="2000">
                <a:solidFill>
                  <a:srgbClr val="1A0AFF"/>
                </a:solidFill>
                <a:cs typeface="Times New Roman" panose="02020603050405020304" pitchFamily="18" charset="0"/>
              </a:rPr>
              <a:t> = (12.5 mm </a:t>
            </a:r>
            <a:r>
              <a:rPr lang="en-CA" altLang="en-US" sz="2000">
                <a:solidFill>
                  <a:srgbClr val="1A0AFF"/>
                </a:solidFill>
                <a:latin typeface="Symbol" panose="05050102010706020507" pitchFamily="18" charset="2"/>
                <a:cs typeface="Times New Roman" panose="02020603050405020304" pitchFamily="18" charset="0"/>
              </a:rPr>
              <a:t>-</a:t>
            </a:r>
            <a:r>
              <a:rPr lang="en-CA" altLang="en-US" sz="2000">
                <a:solidFill>
                  <a:srgbClr val="1A0AFF"/>
                </a:solidFill>
                <a:cs typeface="Times New Roman" panose="02020603050405020304" pitchFamily="18" charset="0"/>
              </a:rPr>
              <a:t> 5.0 mm) / ln(15.0/0.124) = 1.56 mm</a:t>
            </a:r>
            <a:endParaRPr lang="en-CA" altLang="en-US" sz="1000">
              <a:solidFill>
                <a:srgbClr val="1A0AFF"/>
              </a:solidFill>
            </a:endParaRPr>
          </a:p>
          <a:p>
            <a:r>
              <a:rPr lang="en-CA" altLang="en-US" sz="2000">
                <a:solidFill>
                  <a:srgbClr val="1A0AFF"/>
                </a:solidFill>
                <a:cs typeface="Times New Roman" panose="02020603050405020304" pitchFamily="18" charset="0"/>
              </a:rPr>
              <a:t>and </a:t>
            </a:r>
            <a:r>
              <a:rPr lang="en-CA" altLang="en-US" sz="2000" i="1">
                <a:solidFill>
                  <a:srgbClr val="1A0AFF"/>
                </a:solidFill>
                <a:cs typeface="Times New Roman" panose="02020603050405020304" pitchFamily="18" charset="0"/>
              </a:rPr>
              <a:t>		A</a:t>
            </a:r>
            <a:r>
              <a:rPr lang="en-CA" altLang="en-US" sz="2000">
                <a:solidFill>
                  <a:srgbClr val="1A0AFF"/>
                </a:solidFill>
                <a:cs typeface="Times New Roman" panose="02020603050405020304" pitchFamily="18" charset="0"/>
              </a:rPr>
              <a:t> = (15.0 dB/turn) exp[</a:t>
            </a:r>
            <a:r>
              <a:rPr lang="en-CA" altLang="en-US" sz="2000">
                <a:solidFill>
                  <a:srgbClr val="1A0AFF"/>
                </a:solidFill>
                <a:latin typeface="Symbol" panose="05050102010706020507" pitchFamily="18" charset="2"/>
                <a:cs typeface="Times New Roman" panose="02020603050405020304" pitchFamily="18" charset="0"/>
              </a:rPr>
              <a:t>(</a:t>
            </a:r>
            <a:r>
              <a:rPr lang="en-CA" altLang="en-US" sz="2000">
                <a:solidFill>
                  <a:srgbClr val="1A0AFF"/>
                </a:solidFill>
                <a:cs typeface="Times New Roman" panose="02020603050405020304" pitchFamily="18" charset="0"/>
              </a:rPr>
              <a:t>5.0 mm)/</a:t>
            </a:r>
            <a:r>
              <a:rPr lang="en-CA" altLang="en-US" sz="2000">
                <a:solidFill>
                  <a:srgbClr val="1A0AFF"/>
                </a:solidFill>
                <a:latin typeface="Symbol" panose="05050102010706020507" pitchFamily="18" charset="2"/>
                <a:cs typeface="Times New Roman" panose="02020603050405020304" pitchFamily="18" charset="0"/>
              </a:rPr>
              <a:t>(</a:t>
            </a:r>
            <a:r>
              <a:rPr lang="en-CA" altLang="en-US" sz="2000">
                <a:solidFill>
                  <a:srgbClr val="1A0AFF"/>
                </a:solidFill>
                <a:cs typeface="Times New Roman" panose="02020603050405020304" pitchFamily="18" charset="0"/>
              </a:rPr>
              <a:t>1.56 mm] = 370 dB/turn</a:t>
            </a:r>
            <a:endParaRPr lang="en-CA" altLang="en-US" sz="1000">
              <a:solidFill>
                <a:srgbClr val="1A0AFF"/>
              </a:solidFill>
            </a:endParaRPr>
          </a:p>
          <a:p>
            <a:endParaRPr lang="en-CA" altLang="en-US" sz="2000">
              <a:solidFill>
                <a:srgbClr val="1A0AFF"/>
              </a:solidFill>
              <a:cs typeface="Times New Roman" panose="02020603050405020304" pitchFamily="18" charset="0"/>
            </a:endParaRPr>
          </a:p>
          <a:p>
            <a:r>
              <a:rPr lang="en-CA" altLang="en-US" sz="2000">
                <a:solidFill>
                  <a:srgbClr val="1A0AFF"/>
                </a:solidFill>
                <a:cs typeface="Times New Roman" panose="02020603050405020304" pitchFamily="18" charset="0"/>
              </a:rPr>
              <a:t>At </a:t>
            </a:r>
            <a:r>
              <a:rPr lang="en-CA" altLang="en-US" sz="2000" i="1">
                <a:solidFill>
                  <a:srgbClr val="1A0AFF"/>
                </a:solidFill>
                <a:cs typeface="Times New Roman" panose="02020603050405020304" pitchFamily="18" charset="0"/>
              </a:rPr>
              <a:t>R = </a:t>
            </a:r>
            <a:r>
              <a:rPr lang="en-CA" altLang="en-US" sz="2000">
                <a:solidFill>
                  <a:srgbClr val="1A0AFF"/>
                </a:solidFill>
                <a:cs typeface="Times New Roman" panose="02020603050405020304" pitchFamily="18" charset="0"/>
              </a:rPr>
              <a:t>10 mm</a:t>
            </a:r>
          </a:p>
          <a:p>
            <a:r>
              <a:rPr lang="en-CA" altLang="en-US" sz="2000" i="1">
                <a:solidFill>
                  <a:srgbClr val="1A0AFF"/>
                </a:solidFill>
                <a:latin typeface="Symbol" panose="05050102010706020507" pitchFamily="18" charset="2"/>
                <a:cs typeface="Times New Roman" panose="02020603050405020304" pitchFamily="18" charset="0"/>
              </a:rPr>
              <a:t>		</a:t>
            </a:r>
            <a:r>
              <a:rPr lang="en-CA" altLang="en-US" sz="2000" b="1" i="1">
                <a:solidFill>
                  <a:srgbClr val="1A0AFF"/>
                </a:solidFill>
                <a:latin typeface="Symbol" panose="05050102010706020507" pitchFamily="18" charset="2"/>
                <a:cs typeface="Times New Roman" panose="02020603050405020304" pitchFamily="18" charset="0"/>
              </a:rPr>
              <a:t>a</a:t>
            </a:r>
            <a:r>
              <a:rPr lang="en-CA" altLang="en-US" sz="2000" b="1" baseline="-30000">
                <a:solidFill>
                  <a:srgbClr val="1A0AFF"/>
                </a:solidFill>
                <a:cs typeface="Times New Roman" panose="02020603050405020304" pitchFamily="18" charset="0"/>
              </a:rPr>
              <a:t>B</a:t>
            </a:r>
            <a:r>
              <a:rPr lang="en-CA" altLang="en-US" sz="2000" b="1">
                <a:solidFill>
                  <a:srgbClr val="1A0AFF"/>
                </a:solidFill>
                <a:cs typeface="Times New Roman" panose="02020603050405020304" pitchFamily="18" charset="0"/>
              </a:rPr>
              <a:t> = </a:t>
            </a:r>
            <a:r>
              <a:rPr lang="en-CA" altLang="en-US" sz="2000" b="1" i="1">
                <a:solidFill>
                  <a:srgbClr val="1A0AFF"/>
                </a:solidFill>
                <a:cs typeface="Times New Roman" panose="02020603050405020304" pitchFamily="18" charset="0"/>
              </a:rPr>
              <a:t>A</a:t>
            </a:r>
            <a:r>
              <a:rPr lang="en-CA" altLang="en-US" sz="2000" b="1">
                <a:solidFill>
                  <a:srgbClr val="1A0AFF"/>
                </a:solidFill>
                <a:cs typeface="Times New Roman" panose="02020603050405020304" pitchFamily="18" charset="0"/>
              </a:rPr>
              <a:t>exp(</a:t>
            </a:r>
            <a:r>
              <a:rPr lang="en-CA" altLang="en-US" sz="2000" b="1">
                <a:solidFill>
                  <a:srgbClr val="1A0AFF"/>
                </a:solidFill>
                <a:latin typeface="Symbol" panose="05050102010706020507" pitchFamily="18" charset="2"/>
                <a:cs typeface="Times New Roman" panose="02020603050405020304" pitchFamily="18" charset="0"/>
              </a:rPr>
              <a:t>-</a:t>
            </a:r>
            <a:r>
              <a:rPr lang="en-CA" altLang="en-US" sz="2000" b="1" i="1">
                <a:solidFill>
                  <a:srgbClr val="1A0AFF"/>
                </a:solidFill>
                <a:cs typeface="Times New Roman" panose="02020603050405020304" pitchFamily="18" charset="0"/>
              </a:rPr>
              <a:t>R</a:t>
            </a:r>
            <a:r>
              <a:rPr lang="en-CA" altLang="en-US" sz="2000" b="1">
                <a:solidFill>
                  <a:srgbClr val="1A0AFF"/>
                </a:solidFill>
                <a:cs typeface="Times New Roman" panose="02020603050405020304" pitchFamily="18" charset="0"/>
              </a:rPr>
              <a:t>/</a:t>
            </a:r>
            <a:r>
              <a:rPr lang="en-CA" altLang="en-US" sz="2000" b="1" i="1">
                <a:solidFill>
                  <a:srgbClr val="1A0AFF"/>
                </a:solidFill>
                <a:cs typeface="Times New Roman" panose="02020603050405020304" pitchFamily="18" charset="0"/>
              </a:rPr>
              <a:t>R</a:t>
            </a:r>
            <a:r>
              <a:rPr lang="en-CA" altLang="en-US" sz="2000" b="1" i="1" baseline="-30000">
                <a:solidFill>
                  <a:srgbClr val="1A0AFF"/>
                </a:solidFill>
                <a:cs typeface="Times New Roman" panose="02020603050405020304" pitchFamily="18" charset="0"/>
              </a:rPr>
              <a:t>c</a:t>
            </a:r>
            <a:r>
              <a:rPr lang="en-CA" altLang="en-US" sz="2000" b="1">
                <a:solidFill>
                  <a:srgbClr val="1A0AFF"/>
                </a:solidFill>
                <a:cs typeface="Times New Roman" panose="02020603050405020304" pitchFamily="18" charset="0"/>
              </a:rPr>
              <a:t>) = (370)exp[</a:t>
            </a:r>
            <a:r>
              <a:rPr lang="en-CA" altLang="en-US" sz="2000" b="1">
                <a:solidFill>
                  <a:srgbClr val="1A0AFF"/>
                </a:solidFill>
                <a:latin typeface="Symbol" panose="05050102010706020507" pitchFamily="18" charset="2"/>
                <a:cs typeface="Times New Roman" panose="02020603050405020304" pitchFamily="18" charset="0"/>
              </a:rPr>
              <a:t>-</a:t>
            </a:r>
            <a:r>
              <a:rPr lang="en-CA" altLang="en-US" sz="2000" b="1">
                <a:solidFill>
                  <a:srgbClr val="1A0AFF"/>
                </a:solidFill>
                <a:cs typeface="Times New Roman" panose="02020603050405020304" pitchFamily="18" charset="0"/>
              </a:rPr>
              <a:t>(10 mm)/(1.56 mm)] </a:t>
            </a:r>
          </a:p>
          <a:p>
            <a:r>
              <a:rPr lang="en-CA" altLang="en-US" sz="2000" b="1">
                <a:solidFill>
                  <a:srgbClr val="1A0AFF"/>
                </a:solidFill>
                <a:cs typeface="Times New Roman" panose="02020603050405020304" pitchFamily="18" charset="0"/>
              </a:rPr>
              <a:t>				= 0.61 dB/turn.	</a:t>
            </a:r>
          </a:p>
          <a:p>
            <a:r>
              <a:rPr lang="en-CA" altLang="en-US" sz="2000">
                <a:solidFill>
                  <a:srgbClr val="1A0AFF"/>
                </a:solidFill>
                <a:cs typeface="Times New Roman" panose="02020603050405020304" pitchFamily="18" charset="0"/>
              </a:rPr>
              <a:t>The experimental value is also </a:t>
            </a:r>
            <a:r>
              <a:rPr lang="en-CA" altLang="en-US" sz="2000" b="1">
                <a:solidFill>
                  <a:srgbClr val="1A0AFF"/>
                </a:solidFill>
                <a:cs typeface="Times New Roman" panose="02020603050405020304" pitchFamily="18" charset="0"/>
              </a:rPr>
              <a:t>0.61 dB/turn</a:t>
            </a:r>
            <a:r>
              <a:rPr lang="en-CA" altLang="en-US" sz="2000">
                <a:solidFill>
                  <a:srgbClr val="1A0AFF"/>
                </a:solidFill>
                <a:cs typeface="Times New Roman" panose="02020603050405020304" pitchFamily="18" charset="0"/>
              </a:rPr>
              <a:t> to within two decimals.</a:t>
            </a:r>
            <a:r>
              <a:rPr lang="en-CA" altLang="en-US" sz="1000"/>
              <a:t> </a:t>
            </a:r>
            <a:endParaRPr lang="en-CA" altLang="en-US" sz="400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Text Box 2"/>
          <p:cNvSpPr txBox="1">
            <a:spLocks noChangeArrowheads="1"/>
          </p:cNvSpPr>
          <p:nvPr/>
        </p:nvSpPr>
        <p:spPr bwMode="auto">
          <a:xfrm>
            <a:off x="304800" y="304800"/>
            <a:ext cx="8610600"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1600" b="1">
                <a:solidFill>
                  <a:srgbClr val="FF020B"/>
                </a:solidFill>
                <a:latin typeface="Times" panose="02020603050405020304" pitchFamily="18" charset="0"/>
              </a:rPr>
              <a:t>Example: Microbending loss</a:t>
            </a:r>
            <a:r>
              <a:rPr lang="en-US" altLang="en-US" sz="1600">
                <a:solidFill>
                  <a:srgbClr val="FF020B"/>
                </a:solidFill>
                <a:latin typeface="Times" panose="02020603050405020304" pitchFamily="18" charset="0"/>
              </a:rPr>
              <a:t>  It is found that for a single mode fiber with a cut-off wavelength </a:t>
            </a:r>
            <a:r>
              <a:rPr lang="en-US" altLang="en-US" sz="1600" i="1">
                <a:solidFill>
                  <a:srgbClr val="FF020B"/>
                </a:solidFill>
                <a:latin typeface="Symbol" panose="05050102010706020507" pitchFamily="18" charset="2"/>
                <a:sym typeface="Symbol" panose="05050102010706020507" pitchFamily="18" charset="2"/>
              </a:rPr>
              <a:t></a:t>
            </a:r>
            <a:r>
              <a:rPr lang="en-US" altLang="en-US" sz="1600" i="1" baseline="-25000">
                <a:solidFill>
                  <a:srgbClr val="FF020B"/>
                </a:solidFill>
                <a:latin typeface="Times" panose="02020603050405020304" pitchFamily="18" charset="0"/>
              </a:rPr>
              <a:t>c</a:t>
            </a:r>
            <a:r>
              <a:rPr lang="en-US" altLang="en-US" sz="1600">
                <a:solidFill>
                  <a:srgbClr val="FF020B"/>
                </a:solidFill>
                <a:latin typeface="Times" panose="02020603050405020304" pitchFamily="18" charset="0"/>
              </a:rPr>
              <a:t> = 1180 nm, operating at 1300 nm, the microbending loss reaches 1 dB m</a:t>
            </a:r>
            <a:r>
              <a:rPr lang="en-US" altLang="en-US" sz="1600" baseline="30000">
                <a:solidFill>
                  <a:srgbClr val="FF020B"/>
                </a:solidFill>
                <a:latin typeface="Times" panose="02020603050405020304" pitchFamily="18" charset="0"/>
              </a:rPr>
              <a:t>-1</a:t>
            </a:r>
            <a:r>
              <a:rPr lang="en-US" altLang="en-US" sz="1600">
                <a:solidFill>
                  <a:srgbClr val="FF020B"/>
                </a:solidFill>
                <a:latin typeface="Times" panose="02020603050405020304" pitchFamily="18" charset="0"/>
              </a:rPr>
              <a:t> when the radius of curvature of the bend is roughly 6 mm for </a:t>
            </a:r>
            <a:r>
              <a:rPr lang="en-US" altLang="en-US" sz="1600">
                <a:solidFill>
                  <a:srgbClr val="FF020B"/>
                </a:solidFill>
                <a:latin typeface="Symbol" panose="05050102010706020507" pitchFamily="18" charset="2"/>
                <a:sym typeface="Symbol" panose="05050102010706020507" pitchFamily="18" charset="2"/>
              </a:rPr>
              <a:t></a:t>
            </a:r>
            <a:r>
              <a:rPr lang="en-US" altLang="en-US" sz="1600">
                <a:solidFill>
                  <a:srgbClr val="FF020B"/>
                </a:solidFill>
                <a:latin typeface="Times" panose="02020603050405020304" pitchFamily="18" charset="0"/>
              </a:rPr>
              <a:t> = 0.00825, 12 mm for </a:t>
            </a:r>
            <a:r>
              <a:rPr lang="en-US" altLang="en-US" sz="1600">
                <a:solidFill>
                  <a:srgbClr val="FF020B"/>
                </a:solidFill>
                <a:latin typeface="Symbol" panose="05050102010706020507" pitchFamily="18" charset="2"/>
                <a:sym typeface="Symbol" panose="05050102010706020507" pitchFamily="18" charset="2"/>
              </a:rPr>
              <a:t></a:t>
            </a:r>
            <a:r>
              <a:rPr lang="en-US" altLang="en-US" sz="1600">
                <a:solidFill>
                  <a:srgbClr val="FF020B"/>
                </a:solidFill>
                <a:latin typeface="Times" panose="02020603050405020304" pitchFamily="18" charset="0"/>
              </a:rPr>
              <a:t> = 0.00550 and 35 mm for </a:t>
            </a:r>
            <a:r>
              <a:rPr lang="en-US" altLang="en-US" sz="1600">
                <a:solidFill>
                  <a:srgbClr val="FF020B"/>
                </a:solidFill>
                <a:latin typeface="Symbol" panose="05050102010706020507" pitchFamily="18" charset="2"/>
                <a:sym typeface="Symbol" panose="05050102010706020507" pitchFamily="18" charset="2"/>
              </a:rPr>
              <a:t></a:t>
            </a:r>
            <a:r>
              <a:rPr lang="en-US" altLang="en-US" sz="1600">
                <a:solidFill>
                  <a:srgbClr val="FF020B"/>
                </a:solidFill>
                <a:latin typeface="Times" panose="02020603050405020304" pitchFamily="18" charset="0"/>
              </a:rPr>
              <a:t> = 0.00275. Explain these findings.</a:t>
            </a:r>
            <a:endParaRPr lang="en-US" altLang="en-US" sz="2000">
              <a:solidFill>
                <a:srgbClr val="FF020B"/>
              </a:solidFill>
              <a:latin typeface="Times" panose="02020603050405020304" pitchFamily="18" charset="0"/>
            </a:endParaRPr>
          </a:p>
          <a:p>
            <a:pPr>
              <a:spcAft>
                <a:spcPts val="600"/>
              </a:spcAft>
            </a:pPr>
            <a:r>
              <a:rPr lang="en-US" altLang="en-US" sz="2000" b="1">
                <a:solidFill>
                  <a:srgbClr val="1A0AFF"/>
                </a:solidFill>
                <a:latin typeface="Times" panose="02020603050405020304" pitchFamily="18" charset="0"/>
              </a:rPr>
              <a:t>Solution:</a:t>
            </a:r>
            <a:endParaRPr lang="en-US" altLang="en-US"/>
          </a:p>
        </p:txBody>
      </p:sp>
      <p:graphicFrame>
        <p:nvGraphicFramePr>
          <p:cNvPr id="290819" name="Object 3"/>
          <p:cNvGraphicFramePr>
            <a:graphicFrameLocks noChangeAspect="1"/>
          </p:cNvGraphicFramePr>
          <p:nvPr/>
        </p:nvGraphicFramePr>
        <p:xfrm>
          <a:off x="381000" y="2133600"/>
          <a:ext cx="3416300" cy="2895600"/>
        </p:xfrm>
        <a:graphic>
          <a:graphicData uri="http://schemas.openxmlformats.org/presentationml/2006/ole">
            <mc:AlternateContent xmlns:mc="http://schemas.openxmlformats.org/markup-compatibility/2006">
              <mc:Choice xmlns:v="urn:schemas-microsoft-com:vml" Requires="v">
                <p:oleObj spid="_x0000_s290851" name="Document" r:id="rId4" imgW="3416808" imgH="2895600" progId="Word.Document.8">
                  <p:embed/>
                </p:oleObj>
              </mc:Choice>
              <mc:Fallback>
                <p:oleObj name="Document" r:id="rId4" imgW="3416808" imgH="2895600"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133600"/>
                        <a:ext cx="34163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0820" name="Text Box 4"/>
          <p:cNvSpPr txBox="1">
            <a:spLocks noChangeArrowheads="1"/>
          </p:cNvSpPr>
          <p:nvPr/>
        </p:nvSpPr>
        <p:spPr bwMode="auto">
          <a:xfrm>
            <a:off x="3810000" y="1371600"/>
            <a:ext cx="4876800"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1600">
                <a:solidFill>
                  <a:srgbClr val="1A0AFF"/>
                </a:solidFill>
                <a:latin typeface="Times" panose="02020603050405020304" pitchFamily="18" charset="0"/>
              </a:rPr>
              <a:t>Given </a:t>
            </a:r>
            <a:r>
              <a:rPr lang="en-US" altLang="en-US" sz="1600" i="1">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 </a:t>
            </a:r>
            <a:r>
              <a:rPr lang="en-US" altLang="en-US" sz="1600" i="1">
                <a:solidFill>
                  <a:srgbClr val="1A0AFF"/>
                </a:solidFill>
                <a:latin typeface="Symbol" panose="05050102010706020507" pitchFamily="18" charset="2"/>
                <a:sym typeface="Symbol" panose="05050102010706020507" pitchFamily="18" charset="2"/>
              </a:rPr>
              <a:t></a:t>
            </a:r>
            <a:r>
              <a:rPr lang="en-US" altLang="en-US" sz="1600" baseline="-25000">
                <a:solidFill>
                  <a:srgbClr val="1A0AFF"/>
                </a:solidFill>
                <a:latin typeface="Times" panose="02020603050405020304" pitchFamily="18" charset="0"/>
              </a:rPr>
              <a:t>1</a:t>
            </a:r>
            <a:r>
              <a:rPr lang="en-US" altLang="en-US" sz="1600">
                <a:solidFill>
                  <a:srgbClr val="1A0AFF"/>
                </a:solidFill>
                <a:latin typeface="Times" panose="02020603050405020304" pitchFamily="18" charset="0"/>
              </a:rPr>
              <a:t>, </a:t>
            </a:r>
            <a:r>
              <a:rPr lang="en-US" altLang="en-US" sz="1600" i="1">
                <a:solidFill>
                  <a:srgbClr val="1A0AFF"/>
                </a:solidFill>
                <a:latin typeface="Times" panose="02020603050405020304" pitchFamily="18" charset="0"/>
              </a:rPr>
              <a:t>R</a:t>
            </a:r>
            <a:r>
              <a:rPr lang="en-US" altLang="en-US" sz="1600">
                <a:solidFill>
                  <a:srgbClr val="1A0AFF"/>
                </a:solidFill>
                <a:latin typeface="Times" panose="02020603050405020304" pitchFamily="18" charset="0"/>
              </a:rPr>
              <a:t> </a:t>
            </a:r>
            <a:r>
              <a:rPr lang="en-US" altLang="en-US" sz="1600" i="1">
                <a:solidFill>
                  <a:srgbClr val="1A0AFF"/>
                </a:solidFill>
                <a:latin typeface="Times" panose="02020603050405020304" pitchFamily="18" charset="0"/>
              </a:rPr>
              <a:t>increases</a:t>
            </a:r>
            <a:r>
              <a:rPr lang="en-US" altLang="en-US" sz="1600">
                <a:solidFill>
                  <a:srgbClr val="1A0AFF"/>
                </a:solidFill>
                <a:latin typeface="Times" panose="02020603050405020304" pitchFamily="18" charset="0"/>
              </a:rPr>
              <a:t> from </a:t>
            </a:r>
            <a:r>
              <a:rPr lang="en-US" altLang="en-US" sz="1600" i="1">
                <a:solidFill>
                  <a:srgbClr val="1A0AFF"/>
                </a:solidFill>
                <a:latin typeface="Times" panose="02020603050405020304" pitchFamily="18" charset="0"/>
              </a:rPr>
              <a:t>R</a:t>
            </a:r>
            <a:r>
              <a:rPr lang="en-US" altLang="en-US" sz="1600" baseline="-25000">
                <a:solidFill>
                  <a:srgbClr val="1A0AFF"/>
                </a:solidFill>
                <a:latin typeface="Times" panose="02020603050405020304" pitchFamily="18" charset="0"/>
              </a:rPr>
              <a:t>1</a:t>
            </a:r>
            <a:r>
              <a:rPr lang="en-US" altLang="en-US" sz="1600">
                <a:solidFill>
                  <a:srgbClr val="1A0AFF"/>
                </a:solidFill>
                <a:latin typeface="Times" panose="02020603050405020304" pitchFamily="18" charset="0"/>
              </a:rPr>
              <a:t> to </a:t>
            </a:r>
            <a:r>
              <a:rPr lang="en-US" altLang="en-US" sz="1600" i="1">
                <a:solidFill>
                  <a:srgbClr val="1A0AFF"/>
                </a:solidFill>
                <a:latin typeface="Times" panose="02020603050405020304" pitchFamily="18" charset="0"/>
              </a:rPr>
              <a:t>R</a:t>
            </a:r>
            <a:r>
              <a:rPr lang="en-US" altLang="en-US" sz="1600" baseline="-25000">
                <a:solidFill>
                  <a:srgbClr val="1A0AFF"/>
                </a:solidFill>
                <a:latin typeface="Times" panose="02020603050405020304" pitchFamily="18" charset="0"/>
              </a:rPr>
              <a:t>2</a:t>
            </a:r>
            <a:r>
              <a:rPr lang="en-US" altLang="en-US" sz="1600">
                <a:solidFill>
                  <a:srgbClr val="1A0AFF"/>
                </a:solidFill>
                <a:latin typeface="Times" panose="02020603050405020304" pitchFamily="18" charset="0"/>
              </a:rPr>
              <a:t> when </a:t>
            </a:r>
            <a:r>
              <a:rPr lang="en-US" altLang="en-US" sz="1600" i="1">
                <a:solidFill>
                  <a:srgbClr val="1A0AFF"/>
                </a:solidFill>
                <a:latin typeface="Times" panose="02020603050405020304" pitchFamily="18" charset="0"/>
              </a:rPr>
              <a:t>V</a:t>
            </a:r>
            <a:r>
              <a:rPr lang="en-US" altLang="en-US" sz="1600">
                <a:solidFill>
                  <a:srgbClr val="1A0AFF"/>
                </a:solidFill>
                <a:latin typeface="Times" panose="02020603050405020304" pitchFamily="18" charset="0"/>
              </a:rPr>
              <a:t> </a:t>
            </a:r>
            <a:r>
              <a:rPr lang="en-US" altLang="en-US" sz="1600" i="1">
                <a:solidFill>
                  <a:srgbClr val="1A0AFF"/>
                </a:solidFill>
                <a:latin typeface="Times" panose="02020603050405020304" pitchFamily="18" charset="0"/>
              </a:rPr>
              <a:t>decreases</a:t>
            </a:r>
            <a:r>
              <a:rPr lang="en-US" altLang="en-US" sz="1600">
                <a:solidFill>
                  <a:srgbClr val="1A0AFF"/>
                </a:solidFill>
                <a:latin typeface="Times" panose="02020603050405020304" pitchFamily="18" charset="0"/>
              </a:rPr>
              <a:t> from </a:t>
            </a:r>
            <a:r>
              <a:rPr lang="en-US" altLang="en-US" sz="1600" i="1">
                <a:solidFill>
                  <a:srgbClr val="1A0AFF"/>
                </a:solidFill>
                <a:latin typeface="Times" panose="02020603050405020304" pitchFamily="18" charset="0"/>
              </a:rPr>
              <a:t>V</a:t>
            </a:r>
            <a:r>
              <a:rPr lang="en-US" altLang="en-US" sz="1600" baseline="-25000">
                <a:solidFill>
                  <a:srgbClr val="1A0AFF"/>
                </a:solidFill>
                <a:latin typeface="Times" panose="02020603050405020304" pitchFamily="18" charset="0"/>
              </a:rPr>
              <a:t>1</a:t>
            </a:r>
            <a:r>
              <a:rPr lang="en-US" altLang="en-US" sz="1600">
                <a:solidFill>
                  <a:srgbClr val="1A0AFF"/>
                </a:solidFill>
                <a:latin typeface="Times" panose="02020603050405020304" pitchFamily="18" charset="0"/>
              </a:rPr>
              <a:t> to </a:t>
            </a:r>
            <a:r>
              <a:rPr lang="en-US" altLang="en-US" sz="1600" i="1">
                <a:solidFill>
                  <a:srgbClr val="1A0AFF"/>
                </a:solidFill>
                <a:latin typeface="Times" panose="02020603050405020304" pitchFamily="18" charset="0"/>
              </a:rPr>
              <a:t>V</a:t>
            </a:r>
            <a:r>
              <a:rPr lang="en-US" altLang="en-US" sz="1600" baseline="-25000">
                <a:solidFill>
                  <a:srgbClr val="1A0AFF"/>
                </a:solidFill>
                <a:latin typeface="Times" panose="02020603050405020304" pitchFamily="18" charset="0"/>
              </a:rPr>
              <a:t>2</a:t>
            </a:r>
            <a:r>
              <a:rPr lang="en-US" altLang="en-US" sz="1600">
                <a:solidFill>
                  <a:srgbClr val="1A0AFF"/>
                </a:solidFill>
                <a:latin typeface="Times" panose="02020603050405020304" pitchFamily="18" charset="0"/>
              </a:rPr>
              <a:t>.  </a:t>
            </a:r>
          </a:p>
          <a:p>
            <a:pPr>
              <a:spcAft>
                <a:spcPts val="600"/>
              </a:spcAft>
            </a:pPr>
            <a:r>
              <a:rPr lang="en-US" altLang="en-US" sz="1600" u="sng">
                <a:solidFill>
                  <a:srgbClr val="1A0AFF"/>
                </a:solidFill>
                <a:latin typeface="Times" panose="02020603050405020304" pitchFamily="18" charset="0"/>
              </a:rPr>
              <a:t>Expected</a:t>
            </a:r>
            <a:r>
              <a:rPr lang="en-US" altLang="en-US" sz="1600" i="1">
                <a:solidFill>
                  <a:srgbClr val="1A0AFF"/>
                </a:solidFill>
                <a:latin typeface="Symbol" panose="05050102010706020507" pitchFamily="18" charset="2"/>
                <a:sym typeface="Symbol" panose="05050102010706020507" pitchFamily="18" charset="2"/>
              </a:rPr>
              <a:t></a:t>
            </a:r>
            <a:r>
              <a:rPr lang="en-US" altLang="en-US" sz="1600" i="1">
                <a:solidFill>
                  <a:srgbClr val="1A0AFF"/>
                </a:solidFill>
                <a:latin typeface="Times" panose="02020603050405020304" pitchFamily="18" charset="0"/>
              </a:rPr>
              <a:t>R</a:t>
            </a:r>
            <a:r>
              <a:rPr lang="en-US" altLang="en-US" sz="1600">
                <a:solidFill>
                  <a:srgbClr val="1A0AFF"/>
                </a:solidFill>
                <a:latin typeface="Times" panose="02020603050405020304" pitchFamily="18" charset="0"/>
              </a:rPr>
              <a:t> </a:t>
            </a:r>
            <a:r>
              <a:rPr lang="en-US" altLang="en-US" sz="1600">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with </a:t>
            </a:r>
            <a:r>
              <a:rPr lang="en-US" altLang="en-US" sz="1600" i="1">
                <a:solidFill>
                  <a:srgbClr val="1A0AFF"/>
                </a:solidFill>
                <a:latin typeface="Times" panose="02020603050405020304" pitchFamily="18" charset="0"/>
              </a:rPr>
              <a:t>V</a:t>
            </a:r>
            <a:r>
              <a:rPr lang="en-US" altLang="en-US" sz="1600">
                <a:solidFill>
                  <a:srgbClr val="1A0AFF"/>
                </a:solidFill>
                <a:latin typeface="Symbol" panose="05050102010706020507" pitchFamily="18" charset="2"/>
                <a:sym typeface="Symbol" panose="05050102010706020507" pitchFamily="18" charset="2"/>
              </a:rPr>
              <a:t></a:t>
            </a:r>
          </a:p>
          <a:p>
            <a:pPr>
              <a:spcAft>
                <a:spcPts val="600"/>
              </a:spcAft>
            </a:pPr>
            <a:r>
              <a:rPr lang="en-US" altLang="en-US" sz="1600">
                <a:solidFill>
                  <a:srgbClr val="1A0AFF"/>
                </a:solidFill>
                <a:latin typeface="Times" panose="02020603050405020304" pitchFamily="18" charset="0"/>
              </a:rPr>
              <a:t>Equivalently at one </a:t>
            </a:r>
            <a:r>
              <a:rPr lang="en-US" altLang="en-US" sz="1600" i="1">
                <a:solidFill>
                  <a:srgbClr val="1A0AFF"/>
                </a:solidFill>
                <a:latin typeface="Times" panose="02020603050405020304" pitchFamily="18" charset="0"/>
              </a:rPr>
              <a:t>R</a:t>
            </a:r>
            <a:r>
              <a:rPr lang="en-US" altLang="en-US" sz="1600">
                <a:solidFill>
                  <a:srgbClr val="1A0AFF"/>
                </a:solidFill>
                <a:latin typeface="Times" panose="02020603050405020304" pitchFamily="18" charset="0"/>
              </a:rPr>
              <a:t> = </a:t>
            </a:r>
            <a:r>
              <a:rPr lang="en-US" altLang="en-US" sz="1600" i="1">
                <a:solidFill>
                  <a:srgbClr val="1A0AFF"/>
                </a:solidFill>
                <a:latin typeface="Times" panose="02020603050405020304" pitchFamily="18" charset="0"/>
              </a:rPr>
              <a:t>R</a:t>
            </a:r>
            <a:r>
              <a:rPr lang="en-US" altLang="en-US" sz="1600" baseline="-25000">
                <a:solidFill>
                  <a:srgbClr val="1A0AFF"/>
                </a:solidFill>
                <a:latin typeface="Times" panose="02020603050405020304" pitchFamily="18" charset="0"/>
              </a:rPr>
              <a:t>1</a:t>
            </a:r>
            <a:r>
              <a:rPr lang="en-US" altLang="en-US" sz="1600">
                <a:solidFill>
                  <a:srgbClr val="1A0AFF"/>
                </a:solidFill>
                <a:latin typeface="Times" panose="02020603050405020304" pitchFamily="18" charset="0"/>
              </a:rPr>
              <a:t>, </a:t>
            </a:r>
            <a:r>
              <a:rPr lang="en-US" altLang="en-US" sz="1600" i="1">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a:t>
            </a:r>
            <a:r>
              <a:rPr lang="en-US" altLang="en-US" sz="1600">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with </a:t>
            </a:r>
            <a:r>
              <a:rPr lang="en-US" altLang="en-US" sz="1600" i="1">
                <a:solidFill>
                  <a:srgbClr val="1A0AFF"/>
                </a:solidFill>
                <a:latin typeface="Times" panose="02020603050405020304" pitchFamily="18" charset="0"/>
              </a:rPr>
              <a:t>V</a:t>
            </a:r>
            <a:r>
              <a:rPr lang="en-US" altLang="en-US" sz="1600">
                <a:solidFill>
                  <a:srgbClr val="1A0AFF"/>
                </a:solidFill>
                <a:latin typeface="Symbol" panose="05050102010706020507" pitchFamily="18" charset="2"/>
                <a:sym typeface="Symbol" panose="05050102010706020507" pitchFamily="18" charset="2"/>
              </a:rPr>
              <a:t></a:t>
            </a:r>
            <a:endParaRPr lang="en-US" altLang="en-US" sz="1600">
              <a:solidFill>
                <a:srgbClr val="1A0AFF"/>
              </a:solidFill>
              <a:latin typeface="Times" panose="02020603050405020304" pitchFamily="18" charset="0"/>
            </a:endParaRPr>
          </a:p>
          <a:p>
            <a:pPr>
              <a:spcAft>
                <a:spcPts val="600"/>
              </a:spcAft>
            </a:pPr>
            <a:r>
              <a:rPr lang="en-US" altLang="en-US" sz="1600">
                <a:solidFill>
                  <a:srgbClr val="1A0AFF"/>
                </a:solidFill>
                <a:latin typeface="Times" panose="02020603050405020304" pitchFamily="18" charset="0"/>
              </a:rPr>
              <a:t>We can </a:t>
            </a:r>
            <a:r>
              <a:rPr lang="en-US" altLang="en-US" sz="1600" i="1">
                <a:solidFill>
                  <a:srgbClr val="1A0AFF"/>
                </a:solidFill>
                <a:latin typeface="Times" panose="02020603050405020304" pitchFamily="18" charset="0"/>
              </a:rPr>
              <a:t>generalize</a:t>
            </a:r>
            <a:r>
              <a:rPr lang="en-US" altLang="en-US" sz="1600">
                <a:solidFill>
                  <a:srgbClr val="1A0AFF"/>
                </a:solidFill>
                <a:latin typeface="Times" panose="02020603050405020304" pitchFamily="18" charset="0"/>
              </a:rPr>
              <a:t> by noting that  the penetration depth into the cladding </a:t>
            </a:r>
            <a:r>
              <a:rPr lang="en-US" altLang="en-US" sz="1600" i="1">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a:t>
            </a:r>
            <a:r>
              <a:rPr lang="en-US" altLang="en-US" sz="1600">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1/</a:t>
            </a:r>
            <a:r>
              <a:rPr lang="en-US" altLang="en-US" sz="1600" i="1">
                <a:solidFill>
                  <a:srgbClr val="1A0AFF"/>
                </a:solidFill>
                <a:latin typeface="Times" panose="02020603050405020304" pitchFamily="18" charset="0"/>
              </a:rPr>
              <a:t>V</a:t>
            </a:r>
            <a:r>
              <a:rPr lang="en-US" altLang="en-US" sz="1600">
                <a:solidFill>
                  <a:srgbClr val="1A0AFF"/>
                </a:solidFill>
                <a:latin typeface="Times" panose="02020603050405020304" pitchFamily="18" charset="0"/>
              </a:rPr>
              <a:t>.</a:t>
            </a:r>
          </a:p>
          <a:p>
            <a:pPr>
              <a:spcAft>
                <a:spcPts val="600"/>
              </a:spcAft>
            </a:pPr>
            <a:r>
              <a:rPr lang="en-US" altLang="en-US" sz="1600" u="sng">
                <a:solidFill>
                  <a:srgbClr val="1A0AFF"/>
                </a:solidFill>
                <a:latin typeface="Times" panose="02020603050405020304" pitchFamily="18" charset="0"/>
              </a:rPr>
              <a:t>Expected</a:t>
            </a:r>
            <a:r>
              <a:rPr lang="en-US" altLang="en-US" sz="1600" i="1">
                <a:solidFill>
                  <a:srgbClr val="1A0AFF"/>
                </a:solidFill>
                <a:latin typeface="Symbol" panose="05050102010706020507" pitchFamily="18" charset="2"/>
                <a:sym typeface="Symbol" panose="05050102010706020507" pitchFamily="18" charset="2"/>
              </a:rPr>
              <a:t></a:t>
            </a:r>
            <a:r>
              <a:rPr lang="en-US" altLang="en-US" sz="1600" i="1">
                <a:solidFill>
                  <a:srgbClr val="1A0AFF"/>
                </a:solidFill>
                <a:latin typeface="Times" panose="02020603050405020304" pitchFamily="18" charset="0"/>
              </a:rPr>
              <a:t>R</a:t>
            </a:r>
            <a:r>
              <a:rPr lang="en-US" altLang="en-US" sz="1600">
                <a:solidFill>
                  <a:srgbClr val="1A0AFF"/>
                </a:solidFill>
                <a:latin typeface="Times" panose="02020603050405020304" pitchFamily="18" charset="0"/>
              </a:rPr>
              <a:t> </a:t>
            </a:r>
            <a:r>
              <a:rPr lang="en-US" altLang="en-US" sz="1600">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with </a:t>
            </a:r>
            <a:r>
              <a:rPr lang="en-US" altLang="en-US" sz="1600" i="1">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Symbol" panose="05050102010706020507" pitchFamily="18" charset="2"/>
                <a:sym typeface="Symbol" panose="05050102010706020507" pitchFamily="18" charset="2"/>
              </a:rPr>
              <a:t></a:t>
            </a:r>
          </a:p>
          <a:p>
            <a:pPr>
              <a:spcAft>
                <a:spcPts val="600"/>
              </a:spcAft>
            </a:pPr>
            <a:r>
              <a:rPr lang="en-US" altLang="en-US" sz="1600">
                <a:solidFill>
                  <a:srgbClr val="1A0AFF"/>
                </a:solidFill>
                <a:latin typeface="Times" panose="02020603050405020304" pitchFamily="18" charset="0"/>
              </a:rPr>
              <a:t>Equivalently at one </a:t>
            </a:r>
            <a:r>
              <a:rPr lang="en-US" altLang="en-US" sz="1600" i="1">
                <a:solidFill>
                  <a:srgbClr val="1A0AFF"/>
                </a:solidFill>
                <a:latin typeface="Times" panose="02020603050405020304" pitchFamily="18" charset="0"/>
              </a:rPr>
              <a:t>R</a:t>
            </a:r>
            <a:r>
              <a:rPr lang="en-US" altLang="en-US" sz="1600">
                <a:solidFill>
                  <a:srgbClr val="1A0AFF"/>
                </a:solidFill>
                <a:latin typeface="Times" panose="02020603050405020304" pitchFamily="18" charset="0"/>
              </a:rPr>
              <a:t> = </a:t>
            </a:r>
            <a:r>
              <a:rPr lang="en-US" altLang="en-US" sz="1600" i="1">
                <a:solidFill>
                  <a:srgbClr val="1A0AFF"/>
                </a:solidFill>
                <a:latin typeface="Times" panose="02020603050405020304" pitchFamily="18" charset="0"/>
              </a:rPr>
              <a:t>R</a:t>
            </a:r>
            <a:r>
              <a:rPr lang="en-US" altLang="en-US" sz="1600" baseline="-25000">
                <a:solidFill>
                  <a:srgbClr val="1A0AFF"/>
                </a:solidFill>
                <a:latin typeface="Times" panose="02020603050405020304" pitchFamily="18" charset="0"/>
              </a:rPr>
              <a:t>1</a:t>
            </a:r>
            <a:r>
              <a:rPr lang="en-US" altLang="en-US" sz="1600">
                <a:solidFill>
                  <a:srgbClr val="1A0AFF"/>
                </a:solidFill>
                <a:latin typeface="Times" panose="02020603050405020304" pitchFamily="18" charset="0"/>
              </a:rPr>
              <a:t>, </a:t>
            </a:r>
            <a:r>
              <a:rPr lang="en-US" altLang="en-US" sz="1600" i="1">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a:t>
            </a:r>
            <a:r>
              <a:rPr lang="en-US" altLang="en-US" sz="1600">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with </a:t>
            </a:r>
            <a:r>
              <a:rPr lang="en-US" altLang="en-US" sz="1600" i="1">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a:t>
            </a:r>
          </a:p>
          <a:p>
            <a:pPr>
              <a:spcAft>
                <a:spcPts val="600"/>
              </a:spcAft>
            </a:pPr>
            <a:r>
              <a:rPr lang="en-US" altLang="en-US" sz="1600">
                <a:solidFill>
                  <a:srgbClr val="1A0AFF"/>
                </a:solidFill>
                <a:latin typeface="Times" panose="02020603050405020304" pitchFamily="18" charset="0"/>
              </a:rPr>
              <a:t>Thus, microbending loss </a:t>
            </a:r>
            <a:r>
              <a:rPr lang="en-US" altLang="en-US" sz="1600" i="1">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gets worse when penetration </a:t>
            </a:r>
            <a:r>
              <a:rPr lang="en-US" altLang="en-US" sz="1600" i="1">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into cladding increases; intuitively correct. Experiments show that for a given </a:t>
            </a:r>
            <a:r>
              <a:rPr lang="en-US" altLang="en-US" sz="1600" i="1">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 </a:t>
            </a:r>
            <a:r>
              <a:rPr lang="en-US" altLang="en-US" sz="1600" i="1">
                <a:solidFill>
                  <a:srgbClr val="1A0AFF"/>
                </a:solidFill>
                <a:latin typeface="Symbol" panose="05050102010706020507" pitchFamily="18" charset="2"/>
                <a:sym typeface="Symbol" panose="05050102010706020507" pitchFamily="18" charset="2"/>
              </a:rPr>
              <a:t></a:t>
            </a:r>
            <a:r>
              <a:rPr lang="en-US" altLang="en-US" sz="1600" baseline="-25000">
                <a:solidFill>
                  <a:srgbClr val="1A0AFF"/>
                </a:solidFill>
                <a:latin typeface="Times" panose="02020603050405020304" pitchFamily="18" charset="0"/>
              </a:rPr>
              <a:t>1</a:t>
            </a:r>
            <a:r>
              <a:rPr lang="en-US" altLang="en-US" sz="1600">
                <a:solidFill>
                  <a:srgbClr val="1A0AFF"/>
                </a:solidFill>
                <a:latin typeface="Times" panose="02020603050405020304" pitchFamily="18" charset="0"/>
              </a:rPr>
              <a:t>, </a:t>
            </a:r>
            <a:r>
              <a:rPr lang="en-US" altLang="en-US" sz="1600" i="1">
                <a:solidFill>
                  <a:srgbClr val="1A0AFF"/>
                </a:solidFill>
                <a:latin typeface="Times" panose="02020603050405020304" pitchFamily="18" charset="0"/>
              </a:rPr>
              <a:t>R</a:t>
            </a:r>
            <a:r>
              <a:rPr lang="en-US" altLang="en-US" sz="1600">
                <a:solidFill>
                  <a:srgbClr val="1A0AFF"/>
                </a:solidFill>
                <a:latin typeface="Times" panose="02020603050405020304" pitchFamily="18" charset="0"/>
              </a:rPr>
              <a:t> increases with decreasing </a:t>
            </a:r>
            <a:r>
              <a:rPr lang="en-US" altLang="en-US" sz="1600">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We know from basic optics </a:t>
            </a:r>
            <a:r>
              <a:rPr lang="en-US" altLang="en-US" sz="1600" i="1">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with </a:t>
            </a:r>
            <a:r>
              <a:rPr lang="en-US" altLang="en-US" sz="1600">
                <a:solidFill>
                  <a:srgbClr val="1A0AFF"/>
                </a:solidFill>
                <a:latin typeface="Times" panose="02020603050405020304" pitchFamily="18" charset="0"/>
                <a:sym typeface="Symbol" panose="05050102010706020507" pitchFamily="18" charset="2"/>
              </a:rPr>
              <a:t>i.e.</a:t>
            </a:r>
            <a:r>
              <a:rPr lang="en-US" altLang="en-US" sz="1600" i="1">
                <a:solidFill>
                  <a:srgbClr val="1A0AFF"/>
                </a:solidFill>
                <a:latin typeface="Times" panose="02020603050405020304" pitchFamily="18" charset="0"/>
                <a:sym typeface="Symbol" panose="05050102010706020507" pitchFamily="18" charset="2"/>
              </a:rPr>
              <a:t></a:t>
            </a:r>
            <a:r>
              <a:rPr lang="en-US" altLang="en-US" sz="1600">
                <a:solidFill>
                  <a:srgbClr val="1A0AFF"/>
                </a:solidFill>
                <a:latin typeface="Times" panose="02020603050405020304" pitchFamily="18" charset="0"/>
              </a:rPr>
              <a:t> increases with decreasing </a:t>
            </a:r>
            <a:r>
              <a:rPr lang="en-US" altLang="en-US" sz="1600">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a:t>
            </a:r>
          </a:p>
          <a:p>
            <a:pPr>
              <a:spcAft>
                <a:spcPts val="600"/>
              </a:spcAft>
            </a:pPr>
            <a:r>
              <a:rPr lang="en-US" altLang="en-US" sz="1600">
                <a:solidFill>
                  <a:srgbClr val="1A0AFF"/>
                </a:solidFill>
                <a:latin typeface="Times" panose="02020603050405020304" pitchFamily="18" charset="0"/>
              </a:rPr>
              <a:t>Thus e</a:t>
            </a:r>
            <a:r>
              <a:rPr lang="en-US" altLang="en-US" sz="1600" u="sng">
                <a:solidFill>
                  <a:srgbClr val="1A0AFF"/>
                </a:solidFill>
                <a:latin typeface="Times" panose="02020603050405020304" pitchFamily="18" charset="0"/>
              </a:rPr>
              <a:t>xpected</a:t>
            </a:r>
            <a:r>
              <a:rPr lang="en-US" altLang="en-US" sz="1600" i="1">
                <a:solidFill>
                  <a:srgbClr val="1A0AFF"/>
                </a:solidFill>
                <a:latin typeface="Symbol" panose="05050102010706020507" pitchFamily="18" charset="2"/>
                <a:sym typeface="Symbol" panose="05050102010706020507" pitchFamily="18" charset="2"/>
              </a:rPr>
              <a:t>				</a:t>
            </a:r>
            <a:r>
              <a:rPr lang="en-US" altLang="en-US" sz="1600" i="1">
                <a:solidFill>
                  <a:srgbClr val="1A0AFF"/>
                </a:solidFill>
                <a:latin typeface="Times" panose="02020603050405020304" pitchFamily="18" charset="0"/>
              </a:rPr>
              <a:t>R</a:t>
            </a:r>
            <a:r>
              <a:rPr lang="en-US" altLang="en-US" sz="1600">
                <a:solidFill>
                  <a:srgbClr val="1A0AFF"/>
                </a:solidFill>
                <a:latin typeface="Times" panose="02020603050405020304" pitchFamily="18" charset="0"/>
              </a:rPr>
              <a:t> </a:t>
            </a:r>
            <a:r>
              <a:rPr lang="en-US" altLang="en-US" sz="1600">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with </a:t>
            </a:r>
            <a:r>
              <a:rPr lang="en-US" altLang="en-US" sz="1600" i="1">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Symbol" panose="05050102010706020507" pitchFamily="18" charset="2"/>
                <a:sym typeface="Symbol" panose="05050102010706020507" pitchFamily="18" charset="2"/>
              </a:rPr>
              <a:t></a:t>
            </a:r>
            <a:r>
              <a:rPr lang="en-US" altLang="en-US" sz="1600">
                <a:solidFill>
                  <a:srgbClr val="1A0AFF"/>
                </a:solidFill>
                <a:latin typeface="Times" panose="02020603050405020304" pitchFamily="18" charset="0"/>
              </a:rPr>
              <a:t> with </a:t>
            </a:r>
            <a:r>
              <a:rPr lang="en-US" altLang="en-US" sz="1600">
                <a:solidFill>
                  <a:srgbClr val="1A0AFF"/>
                </a:solidFill>
                <a:latin typeface="Symbol" panose="05050102010706020507" pitchFamily="18" charset="2"/>
                <a:sym typeface="Symbol" panose="05050102010706020507" pitchFamily="18" charset="2"/>
              </a:rPr>
              <a:t></a:t>
            </a:r>
            <a:r>
              <a:rPr lang="en-US" altLang="en-US">
                <a:solidFill>
                  <a:srgbClr val="1A0AFF"/>
                </a:solidFill>
                <a:latin typeface="Symbol" panose="05050102010706020507" pitchFamily="18" charset="2"/>
                <a:sym typeface="Symbol" panose="05050102010706020507" pitchFamily="18" charset="2"/>
              </a:rPr>
              <a:t>	</a:t>
            </a:r>
            <a:r>
              <a:rPr lang="en-US" altLang="en-US" sz="1600">
                <a:solidFill>
                  <a:srgbClr val="1A0AFF"/>
                </a:solidFill>
                <a:latin typeface="Times" panose="02020603050405020304" pitchFamily="18" charset="0"/>
                <a:sym typeface="Symbol" panose="05050102010706020507" pitchFamily="18" charset="2"/>
              </a:rPr>
              <a:t>as observed</a:t>
            </a:r>
            <a:endParaRPr lang="en-US"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p:cNvSpPr txBox="1">
            <a:spLocks noChangeArrowheads="1"/>
          </p:cNvSpPr>
          <p:nvPr/>
        </p:nvSpPr>
        <p:spPr bwMode="auto">
          <a:xfrm>
            <a:off x="733425" y="4465638"/>
            <a:ext cx="78486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000" b="1"/>
              <a:t>Light waves zigzag along the guide. Is that really what happens?</a:t>
            </a:r>
          </a:p>
        </p:txBody>
      </p:sp>
      <p:sp>
        <p:nvSpPr>
          <p:cNvPr id="36867" name="Text Box 3"/>
          <p:cNvSpPr txBox="1">
            <a:spLocks noChangeArrowheads="1"/>
          </p:cNvSpPr>
          <p:nvPr/>
        </p:nvSpPr>
        <p:spPr bwMode="auto">
          <a:xfrm>
            <a:off x="1460500" y="214313"/>
            <a:ext cx="594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Optical Waveguide</a:t>
            </a:r>
            <a:endParaRPr lang="en-US" altLang="en-US"/>
          </a:p>
        </p:txBody>
      </p:sp>
      <p:pic>
        <p:nvPicPr>
          <p:cNvPr id="36868" name="Picture 6" descr="C:\Users\sok533\Desktop\#2-07-RayModes(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13" y="1274763"/>
            <a:ext cx="8302625"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Text Box 2"/>
          <p:cNvSpPr txBox="1">
            <a:spLocks noChangeArrowheads="1"/>
          </p:cNvSpPr>
          <p:nvPr/>
        </p:nvSpPr>
        <p:spPr bwMode="auto">
          <a:xfrm>
            <a:off x="304800" y="304800"/>
            <a:ext cx="8610600"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1600" b="1">
                <a:solidFill>
                  <a:srgbClr val="FF020B"/>
                </a:solidFill>
                <a:latin typeface="Times" panose="02020603050405020304" pitchFamily="18" charset="0"/>
              </a:rPr>
              <a:t>Example: Microbending loss</a:t>
            </a:r>
            <a:r>
              <a:rPr lang="en-US" altLang="en-US" sz="1600">
                <a:solidFill>
                  <a:srgbClr val="FF020B"/>
                </a:solidFill>
                <a:latin typeface="Times" panose="02020603050405020304" pitchFamily="18" charset="0"/>
              </a:rPr>
              <a:t>  It is found that for a single mode fiber with a cut-off wavelength </a:t>
            </a:r>
            <a:r>
              <a:rPr lang="en-US" altLang="en-US" sz="1600" i="1">
                <a:solidFill>
                  <a:srgbClr val="FF020B"/>
                </a:solidFill>
                <a:latin typeface="Symbol" panose="05050102010706020507" pitchFamily="18" charset="2"/>
                <a:sym typeface="Symbol" panose="05050102010706020507" pitchFamily="18" charset="2"/>
              </a:rPr>
              <a:t></a:t>
            </a:r>
            <a:r>
              <a:rPr lang="en-US" altLang="en-US" sz="1600" i="1" baseline="-25000">
                <a:solidFill>
                  <a:srgbClr val="FF020B"/>
                </a:solidFill>
                <a:latin typeface="Times" panose="02020603050405020304" pitchFamily="18" charset="0"/>
              </a:rPr>
              <a:t>c</a:t>
            </a:r>
            <a:r>
              <a:rPr lang="en-US" altLang="en-US" sz="1600">
                <a:solidFill>
                  <a:srgbClr val="FF020B"/>
                </a:solidFill>
                <a:latin typeface="Times" panose="02020603050405020304" pitchFamily="18" charset="0"/>
              </a:rPr>
              <a:t> = 1180 nm, operating at 1300 nm, the microbending loss reaches 1 dB m</a:t>
            </a:r>
            <a:r>
              <a:rPr lang="en-US" altLang="en-US" sz="1600" baseline="30000">
                <a:solidFill>
                  <a:srgbClr val="FF020B"/>
                </a:solidFill>
                <a:latin typeface="Times" panose="02020603050405020304" pitchFamily="18" charset="0"/>
              </a:rPr>
              <a:t>-1</a:t>
            </a:r>
            <a:r>
              <a:rPr lang="en-US" altLang="en-US" sz="1600">
                <a:solidFill>
                  <a:srgbClr val="FF020B"/>
                </a:solidFill>
                <a:latin typeface="Times" panose="02020603050405020304" pitchFamily="18" charset="0"/>
              </a:rPr>
              <a:t> when the radius of curvature of the bend is roughly 6 mm for </a:t>
            </a:r>
            <a:r>
              <a:rPr lang="en-US" altLang="en-US" sz="1600">
                <a:solidFill>
                  <a:srgbClr val="FF020B"/>
                </a:solidFill>
                <a:latin typeface="Symbol" panose="05050102010706020507" pitchFamily="18" charset="2"/>
                <a:sym typeface="Symbol" panose="05050102010706020507" pitchFamily="18" charset="2"/>
              </a:rPr>
              <a:t></a:t>
            </a:r>
            <a:r>
              <a:rPr lang="en-US" altLang="en-US" sz="1600">
                <a:solidFill>
                  <a:srgbClr val="FF020B"/>
                </a:solidFill>
                <a:latin typeface="Times" panose="02020603050405020304" pitchFamily="18" charset="0"/>
              </a:rPr>
              <a:t> = 0.00825, 12 mm for </a:t>
            </a:r>
            <a:r>
              <a:rPr lang="en-US" altLang="en-US" sz="1600">
                <a:solidFill>
                  <a:srgbClr val="FF020B"/>
                </a:solidFill>
                <a:latin typeface="Symbol" panose="05050102010706020507" pitchFamily="18" charset="2"/>
                <a:sym typeface="Symbol" panose="05050102010706020507" pitchFamily="18" charset="2"/>
              </a:rPr>
              <a:t></a:t>
            </a:r>
            <a:r>
              <a:rPr lang="en-US" altLang="en-US" sz="1600">
                <a:solidFill>
                  <a:srgbClr val="FF020B"/>
                </a:solidFill>
                <a:latin typeface="Times" panose="02020603050405020304" pitchFamily="18" charset="0"/>
              </a:rPr>
              <a:t> = 0.00550 and 35 mm for </a:t>
            </a:r>
            <a:r>
              <a:rPr lang="en-US" altLang="en-US" sz="1600">
                <a:solidFill>
                  <a:srgbClr val="FF020B"/>
                </a:solidFill>
                <a:latin typeface="Symbol" panose="05050102010706020507" pitchFamily="18" charset="2"/>
                <a:sym typeface="Symbol" panose="05050102010706020507" pitchFamily="18" charset="2"/>
              </a:rPr>
              <a:t></a:t>
            </a:r>
            <a:r>
              <a:rPr lang="en-US" altLang="en-US" sz="1600">
                <a:solidFill>
                  <a:srgbClr val="FF020B"/>
                </a:solidFill>
                <a:latin typeface="Times" panose="02020603050405020304" pitchFamily="18" charset="0"/>
              </a:rPr>
              <a:t> = 0.00275. Explain these findings.</a:t>
            </a:r>
            <a:endParaRPr lang="en-US" altLang="en-US" sz="2000">
              <a:solidFill>
                <a:srgbClr val="FF020B"/>
              </a:solidFill>
              <a:latin typeface="Times" panose="02020603050405020304" pitchFamily="18" charset="0"/>
            </a:endParaRPr>
          </a:p>
          <a:p>
            <a:pPr>
              <a:spcAft>
                <a:spcPts val="600"/>
              </a:spcAft>
            </a:pPr>
            <a:r>
              <a:rPr lang="en-US" altLang="en-US" sz="2000" b="1">
                <a:solidFill>
                  <a:srgbClr val="1A0AFF"/>
                </a:solidFill>
                <a:latin typeface="Times" panose="02020603050405020304" pitchFamily="18" charset="0"/>
              </a:rPr>
              <a:t>Solution:</a:t>
            </a:r>
            <a:endParaRPr lang="en-US" altLang="en-US"/>
          </a:p>
        </p:txBody>
      </p:sp>
      <p:graphicFrame>
        <p:nvGraphicFramePr>
          <p:cNvPr id="292867" name="Object 5"/>
          <p:cNvGraphicFramePr>
            <a:graphicFrameLocks noChangeAspect="1"/>
          </p:cNvGraphicFramePr>
          <p:nvPr/>
        </p:nvGraphicFramePr>
        <p:xfrm>
          <a:off x="2209800" y="1447800"/>
          <a:ext cx="5299075" cy="2157413"/>
        </p:xfrm>
        <a:graphic>
          <a:graphicData uri="http://schemas.openxmlformats.org/presentationml/2006/ole">
            <mc:AlternateContent xmlns:mc="http://schemas.openxmlformats.org/markup-compatibility/2006">
              <mc:Choice xmlns:v="urn:schemas-microsoft-com:vml" Requires="v">
                <p:oleObj spid="_x0000_s292930" name="Document" r:id="rId4" imgW="5297424" imgH="2157984" progId="Word.Document.8">
                  <p:embed/>
                </p:oleObj>
              </mc:Choice>
              <mc:Fallback>
                <p:oleObj name="Document" r:id="rId4" imgW="5297424" imgH="2157984"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447800"/>
                        <a:ext cx="5299075" cy="215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2868" name="Object 6"/>
          <p:cNvGraphicFramePr>
            <a:graphicFrameLocks noChangeAspect="1"/>
          </p:cNvGraphicFramePr>
          <p:nvPr/>
        </p:nvGraphicFramePr>
        <p:xfrm>
          <a:off x="533400" y="3810000"/>
          <a:ext cx="2970213" cy="704850"/>
        </p:xfrm>
        <a:graphic>
          <a:graphicData uri="http://schemas.openxmlformats.org/presentationml/2006/ole">
            <mc:AlternateContent xmlns:mc="http://schemas.openxmlformats.org/markup-compatibility/2006">
              <mc:Choice xmlns:v="urn:schemas-microsoft-com:vml" Requires="v">
                <p:oleObj spid="_x0000_s292931" name="Equation" r:id="rId6" imgW="3517900" imgH="838200" progId="Equation.3">
                  <p:embed/>
                </p:oleObj>
              </mc:Choice>
              <mc:Fallback>
                <p:oleObj name="Equation" r:id="rId6" imgW="3517900" imgH="8382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3810000"/>
                        <a:ext cx="2970213"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2869" name="Text Box 7"/>
          <p:cNvSpPr txBox="1">
            <a:spLocks noChangeArrowheads="1"/>
          </p:cNvSpPr>
          <p:nvPr/>
        </p:nvSpPr>
        <p:spPr bwMode="auto">
          <a:xfrm>
            <a:off x="4114800" y="3810000"/>
            <a:ext cx="4419600" cy="267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1600" i="1">
                <a:solidFill>
                  <a:srgbClr val="000000"/>
                </a:solidFill>
                <a:latin typeface="Times" panose="02020603050405020304" pitchFamily="18" charset="0"/>
              </a:rPr>
              <a:t>R</a:t>
            </a:r>
            <a:r>
              <a:rPr lang="en-US" altLang="en-US" sz="1600" i="1" baseline="-25000">
                <a:solidFill>
                  <a:srgbClr val="000000"/>
                </a:solidFill>
                <a:latin typeface="Times" panose="02020603050405020304" pitchFamily="18" charset="0"/>
              </a:rPr>
              <a:t>c</a:t>
            </a:r>
            <a:r>
              <a:rPr lang="en-US" altLang="en-US" sz="1600">
                <a:solidFill>
                  <a:srgbClr val="000000"/>
                </a:solidFill>
                <a:latin typeface="Times" panose="02020603050405020304" pitchFamily="18" charset="0"/>
              </a:rPr>
              <a:t> is a constant (“a critical radius type of constant”)  that is proportional to </a:t>
            </a:r>
            <a:r>
              <a:rPr lang="en-US" altLang="en-US" sz="1600">
                <a:solidFill>
                  <a:srgbClr val="000000"/>
                </a:solidFill>
                <a:latin typeface="Symbol" panose="05050102010706020507" pitchFamily="18" charset="2"/>
                <a:sym typeface="Symbol" panose="05050102010706020507" pitchFamily="18" charset="2"/>
              </a:rPr>
              <a:t></a:t>
            </a:r>
            <a:r>
              <a:rPr lang="en-US" altLang="en-US" sz="1600" baseline="30000">
                <a:solidFill>
                  <a:srgbClr val="000000"/>
                </a:solidFill>
                <a:latin typeface="Symbol" panose="05050102010706020507" pitchFamily="18" charset="2"/>
                <a:sym typeface="Symbol" panose="05050102010706020507" pitchFamily="18" charset="2"/>
              </a:rPr>
              <a:t></a:t>
            </a:r>
            <a:r>
              <a:rPr lang="en-US" altLang="en-US" sz="1600">
                <a:solidFill>
                  <a:srgbClr val="000000"/>
                </a:solidFill>
                <a:latin typeface="Times" panose="02020603050405020304" pitchFamily="18" charset="0"/>
              </a:rPr>
              <a:t>. Taking logs,</a:t>
            </a:r>
          </a:p>
          <a:p>
            <a:pPr>
              <a:spcAft>
                <a:spcPts val="600"/>
              </a:spcAft>
            </a:pPr>
            <a:r>
              <a:rPr lang="en-US" altLang="en-US" sz="1600">
                <a:solidFill>
                  <a:srgbClr val="000000"/>
                </a:solidFill>
                <a:latin typeface="Times" panose="02020603050405020304" pitchFamily="18" charset="0"/>
              </a:rPr>
              <a:t>ln</a:t>
            </a:r>
            <a:r>
              <a:rPr lang="en-US" altLang="en-US" sz="1600" i="1">
                <a:solidFill>
                  <a:srgbClr val="000000"/>
                </a:solidFill>
                <a:latin typeface="Symbol" panose="05050102010706020507" pitchFamily="18" charset="2"/>
              </a:rPr>
              <a:t>a</a:t>
            </a:r>
            <a:r>
              <a:rPr lang="en-US" altLang="en-US" sz="1600">
                <a:solidFill>
                  <a:srgbClr val="000000"/>
                </a:solidFill>
                <a:latin typeface="Times" panose="02020603050405020304" pitchFamily="18" charset="0"/>
              </a:rPr>
              <a:t> = </a:t>
            </a:r>
            <a:r>
              <a:rPr lang="en-US" altLang="en-US" sz="1600">
                <a:solidFill>
                  <a:srgbClr val="000000"/>
                </a:solidFill>
                <a:latin typeface="Symbol" panose="05050102010706020507" pitchFamily="18" charset="2"/>
              </a:rPr>
              <a:t>-D</a:t>
            </a:r>
            <a:r>
              <a:rPr lang="en-US" altLang="en-US" sz="1600" baseline="30000">
                <a:solidFill>
                  <a:srgbClr val="000000"/>
                </a:solidFill>
                <a:latin typeface="Times" panose="02020603050405020304" pitchFamily="18" charset="0"/>
              </a:rPr>
              <a:t>3/2</a:t>
            </a:r>
            <a:r>
              <a:rPr lang="en-US" altLang="en-US" sz="1600" i="1">
                <a:solidFill>
                  <a:srgbClr val="000000"/>
                </a:solidFill>
                <a:latin typeface="Times" panose="02020603050405020304" pitchFamily="18" charset="0"/>
              </a:rPr>
              <a:t>R</a:t>
            </a:r>
            <a:r>
              <a:rPr lang="en-US" altLang="en-US" sz="1600">
                <a:solidFill>
                  <a:srgbClr val="000000"/>
                </a:solidFill>
                <a:latin typeface="Times" panose="02020603050405020304" pitchFamily="18" charset="0"/>
              </a:rPr>
              <a:t> + constant	</a:t>
            </a:r>
          </a:p>
          <a:p>
            <a:pPr>
              <a:spcAft>
                <a:spcPts val="600"/>
              </a:spcAft>
            </a:pPr>
            <a:r>
              <a:rPr lang="en-US" altLang="en-US" sz="1600">
                <a:solidFill>
                  <a:srgbClr val="000000"/>
                </a:solidFill>
                <a:latin typeface="Times" panose="02020603050405020304" pitchFamily="18" charset="0"/>
              </a:rPr>
              <a:t>We are interested in the </a:t>
            </a:r>
            <a:r>
              <a:rPr lang="en-US" altLang="en-US" sz="1600">
                <a:solidFill>
                  <a:srgbClr val="000000"/>
                </a:solidFill>
                <a:latin typeface="Symbol" panose="05050102010706020507" pitchFamily="18" charset="2"/>
                <a:sym typeface="Symbol" panose="05050102010706020507" pitchFamily="18" charset="2"/>
              </a:rPr>
              <a:t></a:t>
            </a:r>
            <a:r>
              <a:rPr lang="en-US" altLang="en-US" sz="1600">
                <a:solidFill>
                  <a:srgbClr val="000000"/>
                </a:solidFill>
                <a:latin typeface="Times" panose="02020603050405020304" pitchFamily="18" charset="0"/>
                <a:sym typeface="Symbol" panose="05050102010706020507" pitchFamily="18" charset="2"/>
              </a:rPr>
              <a:t>vs </a:t>
            </a:r>
            <a:r>
              <a:rPr lang="en-US" altLang="en-US" sz="1600" i="1">
                <a:solidFill>
                  <a:srgbClr val="000000"/>
                </a:solidFill>
                <a:latin typeface="Times" panose="02020603050405020304" pitchFamily="18" charset="0"/>
              </a:rPr>
              <a:t>R</a:t>
            </a:r>
            <a:r>
              <a:rPr lang="en-US" altLang="en-US" sz="1600">
                <a:solidFill>
                  <a:srgbClr val="000000"/>
                </a:solidFill>
                <a:latin typeface="Times" panose="02020603050405020304" pitchFamily="18" charset="0"/>
              </a:rPr>
              <a:t> behavior at a constant </a:t>
            </a:r>
            <a:r>
              <a:rPr lang="en-US" altLang="en-US" sz="1600" i="1">
                <a:solidFill>
                  <a:srgbClr val="000000"/>
                </a:solidFill>
                <a:latin typeface="Symbol" panose="05050102010706020507" pitchFamily="18" charset="2"/>
                <a:sym typeface="Symbol" panose="05050102010706020507" pitchFamily="18" charset="2"/>
              </a:rPr>
              <a:t></a:t>
            </a:r>
            <a:r>
              <a:rPr lang="en-US" altLang="en-US" sz="1600">
                <a:solidFill>
                  <a:srgbClr val="000000"/>
                </a:solidFill>
                <a:latin typeface="Times" panose="02020603050405020304" pitchFamily="18" charset="0"/>
              </a:rPr>
              <a:t>. We can lump the constant into ln</a:t>
            </a:r>
            <a:r>
              <a:rPr lang="en-US" altLang="en-US" sz="1600" i="1">
                <a:solidFill>
                  <a:srgbClr val="000000"/>
                </a:solidFill>
                <a:latin typeface="Symbol" panose="05050102010706020507" pitchFamily="18" charset="2"/>
                <a:sym typeface="Symbol" panose="05050102010706020507" pitchFamily="18" charset="2"/>
              </a:rPr>
              <a:t></a:t>
            </a:r>
            <a:r>
              <a:rPr lang="en-US" altLang="en-US" sz="1600">
                <a:solidFill>
                  <a:srgbClr val="000000"/>
                </a:solidFill>
                <a:latin typeface="Times" panose="02020603050405020304" pitchFamily="18" charset="0"/>
              </a:rPr>
              <a:t> and obtain,</a:t>
            </a:r>
          </a:p>
          <a:p>
            <a:pPr>
              <a:spcAft>
                <a:spcPts val="600"/>
              </a:spcAft>
              <a:buFont typeface="Symbol" panose="05050102010706020507" pitchFamily="18" charset="2"/>
              <a:buChar char="D"/>
            </a:pPr>
            <a:r>
              <a:rPr lang="en-US" altLang="en-US" sz="1600">
                <a:solidFill>
                  <a:srgbClr val="000000"/>
                </a:solidFill>
                <a:latin typeface="Symbol" panose="05050102010706020507" pitchFamily="18" charset="2"/>
              </a:rPr>
              <a:t></a:t>
            </a:r>
            <a:r>
              <a:rPr lang="en-US" altLang="en-US" sz="1600">
                <a:solidFill>
                  <a:srgbClr val="000000"/>
                </a:solidFill>
                <a:latin typeface="Times" panose="02020603050405020304" pitchFamily="18" charset="0"/>
              </a:rPr>
              <a:t> </a:t>
            </a:r>
            <a:r>
              <a:rPr lang="en-US" altLang="en-US" sz="1600" i="1">
                <a:solidFill>
                  <a:srgbClr val="000000"/>
                </a:solidFill>
                <a:latin typeface="Times" panose="02020603050405020304" pitchFamily="18" charset="0"/>
              </a:rPr>
              <a:t>R</a:t>
            </a:r>
            <a:r>
              <a:rPr lang="en-US" altLang="en-US" sz="1600" i="1" baseline="30000">
                <a:solidFill>
                  <a:srgbClr val="000000"/>
                </a:solidFill>
                <a:latin typeface="Times" panose="02020603050405020304" pitchFamily="18" charset="0"/>
              </a:rPr>
              <a:t>-</a:t>
            </a:r>
            <a:r>
              <a:rPr lang="en-US" altLang="en-US" sz="1600" baseline="30000">
                <a:solidFill>
                  <a:srgbClr val="000000"/>
                </a:solidFill>
                <a:latin typeface="Times" panose="02020603050405020304" pitchFamily="18" charset="0"/>
              </a:rPr>
              <a:t>2/3</a:t>
            </a:r>
            <a:endParaRPr lang="en-US" altLang="en-US" sz="1600">
              <a:solidFill>
                <a:srgbClr val="000000"/>
              </a:solidFill>
              <a:latin typeface="Times" panose="02020603050405020304" pitchFamily="18" charset="0"/>
            </a:endParaRPr>
          </a:p>
          <a:p>
            <a:pPr>
              <a:spcAft>
                <a:spcPts val="600"/>
              </a:spcAft>
              <a:buFont typeface="Symbol" panose="05050102010706020507" pitchFamily="18" charset="2"/>
              <a:buNone/>
            </a:pPr>
            <a:r>
              <a:rPr lang="en-US" altLang="en-US" sz="1600">
                <a:solidFill>
                  <a:srgbClr val="000000"/>
                </a:solidFill>
                <a:latin typeface="Times" panose="02020603050405020304" pitchFamily="18" charset="0"/>
              </a:rPr>
              <a:t>The plot in the figure gives an index close this value. </a:t>
            </a:r>
            <a:r>
              <a:rPr lang="en-US" altLang="en-US" sz="1600">
                <a:latin typeface="Times" panose="02020603050405020304" pitchFamily="18" charset="0"/>
              </a:rPr>
              <a:t>			</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Text Box 4"/>
          <p:cNvSpPr txBox="1">
            <a:spLocks noChangeArrowheads="1"/>
          </p:cNvSpPr>
          <p:nvPr/>
        </p:nvSpPr>
        <p:spPr bwMode="auto">
          <a:xfrm>
            <a:off x="784225" y="109538"/>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Manufacture of Optical Fibers</a:t>
            </a:r>
          </a:p>
        </p:txBody>
      </p:sp>
      <p:pic>
        <p:nvPicPr>
          <p:cNvPr id="294915" name="Picture 4" descr="K:\All My Files\Book, Optoelectronics, Pearson\##2ndEdition\#Chapters, The Textbook (2nd Edition)\Ch02, Waveguides,2nd Edition\#2-40-DrawingFibers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788" y="685800"/>
            <a:ext cx="3281362"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62" name="Picture 3" descr="K:\All My Files\Book, Optoelectronics, Pearson\##2ndEdition\#Chapters, The Textbook (2nd Edition)\Ch02, Waveguides,2nd Edition\#2-41-FiberX-Section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231900"/>
            <a:ext cx="781685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63" name="Rectangle 1"/>
          <p:cNvSpPr>
            <a:spLocks noChangeArrowheads="1"/>
          </p:cNvSpPr>
          <p:nvPr/>
        </p:nvSpPr>
        <p:spPr bwMode="auto">
          <a:xfrm>
            <a:off x="701675" y="4700588"/>
            <a:ext cx="75215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en-US">
                <a:cs typeface="Times New Roman" panose="02020603050405020304" pitchFamily="18" charset="0"/>
              </a:rPr>
              <a:t>The cross section of a typical single-mode fiber with a tight buffer tube. (</a:t>
            </a:r>
            <a:r>
              <a:rPr lang="en-US" altLang="en-US" i="1">
                <a:cs typeface="Times New Roman" panose="02020603050405020304" pitchFamily="18" charset="0"/>
              </a:rPr>
              <a:t>d</a:t>
            </a:r>
            <a:r>
              <a:rPr lang="en-US" altLang="en-US">
                <a:cs typeface="Times New Roman" panose="02020603050405020304" pitchFamily="18" charset="0"/>
              </a:rPr>
              <a:t> = diameter)</a:t>
            </a:r>
            <a:endParaRPr lang="en-US" altLang="en-US" sz="3600" b="1">
              <a:cs typeface="Times New Roman" panose="02020603050405020304" pitchFamily="18" charset="0"/>
            </a:endParaRPr>
          </a:p>
        </p:txBody>
      </p:sp>
      <p:sp>
        <p:nvSpPr>
          <p:cNvPr id="296964" name="Text Box 4"/>
          <p:cNvSpPr txBox="1">
            <a:spLocks noChangeArrowheads="1"/>
          </p:cNvSpPr>
          <p:nvPr/>
        </p:nvSpPr>
        <p:spPr bwMode="auto">
          <a:xfrm>
            <a:off x="784225" y="109538"/>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Typical Cross Section of an Optical Fiber</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Text Box 3"/>
          <p:cNvSpPr txBox="1">
            <a:spLocks noChangeArrowheads="1"/>
          </p:cNvSpPr>
          <p:nvPr/>
        </p:nvSpPr>
        <p:spPr bwMode="auto">
          <a:xfrm>
            <a:off x="1066800" y="228600"/>
            <a:ext cx="746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200" b="1">
                <a:solidFill>
                  <a:srgbClr val="FF020B"/>
                </a:solidFill>
              </a:rPr>
              <a:t>Outside vapor Deposition (OVD)</a:t>
            </a:r>
            <a:endParaRPr lang="en-US" altLang="en-US" b="1">
              <a:solidFill>
                <a:srgbClr val="FF020B"/>
              </a:solidFill>
            </a:endParaRPr>
          </a:p>
        </p:txBody>
      </p:sp>
      <p:sp>
        <p:nvSpPr>
          <p:cNvPr id="299011" name="Text Box 4"/>
          <p:cNvSpPr txBox="1">
            <a:spLocks noChangeArrowheads="1"/>
          </p:cNvSpPr>
          <p:nvPr/>
        </p:nvSpPr>
        <p:spPr bwMode="auto">
          <a:xfrm>
            <a:off x="304800" y="1295400"/>
            <a:ext cx="8610600" cy="430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1A0AFF"/>
                </a:solidFill>
              </a:rPr>
              <a:t>Main reactions are</a:t>
            </a:r>
          </a:p>
          <a:p>
            <a:pPr algn="ctr">
              <a:spcBef>
                <a:spcPct val="50000"/>
              </a:spcBef>
            </a:pPr>
            <a:r>
              <a:rPr lang="en-US" altLang="en-US" b="1">
                <a:solidFill>
                  <a:srgbClr val="1A0AFF"/>
                </a:solidFill>
              </a:rPr>
              <a:t>Silicon tetrachloride and oxygen produces silica</a:t>
            </a:r>
          </a:p>
          <a:p>
            <a:pPr algn="ctr">
              <a:spcBef>
                <a:spcPct val="50000"/>
              </a:spcBef>
            </a:pPr>
            <a:endParaRPr lang="en-US" altLang="en-US" b="1">
              <a:solidFill>
                <a:srgbClr val="1A0AFF"/>
              </a:solidFill>
            </a:endParaRPr>
          </a:p>
          <a:p>
            <a:pPr algn="ctr">
              <a:spcAft>
                <a:spcPts val="600"/>
              </a:spcAft>
            </a:pPr>
            <a:r>
              <a:rPr lang="en-US" altLang="en-US" b="1">
                <a:solidFill>
                  <a:srgbClr val="1A0AFF"/>
                </a:solidFill>
                <a:latin typeface="Times" panose="02020603050405020304" pitchFamily="18" charset="0"/>
              </a:rPr>
              <a:t>SiCl</a:t>
            </a:r>
            <a:r>
              <a:rPr lang="en-US" altLang="en-US" b="1" baseline="-25000">
                <a:solidFill>
                  <a:srgbClr val="1A0AFF"/>
                </a:solidFill>
                <a:latin typeface="Times" panose="02020603050405020304" pitchFamily="18" charset="0"/>
              </a:rPr>
              <a:t>4</a:t>
            </a:r>
            <a:r>
              <a:rPr lang="en-US" altLang="en-US" b="1">
                <a:solidFill>
                  <a:srgbClr val="1A0AFF"/>
                </a:solidFill>
                <a:latin typeface="Times" panose="02020603050405020304" pitchFamily="18" charset="0"/>
              </a:rPr>
              <a:t>(gas) + O</a:t>
            </a:r>
            <a:r>
              <a:rPr lang="en-US" altLang="en-US" b="1" baseline="-25000">
                <a:solidFill>
                  <a:srgbClr val="1A0AFF"/>
                </a:solidFill>
                <a:latin typeface="Times" panose="02020603050405020304" pitchFamily="18" charset="0"/>
              </a:rPr>
              <a:t>2</a:t>
            </a:r>
            <a:r>
              <a:rPr lang="en-US" altLang="en-US" b="1">
                <a:solidFill>
                  <a:srgbClr val="1A0AFF"/>
                </a:solidFill>
                <a:latin typeface="Times" panose="02020603050405020304" pitchFamily="18" charset="0"/>
              </a:rPr>
              <a:t>(gas) </a:t>
            </a:r>
            <a:r>
              <a:rPr lang="en-US" altLang="en-US" b="1">
                <a:solidFill>
                  <a:srgbClr val="1A0AFF"/>
                </a:solidFill>
                <a:latin typeface="Symbol" panose="05050102010706020507" pitchFamily="18" charset="2"/>
                <a:sym typeface="Symbol" panose="05050102010706020507" pitchFamily="18" charset="2"/>
              </a:rPr>
              <a:t></a:t>
            </a:r>
            <a:r>
              <a:rPr lang="en-US" altLang="en-US" b="1">
                <a:solidFill>
                  <a:srgbClr val="1A0AFF"/>
                </a:solidFill>
                <a:latin typeface="Times" panose="02020603050405020304" pitchFamily="18" charset="0"/>
              </a:rPr>
              <a:t> SiO</a:t>
            </a:r>
            <a:r>
              <a:rPr lang="en-US" altLang="en-US" b="1" baseline="-25000">
                <a:solidFill>
                  <a:srgbClr val="1A0AFF"/>
                </a:solidFill>
                <a:latin typeface="Times" panose="02020603050405020304" pitchFamily="18" charset="0"/>
              </a:rPr>
              <a:t>2</a:t>
            </a:r>
            <a:r>
              <a:rPr lang="en-US" altLang="en-US" b="1">
                <a:solidFill>
                  <a:srgbClr val="1A0AFF"/>
                </a:solidFill>
                <a:latin typeface="Times" panose="02020603050405020304" pitchFamily="18" charset="0"/>
              </a:rPr>
              <a:t>(solid) + 2Cl</a:t>
            </a:r>
            <a:r>
              <a:rPr lang="en-US" altLang="en-US" b="1" baseline="-25000">
                <a:solidFill>
                  <a:srgbClr val="1A0AFF"/>
                </a:solidFill>
                <a:latin typeface="Times" panose="02020603050405020304" pitchFamily="18" charset="0"/>
              </a:rPr>
              <a:t>2</a:t>
            </a:r>
            <a:r>
              <a:rPr lang="en-US" altLang="en-US" b="1">
                <a:solidFill>
                  <a:srgbClr val="1A0AFF"/>
                </a:solidFill>
                <a:latin typeface="Times" panose="02020603050405020304" pitchFamily="18" charset="0"/>
              </a:rPr>
              <a:t>(gas)</a:t>
            </a:r>
            <a:endParaRPr lang="en-US" altLang="en-US" b="1">
              <a:latin typeface="Times" panose="02020603050405020304" pitchFamily="18" charset="0"/>
            </a:endParaRPr>
          </a:p>
          <a:p>
            <a:pPr algn="ctr">
              <a:spcAft>
                <a:spcPts val="600"/>
              </a:spcAft>
            </a:pPr>
            <a:endParaRPr lang="en-US" altLang="en-US" b="1">
              <a:latin typeface="Times" panose="02020603050405020304" pitchFamily="18" charset="0"/>
            </a:endParaRPr>
          </a:p>
          <a:p>
            <a:pPr algn="ctr">
              <a:spcAft>
                <a:spcPts val="600"/>
              </a:spcAft>
            </a:pPr>
            <a:r>
              <a:rPr lang="en-US" altLang="en-US" b="1">
                <a:solidFill>
                  <a:srgbClr val="FF020B"/>
                </a:solidFill>
              </a:rPr>
              <a:t>Germanium tetrachloride and oxygen produces germania</a:t>
            </a:r>
            <a:endParaRPr lang="en-US" altLang="en-US" b="1">
              <a:solidFill>
                <a:srgbClr val="FF020B"/>
              </a:solidFill>
              <a:latin typeface="Times" panose="02020603050405020304" pitchFamily="18" charset="0"/>
            </a:endParaRPr>
          </a:p>
          <a:p>
            <a:pPr algn="ctr">
              <a:spcAft>
                <a:spcPts val="600"/>
              </a:spcAft>
            </a:pPr>
            <a:endParaRPr lang="en-US" altLang="en-US" b="1">
              <a:solidFill>
                <a:srgbClr val="FF020B"/>
              </a:solidFill>
              <a:latin typeface="Times" panose="02020603050405020304" pitchFamily="18" charset="0"/>
            </a:endParaRPr>
          </a:p>
          <a:p>
            <a:pPr algn="ctr">
              <a:spcAft>
                <a:spcPts val="600"/>
              </a:spcAft>
            </a:pPr>
            <a:r>
              <a:rPr lang="en-US" altLang="en-US" b="1">
                <a:solidFill>
                  <a:srgbClr val="FF020B"/>
                </a:solidFill>
                <a:latin typeface="Times" panose="02020603050405020304" pitchFamily="18" charset="0"/>
              </a:rPr>
              <a:t>GeCl</a:t>
            </a:r>
            <a:r>
              <a:rPr lang="en-US" altLang="en-US" b="1" baseline="-25000">
                <a:solidFill>
                  <a:srgbClr val="FF020B"/>
                </a:solidFill>
                <a:latin typeface="Times" panose="02020603050405020304" pitchFamily="18" charset="0"/>
              </a:rPr>
              <a:t>4</a:t>
            </a:r>
            <a:r>
              <a:rPr lang="en-US" altLang="en-US" b="1">
                <a:solidFill>
                  <a:srgbClr val="FF020B"/>
                </a:solidFill>
                <a:latin typeface="Times" panose="02020603050405020304" pitchFamily="18" charset="0"/>
              </a:rPr>
              <a:t>(gas) + O</a:t>
            </a:r>
            <a:r>
              <a:rPr lang="en-US" altLang="en-US" b="1" baseline="-25000">
                <a:solidFill>
                  <a:srgbClr val="FF020B"/>
                </a:solidFill>
                <a:latin typeface="Times" panose="02020603050405020304" pitchFamily="18" charset="0"/>
              </a:rPr>
              <a:t>2</a:t>
            </a:r>
            <a:r>
              <a:rPr lang="en-US" altLang="en-US" b="1">
                <a:solidFill>
                  <a:srgbClr val="FF020B"/>
                </a:solidFill>
                <a:latin typeface="Times" panose="02020603050405020304" pitchFamily="18" charset="0"/>
              </a:rPr>
              <a:t>(gas) </a:t>
            </a:r>
            <a:r>
              <a:rPr lang="en-US" altLang="en-US" b="1">
                <a:solidFill>
                  <a:srgbClr val="FF020B"/>
                </a:solidFill>
                <a:latin typeface="Symbol" panose="05050102010706020507" pitchFamily="18" charset="2"/>
                <a:sym typeface="Symbol" panose="05050102010706020507" pitchFamily="18" charset="2"/>
              </a:rPr>
              <a:t></a:t>
            </a:r>
            <a:r>
              <a:rPr lang="en-US" altLang="en-US" b="1">
                <a:solidFill>
                  <a:srgbClr val="FF020B"/>
                </a:solidFill>
                <a:latin typeface="Times" panose="02020603050405020304" pitchFamily="18" charset="0"/>
              </a:rPr>
              <a:t> GeO</a:t>
            </a:r>
            <a:r>
              <a:rPr lang="en-US" altLang="en-US" b="1" baseline="-25000">
                <a:solidFill>
                  <a:srgbClr val="FF020B"/>
                </a:solidFill>
                <a:latin typeface="Times" panose="02020603050405020304" pitchFamily="18" charset="0"/>
              </a:rPr>
              <a:t>2</a:t>
            </a:r>
            <a:r>
              <a:rPr lang="en-US" altLang="en-US" b="1">
                <a:solidFill>
                  <a:srgbClr val="FF020B"/>
                </a:solidFill>
                <a:latin typeface="Times" panose="02020603050405020304" pitchFamily="18" charset="0"/>
              </a:rPr>
              <a:t>(solid) + 2Cl</a:t>
            </a:r>
            <a:r>
              <a:rPr lang="en-US" altLang="en-US" b="1" baseline="-25000">
                <a:solidFill>
                  <a:srgbClr val="FF020B"/>
                </a:solidFill>
                <a:latin typeface="Times" panose="02020603050405020304" pitchFamily="18" charset="0"/>
              </a:rPr>
              <a:t>2</a:t>
            </a:r>
            <a:r>
              <a:rPr lang="en-US" altLang="en-US" b="1">
                <a:solidFill>
                  <a:srgbClr val="FF020B"/>
                </a:solidFill>
                <a:latin typeface="Times" panose="02020603050405020304" pitchFamily="18" charset="0"/>
              </a:rPr>
              <a:t>(gas)</a:t>
            </a:r>
            <a:endParaRPr lang="en-US" altLang="en-US" b="1">
              <a:latin typeface="Times" panose="02020603050405020304" pitchFamily="18" charset="0"/>
            </a:endParaRPr>
          </a:p>
          <a:p>
            <a:pPr>
              <a:spcBef>
                <a:spcPct val="50000"/>
              </a:spcBef>
            </a:pPr>
            <a:endParaRPr lang="en-US" alt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Text Box 4"/>
          <p:cNvSpPr txBox="1">
            <a:spLocks noChangeArrowheads="1"/>
          </p:cNvSpPr>
          <p:nvPr/>
        </p:nvSpPr>
        <p:spPr bwMode="auto">
          <a:xfrm>
            <a:off x="633413" y="4360863"/>
            <a:ext cx="7759700" cy="175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en-CA" altLang="en-US" sz="1800">
                <a:solidFill>
                  <a:srgbClr val="1A0AFF"/>
                </a:solidFill>
              </a:rPr>
              <a:t>Donald Keck, Bob Maurer and Peter Schultz (left to right) at Corning shortly after announcing the first low loss optical fibers made in 1970. Keck, Maurer and Schultz developed the outside vapor deposition (OVD) method for the fabrication of preforms that are used in drawing fibers with low losses. Their OVD was based on Franklin Hyde’s vapor deposition process earlier at Corning in 1930s. OVD is still used today at Corning in manufacturing low loss fibers. (Courtesy of Corning)</a:t>
            </a:r>
            <a:endParaRPr lang="en-US" altLang="en-US">
              <a:solidFill>
                <a:srgbClr val="1A0AFF"/>
              </a:solidFill>
              <a:latin typeface="Times" panose="02020603050405020304" pitchFamily="18" charset="0"/>
            </a:endParaRPr>
          </a:p>
        </p:txBody>
      </p:sp>
      <p:pic>
        <p:nvPicPr>
          <p:cNvPr id="301059" name="Picture 138" descr="Description: Donald Keck, Bob Maurer and Peter Schultz,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0" y="569913"/>
            <a:ext cx="5207000"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4"/>
          <p:cNvSpPr txBox="1">
            <a:spLocks noChangeArrowheads="1"/>
          </p:cNvSpPr>
          <p:nvPr/>
        </p:nvSpPr>
        <p:spPr bwMode="auto">
          <a:xfrm>
            <a:off x="633413" y="4360863"/>
            <a:ext cx="7759700" cy="15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b="1">
                <a:solidFill>
                  <a:srgbClr val="1A0AFF"/>
                </a:solidFill>
              </a:rPr>
              <a:t>Peter Schultz making a germania-doped multimode fiber preform using the outside vapor deposition (OVD) process circa 1972 at Corning. Soot is deposited layer by layer on a thin bait rod rotating and translating in front of the flame hydrolysis burner. The first fibers made by the OVD  at that time had an attenuation of 4 dB/km, which was among the lowest, and below what Charles Kao thought was needed for optical fiber communications, 20 dB/km (Courtesy of Peter Schultz.)</a:t>
            </a:r>
            <a:endParaRPr lang="en-US" altLang="en-US" sz="2000" b="1">
              <a:solidFill>
                <a:srgbClr val="1A0AFF"/>
              </a:solidFill>
              <a:latin typeface="Times" panose="02020603050405020304" pitchFamily="18" charset="0"/>
            </a:endParaRPr>
          </a:p>
        </p:txBody>
      </p:sp>
      <p:pic>
        <p:nvPicPr>
          <p:cNvPr id="303107" name="Picture 143" descr="Description: Schultz w OVD lat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3" y="227013"/>
            <a:ext cx="5740400"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Text Box 3"/>
          <p:cNvSpPr txBox="1">
            <a:spLocks noChangeArrowheads="1"/>
          </p:cNvSpPr>
          <p:nvPr/>
        </p:nvSpPr>
        <p:spPr bwMode="auto">
          <a:xfrm>
            <a:off x="1066800" y="12065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Outside Vapor Deposition (OVD)</a:t>
            </a:r>
          </a:p>
        </p:txBody>
      </p:sp>
      <p:sp>
        <p:nvSpPr>
          <p:cNvPr id="305155" name="Rectangle 1"/>
          <p:cNvSpPr>
            <a:spLocks noChangeArrowheads="1"/>
          </p:cNvSpPr>
          <p:nvPr/>
        </p:nvSpPr>
        <p:spPr bwMode="auto">
          <a:xfrm>
            <a:off x="665163" y="4789488"/>
            <a:ext cx="78057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CA" altLang="en-US" sz="1600" b="1">
                <a:solidFill>
                  <a:srgbClr val="1A0AFF"/>
                </a:solidFill>
              </a:rPr>
              <a:t>Schematic illustration of OVD and the preform preparation for fiber drawing. (a) Reaction of gases in the burner flame produces glass soot that deposits on to the outside surface of the mandrel. (b) The mandrel is removed and the hollow porous soot preform is consolidated; the soot particles  are sintered, fused, together to form a clear glass rod. (c) The consolidated glass rod is used as a preform in fiber drawing.</a:t>
            </a:r>
            <a:endParaRPr lang="en-CA" altLang="en-US" sz="1600">
              <a:solidFill>
                <a:srgbClr val="1A0AFF"/>
              </a:solidFill>
            </a:endParaRPr>
          </a:p>
        </p:txBody>
      </p:sp>
      <p:pic>
        <p:nvPicPr>
          <p:cNvPr id="305156" name="Picture 5" descr="K:\All My Files\Book, Optoelectronics, Pearson\##2ndEdition\#Chapters, The Textbook (2nd Edition)\Ch02, Waveguides,2nd Edition\#2-42-OVD(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8" y="801688"/>
            <a:ext cx="8272462"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Title 1"/>
          <p:cNvSpPr>
            <a:spLocks noGrp="1"/>
          </p:cNvSpPr>
          <p:nvPr>
            <p:ph type="title"/>
          </p:nvPr>
        </p:nvSpPr>
        <p:spPr bwMode="auto">
          <a:xfrm>
            <a:off x="614363" y="79375"/>
            <a:ext cx="7966075" cy="617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b="1" smtClean="0">
                <a:solidFill>
                  <a:srgbClr val="FF0000"/>
                </a:solidFill>
              </a:rPr>
              <a:t>WAVELENGTH DIVISION MULTIPLEXING: WDM</a:t>
            </a:r>
          </a:p>
        </p:txBody>
      </p:sp>
      <p:pic>
        <p:nvPicPr>
          <p:cNvPr id="307203" name="Picture 4" descr="K:\All My Files\Book, Optoelectronics, Pearson\##2ndEdition\#Chapters, The Textbook (2nd Edition)\Ch02, Waveguides,2nd Edition\#2-43-WDM(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3" y="998538"/>
            <a:ext cx="8751887"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Title 1"/>
          <p:cNvSpPr>
            <a:spLocks noGrp="1"/>
          </p:cNvSpPr>
          <p:nvPr>
            <p:ph type="title"/>
          </p:nvPr>
        </p:nvSpPr>
        <p:spPr bwMode="auto">
          <a:xfrm>
            <a:off x="347663" y="182563"/>
            <a:ext cx="8018462" cy="465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sz="2400" b="1" smtClean="0">
                <a:solidFill>
                  <a:srgbClr val="1A0AFF"/>
                </a:solidFill>
              </a:rPr>
              <a:t>WAVELENGTH DIVISION MULTIPLEXING: WDM</a:t>
            </a:r>
          </a:p>
        </p:txBody>
      </p:sp>
      <p:sp>
        <p:nvSpPr>
          <p:cNvPr id="309251" name="Rectangle 1"/>
          <p:cNvSpPr>
            <a:spLocks noChangeArrowheads="1"/>
          </p:cNvSpPr>
          <p:nvPr/>
        </p:nvSpPr>
        <p:spPr bwMode="auto">
          <a:xfrm>
            <a:off x="347663" y="661988"/>
            <a:ext cx="8578850" cy="563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57200" indent="-457200">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buFont typeface="Wingdings" panose="05000000000000000000" pitchFamily="2" charset="2"/>
              <a:buChar char="Ø"/>
            </a:pPr>
            <a:r>
              <a:rPr lang="en-US" altLang="en-US" sz="2000">
                <a:solidFill>
                  <a:srgbClr val="FF0000"/>
                </a:solidFill>
                <a:latin typeface="Arial" panose="020B0604020202020204" pitchFamily="34" charset="0"/>
                <a:ea typeface="Times New Roman" panose="02020603050405020304" pitchFamily="18" charset="0"/>
                <a:cs typeface="Arial" panose="020B0604020202020204" pitchFamily="34" charset="0"/>
              </a:rPr>
              <a:t>Generation of different wavelengths of light each with a narrow spectrum to avoid any overlap in wavelengths</a:t>
            </a:r>
            <a:r>
              <a:rPr lang="en-US" altLang="en-US" sz="2000">
                <a:solidFill>
                  <a:srgbClr val="C00000"/>
                </a:solidFill>
                <a:latin typeface="Arial" panose="020B0604020202020204" pitchFamily="34" charset="0"/>
                <a:ea typeface="Times New Roman" panose="02020603050405020304" pitchFamily="18" charset="0"/>
                <a:cs typeface="Arial" panose="020B0604020202020204" pitchFamily="34" charset="0"/>
              </a:rPr>
              <a:t>. </a:t>
            </a:r>
          </a:p>
          <a:p>
            <a:pPr>
              <a:buFont typeface="Wingdings" panose="05000000000000000000" pitchFamily="2" charset="2"/>
              <a:buChar char="Ø"/>
            </a:pPr>
            <a:r>
              <a:rPr lang="en-US" altLang="en-US" sz="2000">
                <a:solidFill>
                  <a:srgbClr val="1A0AFF"/>
                </a:solidFill>
                <a:latin typeface="Arial" panose="020B0604020202020204" pitchFamily="34" charset="0"/>
                <a:ea typeface="Times New Roman" panose="02020603050405020304" pitchFamily="18" charset="0"/>
                <a:cs typeface="Arial" panose="020B0604020202020204" pitchFamily="34" charset="0"/>
              </a:rPr>
              <a:t>Modulation of light without wavelength distortion; </a:t>
            </a:r>
            <a:r>
              <a:rPr lang="en-US" altLang="en-US" sz="2000" i="1">
                <a:solidFill>
                  <a:srgbClr val="1A0AFF"/>
                </a:solidFill>
                <a:latin typeface="Arial" panose="020B0604020202020204" pitchFamily="34" charset="0"/>
                <a:ea typeface="Times New Roman" panose="02020603050405020304" pitchFamily="18" charset="0"/>
                <a:cs typeface="Arial" panose="020B0604020202020204" pitchFamily="34" charset="0"/>
              </a:rPr>
              <a:t>i.e.</a:t>
            </a:r>
            <a:r>
              <a:rPr lang="en-US" altLang="en-US" sz="2000">
                <a:solidFill>
                  <a:srgbClr val="1A0AFF"/>
                </a:solidFill>
                <a:latin typeface="Arial" panose="020B0604020202020204" pitchFamily="34" charset="0"/>
                <a:ea typeface="Times New Roman" panose="02020603050405020304" pitchFamily="18" charset="0"/>
                <a:cs typeface="Arial" panose="020B0604020202020204" pitchFamily="34" charset="0"/>
              </a:rPr>
              <a:t> without </a:t>
            </a:r>
            <a:r>
              <a:rPr lang="en-US" altLang="en-US" sz="2000" i="1">
                <a:solidFill>
                  <a:srgbClr val="1A0AFF"/>
                </a:solidFill>
                <a:latin typeface="Arial" panose="020B0604020202020204" pitchFamily="34" charset="0"/>
                <a:ea typeface="Times New Roman" panose="02020603050405020304" pitchFamily="18" charset="0"/>
                <a:cs typeface="Arial" panose="020B0604020202020204" pitchFamily="34" charset="0"/>
              </a:rPr>
              <a:t>chirping</a:t>
            </a:r>
            <a:r>
              <a:rPr lang="en-US" altLang="en-US" sz="2000">
                <a:solidFill>
                  <a:srgbClr val="1A0AFF"/>
                </a:solidFill>
                <a:latin typeface="Arial" panose="020B0604020202020204" pitchFamily="34" charset="0"/>
                <a:ea typeface="Times New Roman" panose="02020603050405020304" pitchFamily="18" charset="0"/>
                <a:cs typeface="Arial" panose="020B0604020202020204" pitchFamily="34" charset="0"/>
              </a:rPr>
              <a:t> (variation in the frequency of light due to modulation). </a:t>
            </a:r>
          </a:p>
          <a:p>
            <a:pPr>
              <a:buFont typeface="Wingdings" panose="05000000000000000000" pitchFamily="2" charset="2"/>
              <a:buChar char="Ø"/>
            </a:pPr>
            <a:r>
              <a:rPr lang="en-US" altLang="en-US" sz="2000">
                <a:solidFill>
                  <a:srgbClr val="FF0000"/>
                </a:solidFill>
                <a:latin typeface="Arial" panose="020B0604020202020204" pitchFamily="34" charset="0"/>
                <a:ea typeface="Times New Roman" panose="02020603050405020304" pitchFamily="18" charset="0"/>
                <a:cs typeface="Arial" panose="020B0604020202020204" pitchFamily="34" charset="0"/>
              </a:rPr>
              <a:t>Efficient coupling of different wavelengths into a single transmission medium</a:t>
            </a:r>
            <a:r>
              <a:rPr lang="en-US" altLang="en-US" sz="2000">
                <a:solidFill>
                  <a:srgbClr val="C00000"/>
                </a:solidFill>
                <a:latin typeface="Arial" panose="020B0604020202020204" pitchFamily="34" charset="0"/>
                <a:ea typeface="Times New Roman" panose="02020603050405020304" pitchFamily="18" charset="0"/>
                <a:cs typeface="Arial" panose="020B0604020202020204" pitchFamily="34" charset="0"/>
              </a:rPr>
              <a:t>. </a:t>
            </a:r>
          </a:p>
          <a:p>
            <a:pPr>
              <a:buFont typeface="Wingdings" panose="05000000000000000000" pitchFamily="2" charset="2"/>
              <a:buChar char="Ø"/>
            </a:pPr>
            <a:r>
              <a:rPr lang="en-US" altLang="en-US" sz="2000">
                <a:solidFill>
                  <a:srgbClr val="1A0AFF"/>
                </a:solidFill>
                <a:latin typeface="Arial" panose="020B0604020202020204" pitchFamily="34" charset="0"/>
                <a:ea typeface="Times New Roman" panose="02020603050405020304" pitchFamily="18" charset="0"/>
                <a:cs typeface="Arial" panose="020B0604020202020204" pitchFamily="34" charset="0"/>
              </a:rPr>
              <a:t>Optical amplification of all the wavelengths by an amount that compensates for attenuation in the transmission medium, which depends on the wavelength.</a:t>
            </a:r>
            <a:r>
              <a:rPr lang="en-US" altLang="en-US" sz="2000">
                <a:solidFill>
                  <a:srgbClr val="C00000"/>
                </a:solidFill>
                <a:latin typeface="Arial" panose="020B0604020202020204" pitchFamily="34" charset="0"/>
                <a:ea typeface="Times New Roman" panose="02020603050405020304" pitchFamily="18" charset="0"/>
                <a:cs typeface="Arial" panose="020B0604020202020204" pitchFamily="34" charset="0"/>
              </a:rPr>
              <a:t> </a:t>
            </a:r>
          </a:p>
          <a:p>
            <a:pPr>
              <a:buFont typeface="Wingdings" panose="05000000000000000000" pitchFamily="2" charset="2"/>
              <a:buChar char="Ø"/>
            </a:pPr>
            <a:r>
              <a:rPr lang="en-US" altLang="en-US" sz="2000">
                <a:solidFill>
                  <a:srgbClr val="FF0000"/>
                </a:solidFill>
                <a:latin typeface="Arial" panose="020B0604020202020204" pitchFamily="34" charset="0"/>
                <a:ea typeface="Times New Roman" panose="02020603050405020304" pitchFamily="18" charset="0"/>
                <a:cs typeface="Arial" panose="020B0604020202020204" pitchFamily="34" charset="0"/>
              </a:rPr>
              <a:t>Dropping and adding channels when necessary during transmission. </a:t>
            </a:r>
          </a:p>
          <a:p>
            <a:pPr>
              <a:buFont typeface="Wingdings" panose="05000000000000000000" pitchFamily="2" charset="2"/>
              <a:buChar char="Ø"/>
            </a:pPr>
            <a:r>
              <a:rPr lang="en-US" altLang="en-US" sz="2000">
                <a:solidFill>
                  <a:srgbClr val="1A0AFF"/>
                </a:solidFill>
                <a:latin typeface="Arial" panose="020B0604020202020204" pitchFamily="34" charset="0"/>
                <a:ea typeface="Times New Roman" panose="02020603050405020304" pitchFamily="18" charset="0"/>
                <a:cs typeface="Arial" panose="020B0604020202020204" pitchFamily="34" charset="0"/>
              </a:rPr>
              <a:t>Demultiplexing the wavelengths into individual channels at the receiving end. </a:t>
            </a:r>
          </a:p>
          <a:p>
            <a:pPr>
              <a:buFont typeface="Wingdings" panose="05000000000000000000" pitchFamily="2" charset="2"/>
              <a:buChar char="Ø"/>
            </a:pPr>
            <a:r>
              <a:rPr lang="en-US" altLang="en-US" sz="2000">
                <a:solidFill>
                  <a:srgbClr val="FF0000"/>
                </a:solidFill>
                <a:latin typeface="Arial" panose="020B0604020202020204" pitchFamily="34" charset="0"/>
                <a:ea typeface="Times New Roman" panose="02020603050405020304" pitchFamily="18" charset="0"/>
                <a:cs typeface="Arial" panose="020B0604020202020204" pitchFamily="34" charset="0"/>
              </a:rPr>
              <a:t>Detecting the signal in each channel. To achieve an acceptable bandwidth, we need to dispersion manage the fiber (use dispersion compensation fibers), and to reduce cross-talk and unwanted signals, we have to use optical filters to block or pass the required wavelengths. We need various optical components to connect the devices together and implement the whole system.</a:t>
            </a:r>
            <a:r>
              <a:rPr lang="en-US" altLang="en-US" sz="2000">
                <a:solidFill>
                  <a:srgbClr val="C00000"/>
                </a:solidFill>
                <a:latin typeface="Arial" panose="020B0604020202020204" pitchFamily="34" charset="0"/>
                <a:ea typeface="Times New Roman" panose="02020603050405020304" pitchFamily="18" charset="0"/>
                <a:cs typeface="Arial" panose="020B0604020202020204" pitchFamily="34" charset="0"/>
              </a:rPr>
              <a:t> </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Title 1"/>
          <p:cNvSpPr>
            <a:spLocks noGrp="1"/>
          </p:cNvSpPr>
          <p:nvPr>
            <p:ph type="title"/>
          </p:nvPr>
        </p:nvSpPr>
        <p:spPr bwMode="auto">
          <a:xfrm>
            <a:off x="347663" y="182563"/>
            <a:ext cx="8018462" cy="465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en-US" sz="2400" b="1" smtClean="0">
                <a:solidFill>
                  <a:srgbClr val="1A0AFF"/>
                </a:solidFill>
              </a:rPr>
              <a:t>WAVELENGTH DIVISION MULTIPLEXING: WDM</a:t>
            </a:r>
          </a:p>
        </p:txBody>
      </p:sp>
      <p:sp>
        <p:nvSpPr>
          <p:cNvPr id="3" name="Rectangle 2"/>
          <p:cNvSpPr/>
          <p:nvPr/>
        </p:nvSpPr>
        <p:spPr>
          <a:xfrm>
            <a:off x="414338" y="914400"/>
            <a:ext cx="8512175" cy="5478463"/>
          </a:xfrm>
          <a:prstGeom prst="rect">
            <a:avLst/>
          </a:prstGeom>
        </p:spPr>
        <p:txBody>
          <a:bodyPr>
            <a:spAutoFit/>
          </a:bodyPr>
          <a:lstStyle/>
          <a:p>
            <a:pPr>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US" sz="2000" dirty="0">
                <a:solidFill>
                  <a:srgbClr val="FF0000"/>
                </a:solidFill>
                <a:latin typeface="Times New Roman"/>
                <a:ea typeface="Times New Roman"/>
              </a:rPr>
              <a:t>If  </a:t>
            </a:r>
            <a:r>
              <a:rPr lang="en-US" sz="2000" dirty="0">
                <a:solidFill>
                  <a:srgbClr val="FF0000"/>
                </a:solidFill>
                <a:latin typeface="Symbol"/>
                <a:ea typeface="Times New Roman"/>
              </a:rPr>
              <a:t>D</a:t>
            </a:r>
            <a:r>
              <a:rPr lang="en-US" sz="2000" i="1" dirty="0">
                <a:solidFill>
                  <a:srgbClr val="FF0000"/>
                </a:solidFill>
                <a:latin typeface="Symbol"/>
                <a:ea typeface="Times New Roman"/>
              </a:rPr>
              <a:t>u</a:t>
            </a:r>
            <a:r>
              <a:rPr lang="en-US" sz="2000" dirty="0">
                <a:solidFill>
                  <a:srgbClr val="FF0000"/>
                </a:solidFill>
                <a:latin typeface="Times New Roman"/>
                <a:ea typeface="Times New Roman"/>
              </a:rPr>
              <a:t> &lt; 200 GHz then WDM is called </a:t>
            </a:r>
            <a:r>
              <a:rPr lang="en-US" sz="2000" b="1" cap="small" dirty="0">
                <a:solidFill>
                  <a:srgbClr val="FF0000"/>
                </a:solidFill>
                <a:latin typeface="Times New Roman"/>
                <a:ea typeface="Times New Roman"/>
              </a:rPr>
              <a:t>dense wavelength division multiplexing </a:t>
            </a:r>
            <a:r>
              <a:rPr lang="en-US" sz="2000" b="1" dirty="0">
                <a:solidFill>
                  <a:srgbClr val="FF0000"/>
                </a:solidFill>
                <a:latin typeface="Times New Roman"/>
                <a:ea typeface="Times New Roman"/>
              </a:rPr>
              <a:t>and denoted</a:t>
            </a:r>
            <a:r>
              <a:rPr lang="en-US" sz="2000" dirty="0">
                <a:solidFill>
                  <a:srgbClr val="FF0000"/>
                </a:solidFill>
                <a:latin typeface="Times New Roman"/>
                <a:ea typeface="Times New Roman"/>
              </a:rPr>
              <a:t> as DWDM. </a:t>
            </a:r>
          </a:p>
          <a:p>
            <a:pPr>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endParaRPr lang="en-US" sz="2000" dirty="0">
              <a:solidFill>
                <a:srgbClr val="C00000"/>
              </a:solidFill>
              <a:latin typeface="Times New Roman"/>
              <a:ea typeface="Times New Roman"/>
            </a:endParaRPr>
          </a:p>
          <a:p>
            <a:pPr>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US" sz="2000" dirty="0">
                <a:solidFill>
                  <a:srgbClr val="1A0AFF"/>
                </a:solidFill>
                <a:latin typeface="Times New Roman"/>
                <a:ea typeface="Times New Roman"/>
              </a:rPr>
              <a:t>At present, DWDM stands typically at 100 GHz separated channels which is equivalent to a wavelength separation of 0.8 nm. </a:t>
            </a:r>
          </a:p>
          <a:p>
            <a:pPr>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endParaRPr lang="en-US" sz="2000" dirty="0">
              <a:solidFill>
                <a:srgbClr val="C00000"/>
              </a:solidFill>
              <a:latin typeface="Times New Roman"/>
              <a:ea typeface="Times New Roman"/>
            </a:endParaRPr>
          </a:p>
          <a:p>
            <a:pPr>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US" sz="2000" dirty="0">
                <a:solidFill>
                  <a:srgbClr val="FF0000"/>
                </a:solidFill>
                <a:latin typeface="Times New Roman"/>
                <a:ea typeface="Times New Roman"/>
              </a:rPr>
              <a:t>DWDM imposes stringent requirements on lasers and modulators used for generating the optical signals. </a:t>
            </a:r>
          </a:p>
          <a:p>
            <a:pPr>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endParaRPr lang="en-US" sz="2000" dirty="0">
              <a:solidFill>
                <a:srgbClr val="C00000"/>
              </a:solidFill>
              <a:latin typeface="Times New Roman"/>
              <a:ea typeface="Times New Roman"/>
            </a:endParaRPr>
          </a:p>
          <a:p>
            <a:pPr>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defRPr/>
            </a:pPr>
            <a:r>
              <a:rPr lang="en-US" sz="2000" dirty="0">
                <a:solidFill>
                  <a:srgbClr val="1A0AFF"/>
                </a:solidFill>
                <a:latin typeface="Times New Roman"/>
                <a:ea typeface="Times New Roman"/>
              </a:rPr>
              <a:t>It is not possible to tolerate even slight shifts in the optical signal frequency when channels are spaced closely. As the channel spacing becomes narrower as in DWDM, one also encounters various other problems not previously present. For example, any nonlinearity in a component carrying the channels can produce intermodulation between the channels; an undesirable effect. Thus, the total optical power must be kept below the onset of nonlinearity in the fiber and optical amplifiers within the WDM system.</a:t>
            </a:r>
            <a:r>
              <a:rPr lang="en-US" sz="2000" dirty="0">
                <a:solidFill>
                  <a:srgbClr val="C00000"/>
                </a:solidFill>
                <a:latin typeface="Times New Roman"/>
                <a:ea typeface="Times New Roman"/>
              </a:rPr>
              <a:t>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p:cNvSpPr>
            <a:spLocks noChangeArrowheads="1"/>
          </p:cNvSpPr>
          <p:nvPr/>
        </p:nvSpPr>
        <p:spPr bwMode="auto">
          <a:xfrm>
            <a:off x="503238" y="4908550"/>
            <a:ext cx="806132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2000">
                <a:cs typeface="Times New Roman" panose="02020603050405020304" pitchFamily="18" charset="0"/>
              </a:rPr>
              <a:t>A light ray traveling in the guide must interfere constructively with itself to propagate successfully. Otherwise destructive interference will destroy the wave. </a:t>
            </a:r>
            <a:r>
              <a:rPr lang="en-CA" altLang="en-US" sz="2000" i="1">
                <a:cs typeface="Times New Roman" panose="02020603050405020304" pitchFamily="18" charset="0"/>
              </a:rPr>
              <a:t>E</a:t>
            </a:r>
            <a:r>
              <a:rPr lang="en-CA" altLang="en-US" sz="2000">
                <a:cs typeface="Times New Roman" panose="02020603050405020304" pitchFamily="18" charset="0"/>
              </a:rPr>
              <a:t> is parallel to </a:t>
            </a:r>
            <a:r>
              <a:rPr lang="en-CA" altLang="en-US" sz="2000" i="1">
                <a:cs typeface="Times New Roman" panose="02020603050405020304" pitchFamily="18" charset="0"/>
              </a:rPr>
              <a:t>x</a:t>
            </a:r>
            <a:r>
              <a:rPr lang="en-CA" altLang="en-US" sz="2000">
                <a:cs typeface="Times New Roman" panose="02020603050405020304" pitchFamily="18" charset="0"/>
              </a:rPr>
              <a:t>. (</a:t>
            </a:r>
            <a:r>
              <a:rPr lang="en-CA" altLang="en-US" sz="2000" i="1">
                <a:latin typeface="Symbol" panose="05050102010706020507" pitchFamily="18" charset="2"/>
                <a:cs typeface="Times New Roman" panose="02020603050405020304" pitchFamily="18" charset="0"/>
              </a:rPr>
              <a:t>l</a:t>
            </a:r>
            <a:r>
              <a:rPr lang="en-CA" altLang="en-US" sz="2000" baseline="-25000">
                <a:cs typeface="Times New Roman" panose="02020603050405020304" pitchFamily="18" charset="0"/>
              </a:rPr>
              <a:t>1</a:t>
            </a:r>
            <a:r>
              <a:rPr lang="en-CA" altLang="en-US" sz="2000">
                <a:cs typeface="Times New Roman" panose="02020603050405020304" pitchFamily="18" charset="0"/>
              </a:rPr>
              <a:t> and </a:t>
            </a:r>
            <a:r>
              <a:rPr lang="en-CA" altLang="en-US" sz="2000" i="1">
                <a:cs typeface="Times New Roman" panose="02020603050405020304" pitchFamily="18" charset="0"/>
              </a:rPr>
              <a:t>k</a:t>
            </a:r>
            <a:r>
              <a:rPr lang="en-CA" altLang="en-US" sz="2000" baseline="-25000">
                <a:cs typeface="Times New Roman" panose="02020603050405020304" pitchFamily="18" charset="0"/>
              </a:rPr>
              <a:t>1</a:t>
            </a:r>
            <a:r>
              <a:rPr lang="en-CA" altLang="en-US" sz="2000">
                <a:cs typeface="Times New Roman" panose="02020603050405020304" pitchFamily="18" charset="0"/>
              </a:rPr>
              <a:t> are the wavelength and the propagation constant inside the core medium </a:t>
            </a:r>
            <a:r>
              <a:rPr lang="en-CA" altLang="en-US" sz="2000" i="1">
                <a:cs typeface="Times New Roman" panose="02020603050405020304" pitchFamily="18" charset="0"/>
              </a:rPr>
              <a:t>n</a:t>
            </a:r>
            <a:r>
              <a:rPr lang="en-CA" altLang="en-US" sz="2000" baseline="-25000">
                <a:cs typeface="Times New Roman" panose="02020603050405020304" pitchFamily="18" charset="0"/>
              </a:rPr>
              <a:t>1</a:t>
            </a:r>
            <a:r>
              <a:rPr lang="en-CA" altLang="en-US" sz="2000">
                <a:cs typeface="Times New Roman" panose="02020603050405020304" pitchFamily="18" charset="0"/>
              </a:rPr>
              <a:t> </a:t>
            </a:r>
            <a:r>
              <a:rPr lang="en-CA" altLang="en-US" sz="2000" i="1">
                <a:cs typeface="Times New Roman" panose="02020603050405020304" pitchFamily="18" charset="0"/>
              </a:rPr>
              <a:t>i.e.</a:t>
            </a:r>
            <a:r>
              <a:rPr lang="en-CA" altLang="en-US" sz="2000">
                <a:cs typeface="Times New Roman" panose="02020603050405020304" pitchFamily="18" charset="0"/>
              </a:rPr>
              <a:t> </a:t>
            </a:r>
            <a:r>
              <a:rPr lang="en-CA" altLang="en-US" sz="2000" i="1">
                <a:latin typeface="Symbol" panose="05050102010706020507" pitchFamily="18" charset="2"/>
                <a:cs typeface="Times New Roman" panose="02020603050405020304" pitchFamily="18" charset="0"/>
              </a:rPr>
              <a:t>l</a:t>
            </a:r>
            <a:r>
              <a:rPr lang="en-CA" altLang="en-US" sz="2000" baseline="-25000">
                <a:cs typeface="Times New Roman" panose="02020603050405020304" pitchFamily="18" charset="0"/>
              </a:rPr>
              <a:t>1</a:t>
            </a:r>
            <a:r>
              <a:rPr lang="en-CA" altLang="en-US" sz="2000">
                <a:cs typeface="Times New Roman" panose="02020603050405020304" pitchFamily="18" charset="0"/>
              </a:rPr>
              <a:t> = </a:t>
            </a:r>
            <a:r>
              <a:rPr lang="en-CA" altLang="en-US" sz="2000" i="1">
                <a:latin typeface="Symbol" panose="05050102010706020507" pitchFamily="18" charset="2"/>
                <a:cs typeface="Times New Roman" panose="02020603050405020304" pitchFamily="18" charset="0"/>
              </a:rPr>
              <a:t>l</a:t>
            </a:r>
            <a:r>
              <a:rPr lang="en-CA" altLang="en-US" sz="2000">
                <a:cs typeface="Times New Roman" panose="02020603050405020304" pitchFamily="18" charset="0"/>
              </a:rPr>
              <a:t>/</a:t>
            </a:r>
            <a:r>
              <a:rPr lang="en-CA" altLang="en-US" sz="2000" i="1">
                <a:cs typeface="Times New Roman" panose="02020603050405020304" pitchFamily="18" charset="0"/>
              </a:rPr>
              <a:t>n</a:t>
            </a:r>
            <a:r>
              <a:rPr lang="en-CA" altLang="en-US" sz="2000" baseline="-25000">
                <a:cs typeface="Times New Roman" panose="02020603050405020304" pitchFamily="18" charset="0"/>
              </a:rPr>
              <a:t>1</a:t>
            </a:r>
            <a:r>
              <a:rPr lang="en-CA" altLang="en-US" sz="2000">
                <a:cs typeface="Times New Roman" panose="02020603050405020304" pitchFamily="18" charset="0"/>
              </a:rPr>
              <a:t>.)</a:t>
            </a:r>
            <a:endParaRPr lang="en-US" altLang="en-US" sz="3200" b="1">
              <a:cs typeface="Times New Roman" panose="02020603050405020304" pitchFamily="18" charset="0"/>
            </a:endParaRPr>
          </a:p>
        </p:txBody>
      </p:sp>
      <p:pic>
        <p:nvPicPr>
          <p:cNvPr id="38915" name="Picture 4" descr="K:\All My Files\Book, Optoelectronics, Pearson\##2ndEdition\#Chapters, The Textbook (2nd Edition)\Ch02, Waveguides,2nd Edition\#2-02-PlanarGuide1Ray(CNV).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538" y="879475"/>
            <a:ext cx="6886575"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Box 2"/>
          <p:cNvSpPr txBox="1">
            <a:spLocks noChangeArrowheads="1"/>
          </p:cNvSpPr>
          <p:nvPr/>
        </p:nvSpPr>
        <p:spPr bwMode="auto">
          <a:xfrm>
            <a:off x="1601788" y="207963"/>
            <a:ext cx="562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b="1">
                <a:solidFill>
                  <a:srgbClr val="FF020B"/>
                </a:solidFill>
                <a:latin typeface="Arial" panose="020B0604020202020204" pitchFamily="34" charset="0"/>
                <a:cs typeface="Arial" panose="020B0604020202020204" pitchFamily="34" charset="0"/>
              </a:rPr>
              <a:t>Waves Inside the Core</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Title 1"/>
          <p:cNvSpPr>
            <a:spLocks noGrp="1"/>
          </p:cNvSpPr>
          <p:nvPr>
            <p:ph type="title"/>
          </p:nvPr>
        </p:nvSpPr>
        <p:spPr bwMode="auto">
          <a:xfrm>
            <a:off x="619125" y="3175"/>
            <a:ext cx="7966075" cy="803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Nonlinear Effects and DWDM</a:t>
            </a:r>
          </a:p>
        </p:txBody>
      </p:sp>
      <p:sp>
        <p:nvSpPr>
          <p:cNvPr id="313347" name="Rectangle 1"/>
          <p:cNvSpPr>
            <a:spLocks noChangeArrowheads="1"/>
          </p:cNvSpPr>
          <p:nvPr/>
        </p:nvSpPr>
        <p:spPr bwMode="auto">
          <a:xfrm>
            <a:off x="1317625" y="1008063"/>
            <a:ext cx="6400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cs typeface="Times New Roman" panose="02020603050405020304" pitchFamily="18" charset="0"/>
              </a:rPr>
              <a:t>Induced Polarization, </a:t>
            </a:r>
            <a:r>
              <a:rPr lang="en-US" altLang="en-US" i="1">
                <a:cs typeface="Times New Roman" panose="02020603050405020304" pitchFamily="18" charset="0"/>
              </a:rPr>
              <a:t>P</a:t>
            </a:r>
            <a:r>
              <a:rPr lang="en-US" altLang="en-US">
                <a:cs typeface="Times New Roman" panose="02020603050405020304" pitchFamily="18" charset="0"/>
              </a:rPr>
              <a:t> = </a:t>
            </a:r>
            <a:r>
              <a:rPr lang="en-US" altLang="en-US" i="1">
                <a:cs typeface="Times New Roman" panose="02020603050405020304" pitchFamily="18" charset="0"/>
              </a:rPr>
              <a:t>a</a:t>
            </a:r>
            <a:r>
              <a:rPr lang="en-US" altLang="en-US" baseline="-25000">
                <a:cs typeface="Times New Roman" panose="02020603050405020304" pitchFamily="18" charset="0"/>
              </a:rPr>
              <a:t>1</a:t>
            </a:r>
            <a:r>
              <a:rPr lang="en-US" altLang="en-US" i="1">
                <a:cs typeface="Times New Roman" panose="02020603050405020304" pitchFamily="18" charset="0"/>
              </a:rPr>
              <a:t>E</a:t>
            </a:r>
            <a:r>
              <a:rPr lang="en-US" altLang="en-US">
                <a:cs typeface="Times New Roman" panose="02020603050405020304" pitchFamily="18" charset="0"/>
              </a:rPr>
              <a:t> + </a:t>
            </a:r>
            <a:r>
              <a:rPr lang="en-US" altLang="en-US" i="1">
                <a:cs typeface="Times New Roman" panose="02020603050405020304" pitchFamily="18" charset="0"/>
              </a:rPr>
              <a:t>a</a:t>
            </a:r>
            <a:r>
              <a:rPr lang="en-US" altLang="en-US" baseline="-25000">
                <a:cs typeface="Times New Roman" panose="02020603050405020304" pitchFamily="18" charset="0"/>
              </a:rPr>
              <a:t>2</a:t>
            </a:r>
            <a:r>
              <a:rPr lang="en-US" altLang="en-US" i="1">
                <a:cs typeface="Times New Roman" panose="02020603050405020304" pitchFamily="18" charset="0"/>
              </a:rPr>
              <a:t>E</a:t>
            </a:r>
            <a:r>
              <a:rPr lang="en-US" altLang="en-US" baseline="30000">
                <a:cs typeface="Times New Roman" panose="02020603050405020304" pitchFamily="18" charset="0"/>
              </a:rPr>
              <a:t>2</a:t>
            </a:r>
            <a:r>
              <a:rPr lang="en-US" altLang="en-US">
                <a:cs typeface="Times New Roman" panose="02020603050405020304" pitchFamily="18" charset="0"/>
              </a:rPr>
              <a:t> + </a:t>
            </a:r>
            <a:r>
              <a:rPr lang="en-US" altLang="en-US" i="1">
                <a:cs typeface="Times New Roman" panose="02020603050405020304" pitchFamily="18" charset="0"/>
              </a:rPr>
              <a:t>a</a:t>
            </a:r>
            <a:r>
              <a:rPr lang="en-US" altLang="en-US" baseline="-25000">
                <a:cs typeface="Times New Roman" panose="02020603050405020304" pitchFamily="18" charset="0"/>
              </a:rPr>
              <a:t>3</a:t>
            </a:r>
            <a:r>
              <a:rPr lang="en-US" altLang="en-US" i="1">
                <a:cs typeface="Times New Roman" panose="02020603050405020304" pitchFamily="18" charset="0"/>
              </a:rPr>
              <a:t>E</a:t>
            </a:r>
            <a:r>
              <a:rPr lang="en-US" altLang="en-US" baseline="30000">
                <a:cs typeface="Times New Roman" panose="02020603050405020304" pitchFamily="18" charset="0"/>
              </a:rPr>
              <a:t>3</a:t>
            </a:r>
            <a:r>
              <a:rPr lang="en-US" altLang="en-US">
                <a:cs typeface="Times New Roman" panose="02020603050405020304" pitchFamily="18" charset="0"/>
              </a:rPr>
              <a:t>	</a:t>
            </a:r>
            <a:endParaRPr lang="en-US" altLang="en-US"/>
          </a:p>
        </p:txBody>
      </p:sp>
      <p:sp>
        <p:nvSpPr>
          <p:cNvPr id="3" name="Rectangle 2"/>
          <p:cNvSpPr/>
          <p:nvPr/>
        </p:nvSpPr>
        <p:spPr>
          <a:xfrm>
            <a:off x="5399088" y="2376488"/>
            <a:ext cx="2030412" cy="461962"/>
          </a:xfrm>
          <a:prstGeom prst="rect">
            <a:avLst/>
          </a:prstGeom>
          <a:solidFill>
            <a:schemeClr val="accent5">
              <a:lumMod val="60000"/>
              <a:lumOff val="40000"/>
            </a:schemeClr>
          </a:solidFill>
        </p:spPr>
        <p:txBody>
          <a:bodyPr wrap="none">
            <a:spAutoFit/>
          </a:bodyPr>
          <a:lstStyle/>
          <a:p>
            <a:pPr>
              <a:defRPr/>
            </a:pPr>
            <a:r>
              <a:rPr lang="en-US" i="1" dirty="0">
                <a:latin typeface="Times New Roman"/>
                <a:ea typeface="Times New Roman"/>
              </a:rPr>
              <a:t>P</a:t>
            </a:r>
            <a:r>
              <a:rPr lang="en-US" dirty="0">
                <a:latin typeface="Times New Roman"/>
                <a:ea typeface="Times New Roman"/>
              </a:rPr>
              <a:t> = </a:t>
            </a:r>
            <a:r>
              <a:rPr lang="en-US" i="1" dirty="0">
                <a:latin typeface="Times New Roman"/>
                <a:ea typeface="Times New Roman"/>
              </a:rPr>
              <a:t>a</a:t>
            </a:r>
            <a:r>
              <a:rPr lang="en-US" baseline="-25000" dirty="0">
                <a:latin typeface="Times New Roman"/>
                <a:ea typeface="Times New Roman"/>
              </a:rPr>
              <a:t>1</a:t>
            </a:r>
            <a:r>
              <a:rPr lang="en-US" i="1" dirty="0">
                <a:latin typeface="Times New Roman"/>
                <a:ea typeface="Times New Roman"/>
              </a:rPr>
              <a:t>E</a:t>
            </a:r>
            <a:r>
              <a:rPr lang="en-US" dirty="0">
                <a:latin typeface="Times New Roman"/>
                <a:ea typeface="Times New Roman"/>
              </a:rPr>
              <a:t> + </a:t>
            </a:r>
            <a:r>
              <a:rPr lang="en-US" i="1" dirty="0">
                <a:latin typeface="Times New Roman"/>
                <a:ea typeface="Times New Roman"/>
              </a:rPr>
              <a:t>a</a:t>
            </a:r>
            <a:r>
              <a:rPr lang="en-US" baseline="-25000" dirty="0">
                <a:latin typeface="Times New Roman"/>
                <a:ea typeface="Times New Roman"/>
              </a:rPr>
              <a:t>3</a:t>
            </a:r>
            <a:r>
              <a:rPr lang="en-US" i="1" dirty="0">
                <a:latin typeface="Times New Roman"/>
                <a:ea typeface="Times New Roman"/>
              </a:rPr>
              <a:t>E</a:t>
            </a:r>
            <a:r>
              <a:rPr lang="en-US" baseline="30000" dirty="0">
                <a:latin typeface="Times New Roman"/>
                <a:ea typeface="Times New Roman"/>
              </a:rPr>
              <a:t>3</a:t>
            </a:r>
            <a:r>
              <a:rPr lang="en-US" dirty="0">
                <a:latin typeface="Times New Roman"/>
                <a:ea typeface="Times New Roman"/>
              </a:rPr>
              <a:t>	</a:t>
            </a:r>
            <a:endParaRPr lang="en-US" dirty="0"/>
          </a:p>
        </p:txBody>
      </p:sp>
      <p:sp>
        <p:nvSpPr>
          <p:cNvPr id="313349" name="Rectangle 4"/>
          <p:cNvSpPr>
            <a:spLocks noChangeArrowheads="1"/>
          </p:cNvSpPr>
          <p:nvPr/>
        </p:nvSpPr>
        <p:spPr bwMode="auto">
          <a:xfrm>
            <a:off x="1109663" y="2376488"/>
            <a:ext cx="4092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i="1">
                <a:solidFill>
                  <a:srgbClr val="1A0AFF"/>
                </a:solidFill>
                <a:cs typeface="Times New Roman" panose="02020603050405020304" pitchFamily="18" charset="0"/>
              </a:rPr>
              <a:t>Nonlinear behavior for glasses</a:t>
            </a:r>
            <a:endParaRPr lang="en-US" altLang="en-US" b="1">
              <a:solidFill>
                <a:srgbClr val="1A0AFF"/>
              </a:solidFill>
            </a:endParaRPr>
          </a:p>
        </p:txBody>
      </p:sp>
      <p:cxnSp>
        <p:nvCxnSpPr>
          <p:cNvPr id="313350" name="Straight Connector 6"/>
          <p:cNvCxnSpPr>
            <a:cxnSpLocks noChangeShapeType="1"/>
          </p:cNvCxnSpPr>
          <p:nvPr/>
        </p:nvCxnSpPr>
        <p:spPr bwMode="auto">
          <a:xfrm>
            <a:off x="5359400" y="1481138"/>
            <a:ext cx="1323975" cy="0"/>
          </a:xfrm>
          <a:prstGeom prst="line">
            <a:avLst/>
          </a:prstGeom>
          <a:noFill/>
          <a:ln w="19050" algn="ctr">
            <a:solidFill>
              <a:srgbClr val="FF02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51" name="Straight Arrow Connector 8"/>
          <p:cNvCxnSpPr>
            <a:cxnSpLocks noChangeShapeType="1"/>
          </p:cNvCxnSpPr>
          <p:nvPr/>
        </p:nvCxnSpPr>
        <p:spPr bwMode="auto">
          <a:xfrm flipH="1" flipV="1">
            <a:off x="6215063" y="1481138"/>
            <a:ext cx="398462" cy="347662"/>
          </a:xfrm>
          <a:prstGeom prst="straightConnector1">
            <a:avLst/>
          </a:prstGeom>
          <a:noFill/>
          <a:ln w="9525" algn="ctr">
            <a:solidFill>
              <a:srgbClr val="FF020B"/>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52" name="TextBox 10"/>
          <p:cNvSpPr txBox="1">
            <a:spLocks noChangeArrowheads="1"/>
          </p:cNvSpPr>
          <p:nvPr/>
        </p:nvSpPr>
        <p:spPr bwMode="auto">
          <a:xfrm>
            <a:off x="4953000" y="1666875"/>
            <a:ext cx="3462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a:solidFill>
                  <a:srgbClr val="FF0000"/>
                </a:solidFill>
              </a:rPr>
              <a:t>Nonlinear effects</a:t>
            </a:r>
          </a:p>
        </p:txBody>
      </p:sp>
      <p:sp>
        <p:nvSpPr>
          <p:cNvPr id="313353" name="TextBox 11"/>
          <p:cNvSpPr txBox="1">
            <a:spLocks noChangeArrowheads="1"/>
          </p:cNvSpPr>
          <p:nvPr/>
        </p:nvSpPr>
        <p:spPr bwMode="auto">
          <a:xfrm>
            <a:off x="271463" y="3832225"/>
            <a:ext cx="85677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Consider signals at 3 channels</a:t>
            </a:r>
            <a:br>
              <a:rPr lang="en-US" altLang="en-US"/>
            </a:br>
            <a:endParaRPr lang="en-US" altLang="en-US"/>
          </a:p>
          <a:p>
            <a:r>
              <a:rPr lang="en-US" altLang="en-US" i="1">
                <a:cs typeface="Times New Roman" panose="02020603050405020304" pitchFamily="18" charset="0"/>
              </a:rPr>
              <a:t>E</a:t>
            </a:r>
            <a:r>
              <a:rPr lang="en-US" altLang="en-US" baseline="-25000">
                <a:cs typeface="Times New Roman" panose="02020603050405020304" pitchFamily="18" charset="0"/>
              </a:rPr>
              <a:t>1</a:t>
            </a:r>
            <a:r>
              <a:rPr lang="en-US" altLang="en-US">
                <a:cs typeface="Times New Roman" panose="02020603050405020304" pitchFamily="18" charset="0"/>
              </a:rPr>
              <a:t> </a:t>
            </a:r>
            <a:r>
              <a:rPr lang="en-US" altLang="en-US">
                <a:cs typeface="Times New Roman" panose="02020603050405020304" pitchFamily="18" charset="0"/>
                <a:sym typeface="Symbol" panose="05050102010706020507" pitchFamily="18" charset="2"/>
              </a:rPr>
              <a:t>= </a:t>
            </a:r>
            <a:r>
              <a:rPr lang="en-US" altLang="en-US" i="1">
                <a:cs typeface="Times New Roman" panose="02020603050405020304" pitchFamily="18" charset="0"/>
                <a:sym typeface="Symbol" panose="05050102010706020507" pitchFamily="18" charset="2"/>
              </a:rPr>
              <a:t>C</a:t>
            </a:r>
            <a:r>
              <a:rPr lang="en-US" altLang="en-US" baseline="-25000">
                <a:cs typeface="Times New Roman" panose="02020603050405020304" pitchFamily="18" charset="0"/>
                <a:sym typeface="Symbol" panose="05050102010706020507" pitchFamily="18" charset="2"/>
              </a:rPr>
              <a:t>1</a:t>
            </a:r>
            <a:r>
              <a:rPr lang="en-US" altLang="en-US">
                <a:cs typeface="Times New Roman" panose="02020603050405020304" pitchFamily="18" charset="0"/>
              </a:rPr>
              <a:t>cos(2</a:t>
            </a:r>
            <a:r>
              <a:rPr lang="en-US" altLang="en-US" i="1">
                <a:latin typeface="Symbol" panose="05050102010706020507" pitchFamily="18" charset="2"/>
                <a:cs typeface="Times New Roman" panose="02020603050405020304" pitchFamily="18" charset="0"/>
              </a:rPr>
              <a:t>pu</a:t>
            </a:r>
            <a:r>
              <a:rPr lang="en-US" altLang="en-US" baseline="-25000">
                <a:cs typeface="Times New Roman" panose="02020603050405020304" pitchFamily="18" charset="0"/>
              </a:rPr>
              <a:t>1</a:t>
            </a:r>
            <a:r>
              <a:rPr lang="en-US" altLang="en-US" i="1">
                <a:cs typeface="Times New Roman" panose="02020603050405020304" pitchFamily="18" charset="0"/>
              </a:rPr>
              <a:t>t</a:t>
            </a:r>
            <a:r>
              <a:rPr lang="en-US" altLang="en-US">
                <a:cs typeface="Times New Roman" panose="02020603050405020304" pitchFamily="18" charset="0"/>
              </a:rPr>
              <a:t>)</a:t>
            </a:r>
            <a:r>
              <a:rPr lang="en-US" altLang="en-US">
                <a:cs typeface="Times New Roman" panose="02020603050405020304" pitchFamily="18" charset="0"/>
                <a:sym typeface="Symbol" panose="05050102010706020507" pitchFamily="18" charset="2"/>
              </a:rPr>
              <a:t>	</a:t>
            </a:r>
            <a:r>
              <a:rPr lang="en-US" altLang="en-US" i="1">
                <a:cs typeface="Times New Roman" panose="02020603050405020304" pitchFamily="18" charset="0"/>
              </a:rPr>
              <a:t>E</a:t>
            </a:r>
            <a:r>
              <a:rPr lang="en-US" altLang="en-US" baseline="-25000">
                <a:cs typeface="Times New Roman" panose="02020603050405020304" pitchFamily="18" charset="0"/>
              </a:rPr>
              <a:t>2</a:t>
            </a:r>
            <a:r>
              <a:rPr lang="en-US" altLang="en-US">
                <a:cs typeface="Times New Roman" panose="02020603050405020304" pitchFamily="18" charset="0"/>
              </a:rPr>
              <a:t> </a:t>
            </a:r>
            <a:r>
              <a:rPr lang="en-US" altLang="en-US">
                <a:cs typeface="Times New Roman" panose="02020603050405020304" pitchFamily="18" charset="0"/>
                <a:sym typeface="Symbol" panose="05050102010706020507" pitchFamily="18" charset="2"/>
              </a:rPr>
              <a:t>=  </a:t>
            </a:r>
            <a:r>
              <a:rPr lang="en-US" altLang="en-US" i="1">
                <a:cs typeface="Times New Roman" panose="02020603050405020304" pitchFamily="18" charset="0"/>
                <a:sym typeface="Symbol" panose="05050102010706020507" pitchFamily="18" charset="2"/>
              </a:rPr>
              <a:t>C</a:t>
            </a:r>
            <a:r>
              <a:rPr lang="en-US" altLang="en-US" baseline="-25000">
                <a:cs typeface="Times New Roman" panose="02020603050405020304" pitchFamily="18" charset="0"/>
                <a:sym typeface="Symbol" panose="05050102010706020507" pitchFamily="18" charset="2"/>
              </a:rPr>
              <a:t>2</a:t>
            </a:r>
            <a:r>
              <a:rPr lang="en-US" altLang="en-US">
                <a:cs typeface="Times New Roman" panose="02020603050405020304" pitchFamily="18" charset="0"/>
              </a:rPr>
              <a:t>cos(2</a:t>
            </a:r>
            <a:r>
              <a:rPr lang="en-US" altLang="en-US" i="1">
                <a:latin typeface="Symbol" panose="05050102010706020507" pitchFamily="18" charset="2"/>
                <a:cs typeface="Times New Roman" panose="02020603050405020304" pitchFamily="18" charset="0"/>
              </a:rPr>
              <a:t>pu</a:t>
            </a:r>
            <a:r>
              <a:rPr lang="en-US" altLang="en-US" baseline="-25000">
                <a:cs typeface="Times New Roman" panose="02020603050405020304" pitchFamily="18" charset="0"/>
              </a:rPr>
              <a:t>2</a:t>
            </a:r>
            <a:r>
              <a:rPr lang="en-US" altLang="en-US" i="1">
                <a:cs typeface="Times New Roman" panose="02020603050405020304" pitchFamily="18" charset="0"/>
              </a:rPr>
              <a:t>t</a:t>
            </a:r>
            <a:r>
              <a:rPr lang="en-US" altLang="en-US">
                <a:cs typeface="Times New Roman" panose="02020603050405020304" pitchFamily="18" charset="0"/>
              </a:rPr>
              <a:t>)</a:t>
            </a:r>
            <a:r>
              <a:rPr lang="en-US" altLang="en-US">
                <a:cs typeface="Times New Roman" panose="02020603050405020304" pitchFamily="18" charset="0"/>
                <a:sym typeface="Symbol" panose="05050102010706020507" pitchFamily="18" charset="2"/>
              </a:rPr>
              <a:t>	</a:t>
            </a:r>
            <a:r>
              <a:rPr lang="en-US" altLang="en-US" i="1">
                <a:cs typeface="Times New Roman" panose="02020603050405020304" pitchFamily="18" charset="0"/>
              </a:rPr>
              <a:t>E</a:t>
            </a:r>
            <a:r>
              <a:rPr lang="en-US" altLang="en-US" baseline="-25000">
                <a:cs typeface="Times New Roman" panose="02020603050405020304" pitchFamily="18" charset="0"/>
              </a:rPr>
              <a:t>3</a:t>
            </a:r>
            <a:r>
              <a:rPr lang="en-US" altLang="en-US">
                <a:cs typeface="Times New Roman" panose="02020603050405020304" pitchFamily="18" charset="0"/>
              </a:rPr>
              <a:t> </a:t>
            </a:r>
            <a:r>
              <a:rPr lang="en-US" altLang="en-US">
                <a:cs typeface="Times New Roman" panose="02020603050405020304" pitchFamily="18" charset="0"/>
                <a:sym typeface="Symbol" panose="05050102010706020507" pitchFamily="18" charset="2"/>
              </a:rPr>
              <a:t>=  </a:t>
            </a:r>
            <a:r>
              <a:rPr lang="en-US" altLang="en-US" i="1">
                <a:cs typeface="Times New Roman" panose="02020603050405020304" pitchFamily="18" charset="0"/>
                <a:sym typeface="Symbol" panose="05050102010706020507" pitchFamily="18" charset="2"/>
              </a:rPr>
              <a:t>C</a:t>
            </a:r>
            <a:r>
              <a:rPr lang="en-US" altLang="en-US" baseline="-25000">
                <a:cs typeface="Times New Roman" panose="02020603050405020304" pitchFamily="18" charset="0"/>
                <a:sym typeface="Symbol" panose="05050102010706020507" pitchFamily="18" charset="2"/>
              </a:rPr>
              <a:t>3</a:t>
            </a:r>
            <a:r>
              <a:rPr lang="en-US" altLang="en-US">
                <a:cs typeface="Times New Roman" panose="02020603050405020304" pitchFamily="18" charset="0"/>
              </a:rPr>
              <a:t>cos(2</a:t>
            </a:r>
            <a:r>
              <a:rPr lang="en-US" altLang="en-US" i="1">
                <a:latin typeface="Symbol" panose="05050102010706020507" pitchFamily="18" charset="2"/>
                <a:cs typeface="Times New Roman" panose="02020603050405020304" pitchFamily="18" charset="0"/>
              </a:rPr>
              <a:t>pu</a:t>
            </a:r>
            <a:r>
              <a:rPr lang="en-US" altLang="en-US" baseline="-25000">
                <a:cs typeface="Times New Roman" panose="02020603050405020304" pitchFamily="18" charset="0"/>
              </a:rPr>
              <a:t>3</a:t>
            </a:r>
            <a:r>
              <a:rPr lang="en-US" altLang="en-US" i="1">
                <a:cs typeface="Times New Roman" panose="02020603050405020304" pitchFamily="18" charset="0"/>
              </a:rPr>
              <a:t>t</a:t>
            </a:r>
            <a:r>
              <a:rPr lang="en-US" altLang="en-US">
                <a:cs typeface="Times New Roman" panose="02020603050405020304" pitchFamily="18" charset="0"/>
              </a:rPr>
              <a:t>)</a:t>
            </a:r>
            <a:endParaRPr lang="en-US" altLang="en-US"/>
          </a:p>
        </p:txBody>
      </p:sp>
      <p:sp>
        <p:nvSpPr>
          <p:cNvPr id="313354" name="TextBox 16"/>
          <p:cNvSpPr txBox="1">
            <a:spLocks noChangeArrowheads="1"/>
          </p:cNvSpPr>
          <p:nvPr/>
        </p:nvSpPr>
        <p:spPr bwMode="auto">
          <a:xfrm>
            <a:off x="347663" y="5238750"/>
            <a:ext cx="7848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Nonlinear</a:t>
            </a:r>
            <a:r>
              <a:rPr lang="en-US" altLang="en-US" i="1"/>
              <a:t> P</a:t>
            </a:r>
            <a:r>
              <a:rPr lang="en-US" altLang="en-US"/>
              <a:t> = </a:t>
            </a:r>
            <a:r>
              <a:rPr lang="en-US" altLang="en-US">
                <a:cs typeface="Times New Roman" panose="02020603050405020304" pitchFamily="18" charset="0"/>
              </a:rPr>
              <a:t> </a:t>
            </a:r>
            <a:r>
              <a:rPr lang="en-US" altLang="en-US" i="1">
                <a:cs typeface="Times New Roman" panose="02020603050405020304" pitchFamily="18" charset="0"/>
              </a:rPr>
              <a:t>a</a:t>
            </a:r>
            <a:r>
              <a:rPr lang="en-US" altLang="en-US" baseline="-25000">
                <a:cs typeface="Times New Roman" panose="02020603050405020304" pitchFamily="18" charset="0"/>
              </a:rPr>
              <a:t>3</a:t>
            </a:r>
            <a:r>
              <a:rPr lang="en-US" altLang="en-US" i="1">
                <a:cs typeface="Times New Roman" panose="02020603050405020304" pitchFamily="18" charset="0"/>
              </a:rPr>
              <a:t>E</a:t>
            </a:r>
            <a:r>
              <a:rPr lang="en-US" altLang="en-US" baseline="30000">
                <a:cs typeface="Times New Roman" panose="02020603050405020304" pitchFamily="18" charset="0"/>
              </a:rPr>
              <a:t>3</a:t>
            </a:r>
            <a:r>
              <a:rPr lang="en-US" altLang="en-US">
                <a:cs typeface="Times New Roman" panose="02020603050405020304" pitchFamily="18" charset="0"/>
              </a:rPr>
              <a:t> = </a:t>
            </a:r>
            <a:r>
              <a:rPr lang="en-US" altLang="en-US" i="1">
                <a:cs typeface="Times New Roman" panose="02020603050405020304" pitchFamily="18" charset="0"/>
              </a:rPr>
              <a:t>a</a:t>
            </a:r>
            <a:r>
              <a:rPr lang="en-US" altLang="en-US" baseline="-25000">
                <a:cs typeface="Times New Roman" panose="02020603050405020304" pitchFamily="18" charset="0"/>
              </a:rPr>
              <a:t>3</a:t>
            </a:r>
            <a:r>
              <a:rPr lang="en-US" altLang="en-US">
                <a:cs typeface="Times New Roman" panose="02020603050405020304" pitchFamily="18" charset="0"/>
              </a:rPr>
              <a:t>(</a:t>
            </a:r>
            <a:r>
              <a:rPr lang="en-US" altLang="en-US" i="1">
                <a:cs typeface="Times New Roman" panose="02020603050405020304" pitchFamily="18" charset="0"/>
              </a:rPr>
              <a:t>E</a:t>
            </a:r>
            <a:r>
              <a:rPr lang="en-US" altLang="en-US" baseline="-25000">
                <a:cs typeface="Times New Roman" panose="02020603050405020304" pitchFamily="18" charset="0"/>
              </a:rPr>
              <a:t>1</a:t>
            </a:r>
            <a:r>
              <a:rPr lang="en-US" altLang="en-US">
                <a:cs typeface="Times New Roman" panose="02020603050405020304" pitchFamily="18" charset="0"/>
              </a:rPr>
              <a:t> + </a:t>
            </a:r>
            <a:r>
              <a:rPr lang="en-US" altLang="en-US" i="1">
                <a:cs typeface="Times New Roman" panose="02020603050405020304" pitchFamily="18" charset="0"/>
              </a:rPr>
              <a:t>E</a:t>
            </a:r>
            <a:r>
              <a:rPr lang="en-US" altLang="en-US" baseline="-25000">
                <a:cs typeface="Times New Roman" panose="02020603050405020304" pitchFamily="18" charset="0"/>
              </a:rPr>
              <a:t>2</a:t>
            </a:r>
            <a:r>
              <a:rPr lang="en-US" altLang="en-US">
                <a:cs typeface="Times New Roman" panose="02020603050405020304" pitchFamily="18" charset="0"/>
              </a:rPr>
              <a:t> + </a:t>
            </a:r>
            <a:r>
              <a:rPr lang="en-US" altLang="en-US" i="1">
                <a:cs typeface="Times New Roman" panose="02020603050405020304" pitchFamily="18" charset="0"/>
              </a:rPr>
              <a:t>E</a:t>
            </a:r>
            <a:r>
              <a:rPr lang="en-US" altLang="en-US" baseline="-25000">
                <a:cs typeface="Times New Roman" panose="02020603050405020304" pitchFamily="18" charset="0"/>
              </a:rPr>
              <a:t>3</a:t>
            </a:r>
            <a:r>
              <a:rPr lang="en-US" altLang="en-US">
                <a:cs typeface="Times New Roman" panose="02020603050405020304" pitchFamily="18" charset="0"/>
              </a:rPr>
              <a:t>)</a:t>
            </a:r>
            <a:r>
              <a:rPr lang="en-US" altLang="en-US" baseline="30000">
                <a:cs typeface="Times New Roman" panose="02020603050405020304" pitchFamily="18" charset="0"/>
              </a:rPr>
              <a:t>3</a:t>
            </a:r>
            <a:r>
              <a:rPr lang="en-US" altLang="en-US">
                <a:cs typeface="Times New Roman" panose="02020603050405020304" pitchFamily="18" charset="0"/>
              </a:rPr>
              <a:t> </a:t>
            </a:r>
          </a:p>
          <a:p>
            <a:r>
              <a:rPr lang="en-US" altLang="en-US">
                <a:cs typeface="Times New Roman" panose="02020603050405020304" pitchFamily="18" charset="0"/>
              </a:rPr>
              <a:t>		= </a:t>
            </a:r>
            <a:r>
              <a:rPr lang="en-US" altLang="en-US" i="1">
                <a:cs typeface="Times New Roman" panose="02020603050405020304" pitchFamily="18" charset="0"/>
              </a:rPr>
              <a:t> a</a:t>
            </a:r>
            <a:r>
              <a:rPr lang="en-US" altLang="en-US" baseline="-25000">
                <a:cs typeface="Times New Roman" panose="02020603050405020304" pitchFamily="18" charset="0"/>
              </a:rPr>
              <a:t>3</a:t>
            </a:r>
            <a:r>
              <a:rPr lang="en-US" altLang="en-US">
                <a:cs typeface="Times New Roman" panose="02020603050405020304" pitchFamily="18" charset="0"/>
              </a:rPr>
              <a:t>(</a:t>
            </a:r>
            <a:r>
              <a:rPr lang="en-US" altLang="en-US" i="1">
                <a:cs typeface="Times New Roman" panose="02020603050405020304" pitchFamily="18" charset="0"/>
              </a:rPr>
              <a:t>E</a:t>
            </a:r>
            <a:r>
              <a:rPr lang="en-US" altLang="en-US" baseline="-25000">
                <a:cs typeface="Times New Roman" panose="02020603050405020304" pitchFamily="18" charset="0"/>
              </a:rPr>
              <a:t>1</a:t>
            </a:r>
            <a:r>
              <a:rPr lang="en-US" altLang="en-US" baseline="30000">
                <a:cs typeface="Times New Roman" panose="02020603050405020304" pitchFamily="18" charset="0"/>
              </a:rPr>
              <a:t>3</a:t>
            </a:r>
            <a:r>
              <a:rPr lang="en-US" altLang="en-US">
                <a:cs typeface="Times New Roman" panose="02020603050405020304" pitchFamily="18" charset="0"/>
              </a:rPr>
              <a:t>) + …+ 2</a:t>
            </a:r>
            <a:r>
              <a:rPr lang="en-US" altLang="en-US" i="1">
                <a:cs typeface="Times New Roman" panose="02020603050405020304" pitchFamily="18" charset="0"/>
              </a:rPr>
              <a:t>a</a:t>
            </a:r>
            <a:r>
              <a:rPr lang="en-US" altLang="en-US" baseline="-25000">
                <a:cs typeface="Times New Roman" panose="02020603050405020304" pitchFamily="18" charset="0"/>
              </a:rPr>
              <a:t>3</a:t>
            </a:r>
            <a:r>
              <a:rPr lang="en-US" altLang="en-US">
                <a:cs typeface="Times New Roman" panose="02020603050405020304" pitchFamily="18" charset="0"/>
              </a:rPr>
              <a:t>(</a:t>
            </a:r>
            <a:r>
              <a:rPr lang="en-US" altLang="en-US" i="1">
                <a:cs typeface="Times New Roman" panose="02020603050405020304" pitchFamily="18" charset="0"/>
              </a:rPr>
              <a:t>E</a:t>
            </a:r>
            <a:r>
              <a:rPr lang="en-US" altLang="en-US" baseline="-25000">
                <a:cs typeface="Times New Roman" panose="02020603050405020304" pitchFamily="18" charset="0"/>
              </a:rPr>
              <a:t>1</a:t>
            </a:r>
            <a:r>
              <a:rPr lang="en-US" altLang="en-US" i="1">
                <a:cs typeface="Times New Roman" panose="02020603050405020304" pitchFamily="18" charset="0"/>
              </a:rPr>
              <a:t>E</a:t>
            </a:r>
            <a:r>
              <a:rPr lang="en-US" altLang="en-US" baseline="-25000">
                <a:cs typeface="Times New Roman" panose="02020603050405020304" pitchFamily="18" charset="0"/>
              </a:rPr>
              <a:t>2</a:t>
            </a:r>
            <a:r>
              <a:rPr lang="en-US" altLang="en-US" i="1">
                <a:cs typeface="Times New Roman" panose="02020603050405020304" pitchFamily="18" charset="0"/>
              </a:rPr>
              <a:t>E</a:t>
            </a:r>
            <a:r>
              <a:rPr lang="en-US" altLang="en-US" baseline="-25000">
                <a:cs typeface="Times New Roman" panose="02020603050405020304" pitchFamily="18" charset="0"/>
              </a:rPr>
              <a:t>3</a:t>
            </a:r>
            <a:r>
              <a:rPr lang="en-US" altLang="en-US">
                <a:cs typeface="Times New Roman" panose="02020603050405020304" pitchFamily="18" charset="0"/>
              </a:rPr>
              <a:t>) </a:t>
            </a:r>
            <a:r>
              <a:rPr lang="en-US" altLang="en-US">
                <a:cs typeface="Times New Roman" panose="02020603050405020304" pitchFamily="18" charset="0"/>
                <a:sym typeface="Symbol" panose="05050102010706020507" pitchFamily="18" charset="2"/>
              </a:rPr>
              <a:t>+...+</a:t>
            </a:r>
            <a:r>
              <a:rPr lang="en-US" altLang="en-US" i="1">
                <a:cs typeface="Times New Roman" panose="02020603050405020304" pitchFamily="18" charset="0"/>
              </a:rPr>
              <a:t> a</a:t>
            </a:r>
            <a:r>
              <a:rPr lang="en-US" altLang="en-US" baseline="-25000">
                <a:cs typeface="Times New Roman" panose="02020603050405020304" pitchFamily="18" charset="0"/>
              </a:rPr>
              <a:t>3</a:t>
            </a:r>
            <a:r>
              <a:rPr lang="en-US" altLang="en-US">
                <a:cs typeface="Times New Roman" panose="02020603050405020304" pitchFamily="18" charset="0"/>
              </a:rPr>
              <a:t>(</a:t>
            </a:r>
            <a:r>
              <a:rPr lang="en-US" altLang="en-US" i="1">
                <a:cs typeface="Times New Roman" panose="02020603050405020304" pitchFamily="18" charset="0"/>
              </a:rPr>
              <a:t>E</a:t>
            </a:r>
            <a:r>
              <a:rPr lang="en-US" altLang="en-US" baseline="-25000">
                <a:cs typeface="Times New Roman" panose="02020603050405020304" pitchFamily="18" charset="0"/>
              </a:rPr>
              <a:t>3</a:t>
            </a:r>
            <a:r>
              <a:rPr lang="en-US" altLang="en-US" baseline="30000">
                <a:cs typeface="Times New Roman" panose="02020603050405020304" pitchFamily="18" charset="0"/>
              </a:rPr>
              <a:t>3</a:t>
            </a:r>
            <a:r>
              <a:rPr lang="en-US" altLang="en-US">
                <a:cs typeface="Times New Roman" panose="02020603050405020304" pitchFamily="18" charset="0"/>
              </a:rPr>
              <a:t>)</a:t>
            </a:r>
            <a:endParaRPr lang="en-US" altLang="en-US"/>
          </a:p>
        </p:txBody>
      </p:sp>
      <p:sp>
        <p:nvSpPr>
          <p:cNvPr id="313355" name="TextBox 12"/>
          <p:cNvSpPr txBox="1">
            <a:spLocks noChangeArrowheads="1"/>
          </p:cNvSpPr>
          <p:nvPr/>
        </p:nvSpPr>
        <p:spPr bwMode="auto">
          <a:xfrm>
            <a:off x="271463" y="3233738"/>
            <a:ext cx="5508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solidFill>
                  <a:srgbClr val="FF0000"/>
                </a:solidFill>
              </a:rPr>
              <a:t>Four photon mixing</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Title 1"/>
          <p:cNvSpPr>
            <a:spLocks noGrp="1"/>
          </p:cNvSpPr>
          <p:nvPr>
            <p:ph type="title"/>
          </p:nvPr>
        </p:nvSpPr>
        <p:spPr bwMode="auto">
          <a:xfrm>
            <a:off x="619125" y="3175"/>
            <a:ext cx="7966075" cy="803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Nonlinear Effects and DWDM</a:t>
            </a:r>
          </a:p>
        </p:txBody>
      </p:sp>
      <p:sp>
        <p:nvSpPr>
          <p:cNvPr id="315395" name="TextBox 16"/>
          <p:cNvSpPr txBox="1">
            <a:spLocks noChangeArrowheads="1"/>
          </p:cNvSpPr>
          <p:nvPr/>
        </p:nvSpPr>
        <p:spPr bwMode="auto">
          <a:xfrm>
            <a:off x="271463" y="787400"/>
            <a:ext cx="7848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Nonlinear</a:t>
            </a:r>
            <a:r>
              <a:rPr lang="en-US" altLang="en-US" i="1"/>
              <a:t> P</a:t>
            </a:r>
            <a:r>
              <a:rPr lang="en-US" altLang="en-US"/>
              <a:t> = </a:t>
            </a:r>
            <a:r>
              <a:rPr lang="en-US" altLang="en-US" i="1">
                <a:cs typeface="Times New Roman" panose="02020603050405020304" pitchFamily="18" charset="0"/>
              </a:rPr>
              <a:t>a</a:t>
            </a:r>
            <a:r>
              <a:rPr lang="en-US" altLang="en-US" baseline="-25000">
                <a:cs typeface="Times New Roman" panose="02020603050405020304" pitchFamily="18" charset="0"/>
              </a:rPr>
              <a:t>3</a:t>
            </a:r>
            <a:r>
              <a:rPr lang="en-US" altLang="en-US">
                <a:cs typeface="Times New Roman" panose="02020603050405020304" pitchFamily="18" charset="0"/>
              </a:rPr>
              <a:t>(</a:t>
            </a:r>
            <a:r>
              <a:rPr lang="en-US" altLang="en-US" i="1">
                <a:cs typeface="Times New Roman" panose="02020603050405020304" pitchFamily="18" charset="0"/>
              </a:rPr>
              <a:t>E</a:t>
            </a:r>
            <a:r>
              <a:rPr lang="en-US" altLang="en-US" baseline="-25000">
                <a:cs typeface="Times New Roman" panose="02020603050405020304" pitchFamily="18" charset="0"/>
              </a:rPr>
              <a:t>1</a:t>
            </a:r>
            <a:r>
              <a:rPr lang="en-US" altLang="en-US" baseline="30000">
                <a:cs typeface="Times New Roman" panose="02020603050405020304" pitchFamily="18" charset="0"/>
              </a:rPr>
              <a:t>3</a:t>
            </a:r>
            <a:r>
              <a:rPr lang="en-US" altLang="en-US">
                <a:cs typeface="Times New Roman" panose="02020603050405020304" pitchFamily="18" charset="0"/>
              </a:rPr>
              <a:t>) +…+ 2</a:t>
            </a:r>
            <a:r>
              <a:rPr lang="en-US" altLang="en-US" i="1">
                <a:cs typeface="Times New Roman" panose="02020603050405020304" pitchFamily="18" charset="0"/>
              </a:rPr>
              <a:t>a</a:t>
            </a:r>
            <a:r>
              <a:rPr lang="en-US" altLang="en-US" baseline="-25000">
                <a:cs typeface="Times New Roman" panose="02020603050405020304" pitchFamily="18" charset="0"/>
              </a:rPr>
              <a:t>3</a:t>
            </a:r>
            <a:r>
              <a:rPr lang="en-US" altLang="en-US">
                <a:cs typeface="Times New Roman" panose="02020603050405020304" pitchFamily="18" charset="0"/>
              </a:rPr>
              <a:t>(</a:t>
            </a:r>
            <a:r>
              <a:rPr lang="en-US" altLang="en-US" i="1">
                <a:cs typeface="Times New Roman" panose="02020603050405020304" pitchFamily="18" charset="0"/>
              </a:rPr>
              <a:t>E</a:t>
            </a:r>
            <a:r>
              <a:rPr lang="en-US" altLang="en-US" baseline="-25000">
                <a:cs typeface="Times New Roman" panose="02020603050405020304" pitchFamily="18" charset="0"/>
              </a:rPr>
              <a:t>1</a:t>
            </a:r>
            <a:r>
              <a:rPr lang="en-US" altLang="en-US" i="1">
                <a:cs typeface="Times New Roman" panose="02020603050405020304" pitchFamily="18" charset="0"/>
              </a:rPr>
              <a:t>E</a:t>
            </a:r>
            <a:r>
              <a:rPr lang="en-US" altLang="en-US" baseline="-25000">
                <a:cs typeface="Times New Roman" panose="02020603050405020304" pitchFamily="18" charset="0"/>
              </a:rPr>
              <a:t>2</a:t>
            </a:r>
            <a:r>
              <a:rPr lang="en-US" altLang="en-US" i="1">
                <a:cs typeface="Times New Roman" panose="02020603050405020304" pitchFamily="18" charset="0"/>
              </a:rPr>
              <a:t>E</a:t>
            </a:r>
            <a:r>
              <a:rPr lang="en-US" altLang="en-US" baseline="-25000">
                <a:cs typeface="Times New Roman" panose="02020603050405020304" pitchFamily="18" charset="0"/>
              </a:rPr>
              <a:t>3</a:t>
            </a:r>
            <a:r>
              <a:rPr lang="en-US" altLang="en-US">
                <a:cs typeface="Times New Roman" panose="02020603050405020304" pitchFamily="18" charset="0"/>
              </a:rPr>
              <a:t>) </a:t>
            </a:r>
            <a:r>
              <a:rPr lang="en-US" altLang="en-US">
                <a:cs typeface="Times New Roman" panose="02020603050405020304" pitchFamily="18" charset="0"/>
                <a:sym typeface="Symbol" panose="05050102010706020507" pitchFamily="18" charset="2"/>
              </a:rPr>
              <a:t>+...+</a:t>
            </a:r>
            <a:r>
              <a:rPr lang="en-US" altLang="en-US" i="1">
                <a:cs typeface="Times New Roman" panose="02020603050405020304" pitchFamily="18" charset="0"/>
              </a:rPr>
              <a:t> a</a:t>
            </a:r>
            <a:r>
              <a:rPr lang="en-US" altLang="en-US" baseline="-25000">
                <a:cs typeface="Times New Roman" panose="02020603050405020304" pitchFamily="18" charset="0"/>
              </a:rPr>
              <a:t>3</a:t>
            </a:r>
            <a:r>
              <a:rPr lang="en-US" altLang="en-US">
                <a:cs typeface="Times New Roman" panose="02020603050405020304" pitchFamily="18" charset="0"/>
              </a:rPr>
              <a:t>(</a:t>
            </a:r>
            <a:r>
              <a:rPr lang="en-US" altLang="en-US" i="1">
                <a:cs typeface="Times New Roman" panose="02020603050405020304" pitchFamily="18" charset="0"/>
              </a:rPr>
              <a:t>E</a:t>
            </a:r>
            <a:r>
              <a:rPr lang="en-US" altLang="en-US" baseline="-25000">
                <a:cs typeface="Times New Roman" panose="02020603050405020304" pitchFamily="18" charset="0"/>
              </a:rPr>
              <a:t>3</a:t>
            </a:r>
            <a:r>
              <a:rPr lang="en-US" altLang="en-US" baseline="30000">
                <a:cs typeface="Times New Roman" panose="02020603050405020304" pitchFamily="18" charset="0"/>
              </a:rPr>
              <a:t>3</a:t>
            </a:r>
            <a:r>
              <a:rPr lang="en-US" altLang="en-US">
                <a:cs typeface="Times New Roman" panose="02020603050405020304" pitchFamily="18" charset="0"/>
              </a:rPr>
              <a:t>)</a:t>
            </a:r>
            <a:endParaRPr lang="en-US" altLang="en-US"/>
          </a:p>
        </p:txBody>
      </p:sp>
      <p:sp>
        <p:nvSpPr>
          <p:cNvPr id="315396" name="TextBox 12"/>
          <p:cNvSpPr txBox="1">
            <a:spLocks noChangeArrowheads="1"/>
          </p:cNvSpPr>
          <p:nvPr/>
        </p:nvSpPr>
        <p:spPr bwMode="auto">
          <a:xfrm>
            <a:off x="271463" y="1527175"/>
            <a:ext cx="8632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Nonlinear</a:t>
            </a:r>
            <a:r>
              <a:rPr lang="en-US" altLang="en-US" i="1"/>
              <a:t> P</a:t>
            </a:r>
            <a:r>
              <a:rPr lang="en-US" altLang="en-US"/>
              <a:t> = </a:t>
            </a:r>
            <a:r>
              <a:rPr lang="en-US" altLang="en-US" i="1">
                <a:cs typeface="Times New Roman" panose="02020603050405020304" pitchFamily="18" charset="0"/>
              </a:rPr>
              <a:t>…</a:t>
            </a:r>
            <a:r>
              <a:rPr lang="en-US" altLang="en-US">
                <a:cs typeface="Times New Roman" panose="02020603050405020304" pitchFamily="18" charset="0"/>
              </a:rPr>
              <a:t>+ 2</a:t>
            </a:r>
            <a:r>
              <a:rPr lang="en-US" altLang="en-US" i="1">
                <a:cs typeface="Times New Roman" panose="02020603050405020304" pitchFamily="18" charset="0"/>
              </a:rPr>
              <a:t>a</a:t>
            </a:r>
            <a:r>
              <a:rPr lang="en-US" altLang="en-US" i="1" baseline="-25000">
                <a:cs typeface="Times New Roman" panose="02020603050405020304" pitchFamily="18" charset="0"/>
              </a:rPr>
              <a:t>3</a:t>
            </a:r>
            <a:r>
              <a:rPr lang="en-US" altLang="en-US" i="1">
                <a:solidFill>
                  <a:srgbClr val="000000"/>
                </a:solidFill>
                <a:cs typeface="Times New Roman" panose="02020603050405020304" pitchFamily="18" charset="0"/>
              </a:rPr>
              <a:t>C</a:t>
            </a:r>
            <a:r>
              <a:rPr lang="en-US" altLang="en-US" baseline="-25000">
                <a:solidFill>
                  <a:srgbClr val="000000"/>
                </a:solidFill>
                <a:cs typeface="Times New Roman" panose="02020603050405020304" pitchFamily="18" charset="0"/>
              </a:rPr>
              <a:t>1</a:t>
            </a:r>
            <a:r>
              <a:rPr lang="en-US" altLang="en-US" i="1">
                <a:solidFill>
                  <a:srgbClr val="000000"/>
                </a:solidFill>
                <a:cs typeface="Times New Roman" panose="02020603050405020304" pitchFamily="18" charset="0"/>
              </a:rPr>
              <a:t>C</a:t>
            </a:r>
            <a:r>
              <a:rPr lang="en-US" altLang="en-US" baseline="-25000">
                <a:solidFill>
                  <a:srgbClr val="000000"/>
                </a:solidFill>
                <a:cs typeface="Times New Roman" panose="02020603050405020304" pitchFamily="18" charset="0"/>
              </a:rPr>
              <a:t>2</a:t>
            </a:r>
            <a:r>
              <a:rPr lang="en-US" altLang="en-US" i="1">
                <a:solidFill>
                  <a:srgbClr val="000000"/>
                </a:solidFill>
                <a:cs typeface="Times New Roman" panose="02020603050405020304" pitchFamily="18" charset="0"/>
              </a:rPr>
              <a:t>C</a:t>
            </a:r>
            <a:r>
              <a:rPr lang="en-US" altLang="en-US" baseline="-25000">
                <a:solidFill>
                  <a:srgbClr val="000000"/>
                </a:solidFill>
                <a:cs typeface="Times New Roman" panose="02020603050405020304" pitchFamily="18" charset="0"/>
              </a:rPr>
              <a:t>3</a:t>
            </a:r>
            <a:r>
              <a:rPr lang="en-US" altLang="en-US">
                <a:solidFill>
                  <a:srgbClr val="1A0AFF"/>
                </a:solidFill>
                <a:cs typeface="Times New Roman" panose="02020603050405020304" pitchFamily="18" charset="0"/>
              </a:rPr>
              <a:t>cos(2</a:t>
            </a:r>
            <a:r>
              <a:rPr lang="en-US" altLang="en-US" i="1">
                <a:solidFill>
                  <a:srgbClr val="1A0AFF"/>
                </a:solidFill>
                <a:latin typeface="Symbol" panose="05050102010706020507" pitchFamily="18" charset="2"/>
                <a:cs typeface="Times New Roman" panose="02020603050405020304" pitchFamily="18" charset="0"/>
              </a:rPr>
              <a:t>pu</a:t>
            </a:r>
            <a:r>
              <a:rPr lang="en-US" altLang="en-US" baseline="-25000">
                <a:solidFill>
                  <a:srgbClr val="1A0AFF"/>
                </a:solidFill>
                <a:cs typeface="Times New Roman" panose="02020603050405020304" pitchFamily="18" charset="0"/>
              </a:rPr>
              <a:t>1</a:t>
            </a:r>
            <a:r>
              <a:rPr lang="en-US" altLang="en-US" i="1">
                <a:solidFill>
                  <a:srgbClr val="1A0AFF"/>
                </a:solidFill>
                <a:cs typeface="Times New Roman" panose="02020603050405020304" pitchFamily="18" charset="0"/>
              </a:rPr>
              <a:t>t</a:t>
            </a:r>
            <a:r>
              <a:rPr lang="en-US" altLang="en-US">
                <a:solidFill>
                  <a:srgbClr val="1A0AFF"/>
                </a:solidFill>
                <a:cs typeface="Times New Roman" panose="02020603050405020304" pitchFamily="18" charset="0"/>
              </a:rPr>
              <a:t>)cos(2</a:t>
            </a:r>
            <a:r>
              <a:rPr lang="en-US" altLang="en-US" i="1">
                <a:solidFill>
                  <a:srgbClr val="1A0AFF"/>
                </a:solidFill>
                <a:latin typeface="Symbol" panose="05050102010706020507" pitchFamily="18" charset="2"/>
                <a:cs typeface="Times New Roman" panose="02020603050405020304" pitchFamily="18" charset="0"/>
              </a:rPr>
              <a:t>pu</a:t>
            </a:r>
            <a:r>
              <a:rPr lang="en-US" altLang="en-US" baseline="-25000">
                <a:solidFill>
                  <a:srgbClr val="1A0AFF"/>
                </a:solidFill>
                <a:cs typeface="Times New Roman" panose="02020603050405020304" pitchFamily="18" charset="0"/>
              </a:rPr>
              <a:t>2</a:t>
            </a:r>
            <a:r>
              <a:rPr lang="en-US" altLang="en-US" i="1">
                <a:solidFill>
                  <a:srgbClr val="1A0AFF"/>
                </a:solidFill>
                <a:cs typeface="Times New Roman" panose="02020603050405020304" pitchFamily="18" charset="0"/>
              </a:rPr>
              <a:t>t</a:t>
            </a:r>
            <a:r>
              <a:rPr lang="en-US" altLang="en-US">
                <a:solidFill>
                  <a:srgbClr val="1A0AFF"/>
                </a:solidFill>
                <a:cs typeface="Times New Roman" panose="02020603050405020304" pitchFamily="18" charset="0"/>
              </a:rPr>
              <a:t>)cos(2</a:t>
            </a:r>
            <a:r>
              <a:rPr lang="en-US" altLang="en-US" i="1">
                <a:solidFill>
                  <a:srgbClr val="1A0AFF"/>
                </a:solidFill>
                <a:latin typeface="Symbol" panose="05050102010706020507" pitchFamily="18" charset="2"/>
                <a:cs typeface="Times New Roman" panose="02020603050405020304" pitchFamily="18" charset="0"/>
              </a:rPr>
              <a:t>pu</a:t>
            </a:r>
            <a:r>
              <a:rPr lang="en-US" altLang="en-US" baseline="-25000">
                <a:solidFill>
                  <a:srgbClr val="1A0AFF"/>
                </a:solidFill>
                <a:cs typeface="Times New Roman" panose="02020603050405020304" pitchFamily="18" charset="0"/>
              </a:rPr>
              <a:t>3</a:t>
            </a:r>
            <a:r>
              <a:rPr lang="en-US" altLang="en-US" i="1">
                <a:solidFill>
                  <a:srgbClr val="1A0AFF"/>
                </a:solidFill>
                <a:cs typeface="Times New Roman" panose="02020603050405020304" pitchFamily="18" charset="0"/>
              </a:rPr>
              <a:t>t</a:t>
            </a:r>
            <a:r>
              <a:rPr lang="en-US" altLang="en-US">
                <a:solidFill>
                  <a:srgbClr val="1A0AFF"/>
                </a:solidFill>
                <a:cs typeface="Times New Roman" panose="02020603050405020304" pitchFamily="18" charset="0"/>
              </a:rPr>
              <a:t>)</a:t>
            </a:r>
            <a:r>
              <a:rPr lang="en-US" altLang="en-US">
                <a:cs typeface="Times New Roman" panose="02020603050405020304" pitchFamily="18" charset="0"/>
              </a:rPr>
              <a:t> </a:t>
            </a:r>
            <a:r>
              <a:rPr lang="en-US" altLang="en-US">
                <a:cs typeface="Times New Roman" panose="02020603050405020304" pitchFamily="18" charset="0"/>
                <a:sym typeface="Symbol" panose="05050102010706020507" pitchFamily="18" charset="2"/>
              </a:rPr>
              <a:t>+…</a:t>
            </a:r>
            <a:endParaRPr lang="en-US" altLang="en-US"/>
          </a:p>
        </p:txBody>
      </p:sp>
      <p:cxnSp>
        <p:nvCxnSpPr>
          <p:cNvPr id="315397" name="Straight Connector 5"/>
          <p:cNvCxnSpPr>
            <a:cxnSpLocks noChangeShapeType="1"/>
          </p:cNvCxnSpPr>
          <p:nvPr/>
        </p:nvCxnSpPr>
        <p:spPr bwMode="auto">
          <a:xfrm>
            <a:off x="3995738" y="2068513"/>
            <a:ext cx="3787775" cy="0"/>
          </a:xfrm>
          <a:prstGeom prst="line">
            <a:avLst/>
          </a:prstGeom>
          <a:noFill/>
          <a:ln w="19050" algn="ctr">
            <a:solidFill>
              <a:srgbClr val="1A0A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398" name="Down Arrow 7"/>
          <p:cNvSpPr>
            <a:spLocks noChangeArrowheads="1"/>
          </p:cNvSpPr>
          <p:nvPr/>
        </p:nvSpPr>
        <p:spPr bwMode="auto">
          <a:xfrm>
            <a:off x="5802313" y="2187575"/>
            <a:ext cx="315912" cy="544513"/>
          </a:xfrm>
          <a:prstGeom prst="downArrow">
            <a:avLst>
              <a:gd name="adj1" fmla="val 50000"/>
              <a:gd name="adj2" fmla="val 49985"/>
            </a:avLst>
          </a:prstGeom>
          <a:solidFill>
            <a:srgbClr val="66CCFF"/>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15399" name="TextBox 9"/>
          <p:cNvSpPr txBox="1">
            <a:spLocks noChangeArrowheads="1"/>
          </p:cNvSpPr>
          <p:nvPr/>
        </p:nvSpPr>
        <p:spPr bwMode="auto">
          <a:xfrm>
            <a:off x="3706813" y="2776538"/>
            <a:ext cx="45069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a:solidFill>
                  <a:srgbClr val="1A0AFF"/>
                </a:solidFill>
              </a:rPr>
              <a:t>Frequencies mix and can be written as sum and difference frequencies</a:t>
            </a:r>
          </a:p>
        </p:txBody>
      </p:sp>
      <p:sp>
        <p:nvSpPr>
          <p:cNvPr id="315400" name="Rectangle 14"/>
          <p:cNvSpPr>
            <a:spLocks noChangeArrowheads="1"/>
          </p:cNvSpPr>
          <p:nvPr/>
        </p:nvSpPr>
        <p:spPr bwMode="auto">
          <a:xfrm>
            <a:off x="461963" y="4060825"/>
            <a:ext cx="8251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cs typeface="Times New Roman" panose="02020603050405020304" pitchFamily="18" charset="0"/>
              </a:rPr>
              <a:t>Consider three optical signals at</a:t>
            </a:r>
            <a:endParaRPr lang="en-US" altLang="en-US"/>
          </a:p>
        </p:txBody>
      </p:sp>
      <p:sp>
        <p:nvSpPr>
          <p:cNvPr id="152585" name="Rectangle 15"/>
          <p:cNvSpPr>
            <a:spLocks noChangeArrowheads="1"/>
          </p:cNvSpPr>
          <p:nvPr/>
        </p:nvSpPr>
        <p:spPr bwMode="auto">
          <a:xfrm>
            <a:off x="468313" y="4554538"/>
            <a:ext cx="81311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defRPr/>
            </a:pPr>
            <a:r>
              <a:rPr lang="en-US" i="1" dirty="0">
                <a:solidFill>
                  <a:srgbClr val="000000"/>
                </a:solidFill>
                <a:latin typeface="Symbol" pitchFamily="18" charset="2"/>
              </a:rPr>
              <a:t></a:t>
            </a:r>
            <a:r>
              <a:rPr lang="en-US" baseline="-25000" dirty="0">
                <a:solidFill>
                  <a:srgbClr val="000000"/>
                </a:solidFill>
                <a:latin typeface="Symbol" pitchFamily="18" charset="2"/>
              </a:rPr>
              <a:t>1</a:t>
            </a:r>
            <a:r>
              <a:rPr lang="en-US" dirty="0">
                <a:solidFill>
                  <a:srgbClr val="000000"/>
                </a:solidFill>
                <a:latin typeface="Symbol" pitchFamily="18" charset="2"/>
              </a:rPr>
              <a:t> 	</a:t>
            </a:r>
          </a:p>
          <a:p>
            <a:pPr>
              <a:spcBef>
                <a:spcPct val="50000"/>
              </a:spcBef>
              <a:defRPr/>
            </a:pPr>
            <a:r>
              <a:rPr lang="en-US" i="1" dirty="0">
                <a:solidFill>
                  <a:srgbClr val="000000"/>
                </a:solidFill>
                <a:latin typeface="Symbol" pitchFamily="18" charset="2"/>
              </a:rPr>
              <a:t></a:t>
            </a:r>
            <a:r>
              <a:rPr lang="en-US" baseline="-25000" dirty="0">
                <a:solidFill>
                  <a:srgbClr val="000000"/>
                </a:solidFill>
              </a:rPr>
              <a:t>2</a:t>
            </a:r>
            <a:r>
              <a:rPr lang="en-US" dirty="0">
                <a:solidFill>
                  <a:srgbClr val="000000"/>
                </a:solidFill>
              </a:rPr>
              <a:t> = </a:t>
            </a:r>
            <a:r>
              <a:rPr lang="en-US" dirty="0">
                <a:solidFill>
                  <a:srgbClr val="000000"/>
                </a:solidFill>
                <a:latin typeface="Symbol" pitchFamily="18" charset="2"/>
              </a:rPr>
              <a:t></a:t>
            </a:r>
            <a:r>
              <a:rPr lang="en-US" i="1" dirty="0">
                <a:solidFill>
                  <a:srgbClr val="000000"/>
                </a:solidFill>
                <a:latin typeface="Symbol" pitchFamily="18" charset="2"/>
              </a:rPr>
              <a:t></a:t>
            </a:r>
            <a:r>
              <a:rPr lang="en-US" baseline="-25000" dirty="0">
                <a:solidFill>
                  <a:srgbClr val="000000"/>
                </a:solidFill>
                <a:latin typeface="Symbol" pitchFamily="18" charset="2"/>
              </a:rPr>
              <a:t>1</a:t>
            </a:r>
            <a:r>
              <a:rPr lang="en-US" dirty="0">
                <a:solidFill>
                  <a:srgbClr val="000000"/>
                </a:solidFill>
                <a:latin typeface="Symbol" pitchFamily="18" charset="2"/>
              </a:rPr>
              <a:t> +</a:t>
            </a:r>
            <a:r>
              <a:rPr lang="en-US" dirty="0">
                <a:solidFill>
                  <a:srgbClr val="000000"/>
                </a:solidFill>
                <a:latin typeface="Times" charset="0"/>
              </a:rPr>
              <a:t>GHz</a:t>
            </a:r>
            <a:r>
              <a:rPr lang="en-US" dirty="0">
                <a:solidFill>
                  <a:srgbClr val="000000"/>
                </a:solidFill>
                <a:latin typeface="Symbol" pitchFamily="18" charset="2"/>
              </a:rPr>
              <a:t> </a:t>
            </a:r>
            <a:r>
              <a:rPr lang="en-US" dirty="0">
                <a:solidFill>
                  <a:srgbClr val="000000"/>
                </a:solidFill>
              </a:rPr>
              <a:t> </a:t>
            </a:r>
          </a:p>
          <a:p>
            <a:pPr>
              <a:spcBef>
                <a:spcPct val="50000"/>
              </a:spcBef>
              <a:defRPr/>
            </a:pPr>
            <a:r>
              <a:rPr lang="en-US" i="1" dirty="0">
                <a:solidFill>
                  <a:srgbClr val="000000"/>
                </a:solidFill>
                <a:latin typeface="Symbol" pitchFamily="18" charset="2"/>
              </a:rPr>
              <a:t></a:t>
            </a:r>
            <a:r>
              <a:rPr lang="en-US" baseline="-25000" dirty="0">
                <a:solidFill>
                  <a:srgbClr val="000000"/>
                </a:solidFill>
              </a:rPr>
              <a:t>3</a:t>
            </a:r>
            <a:r>
              <a:rPr lang="en-US" dirty="0">
                <a:solidFill>
                  <a:srgbClr val="000000"/>
                </a:solidFill>
              </a:rPr>
              <a:t> = </a:t>
            </a:r>
            <a:r>
              <a:rPr lang="en-US" dirty="0">
                <a:solidFill>
                  <a:srgbClr val="000000"/>
                </a:solidFill>
                <a:latin typeface="Symbol" pitchFamily="18" charset="2"/>
              </a:rPr>
              <a:t></a:t>
            </a:r>
            <a:r>
              <a:rPr lang="en-US" i="1" dirty="0">
                <a:solidFill>
                  <a:srgbClr val="000000"/>
                </a:solidFill>
                <a:latin typeface="Symbol" pitchFamily="18" charset="2"/>
              </a:rPr>
              <a:t></a:t>
            </a:r>
            <a:r>
              <a:rPr lang="en-US" baseline="-25000" dirty="0">
                <a:solidFill>
                  <a:srgbClr val="000000"/>
                </a:solidFill>
                <a:latin typeface="Symbol" pitchFamily="18" charset="2"/>
              </a:rPr>
              <a:t>2</a:t>
            </a:r>
            <a:r>
              <a:rPr lang="en-US" dirty="0">
                <a:solidFill>
                  <a:srgbClr val="000000"/>
                </a:solidFill>
                <a:latin typeface="Symbol" pitchFamily="18" charset="2"/>
              </a:rPr>
              <a:t> +</a:t>
            </a:r>
            <a:r>
              <a:rPr lang="en-US" dirty="0">
                <a:solidFill>
                  <a:srgbClr val="000000"/>
                </a:solidFill>
                <a:latin typeface="Times" charset="0"/>
              </a:rPr>
              <a:t>GHz</a:t>
            </a:r>
            <a:r>
              <a:rPr lang="en-US" dirty="0">
                <a:solidFill>
                  <a:srgbClr val="000000"/>
                </a:solidFill>
                <a:latin typeface="Symbol" pitchFamily="18" charset="2"/>
              </a:rPr>
              <a:t>  = </a:t>
            </a:r>
            <a:r>
              <a:rPr lang="en-US" i="1" dirty="0">
                <a:solidFill>
                  <a:srgbClr val="000000"/>
                </a:solidFill>
                <a:latin typeface="Symbol" pitchFamily="18" charset="2"/>
              </a:rPr>
              <a:t></a:t>
            </a:r>
            <a:r>
              <a:rPr lang="en-US" baseline="-25000" dirty="0">
                <a:solidFill>
                  <a:srgbClr val="000000"/>
                </a:solidFill>
                <a:latin typeface="Symbol" pitchFamily="18" charset="2"/>
              </a:rPr>
              <a:t>1</a:t>
            </a:r>
            <a:r>
              <a:rPr lang="en-US" dirty="0">
                <a:solidFill>
                  <a:srgbClr val="000000"/>
                </a:solidFill>
                <a:latin typeface="Symbol" pitchFamily="18" charset="2"/>
              </a:rPr>
              <a:t> +</a:t>
            </a:r>
            <a:r>
              <a:rPr lang="en-US" dirty="0">
                <a:solidFill>
                  <a:srgbClr val="000000"/>
                </a:solidFill>
                <a:latin typeface="+mj-lt"/>
              </a:rPr>
              <a:t>2</a:t>
            </a:r>
            <a:r>
              <a:rPr lang="en-US" dirty="0">
                <a:solidFill>
                  <a:srgbClr val="000000"/>
                </a:solidFill>
                <a:latin typeface="+mj-lt"/>
                <a:cs typeface="Tahoma" pitchFamily="34" charset="0"/>
              </a:rPr>
              <a:t>00</a:t>
            </a:r>
            <a:r>
              <a:rPr lang="en-US" dirty="0">
                <a:solidFill>
                  <a:srgbClr val="000000"/>
                </a:solidFill>
                <a:latin typeface="Tahoma" pitchFamily="34" charset="0"/>
                <a:cs typeface="Tahoma" pitchFamily="34" charset="0"/>
              </a:rPr>
              <a:t> </a:t>
            </a:r>
            <a:r>
              <a:rPr lang="en-US" dirty="0">
                <a:solidFill>
                  <a:srgbClr val="000000"/>
                </a:solidFill>
                <a:latin typeface="Times" charset="0"/>
              </a:rPr>
              <a:t>GHz</a:t>
            </a:r>
            <a:r>
              <a:rPr lang="en-US" dirty="0">
                <a:solidFill>
                  <a:srgbClr val="000000"/>
                </a:solidFill>
                <a:latin typeface="Symbol" pitchFamily="18" charset="2"/>
              </a:rPr>
              <a:t></a:t>
            </a:r>
            <a:endParaRPr lang="en-US" dirty="0">
              <a:solidFill>
                <a:srgbClr val="000000"/>
              </a:solidFill>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Title 1"/>
          <p:cNvSpPr>
            <a:spLocks noGrp="1"/>
          </p:cNvSpPr>
          <p:nvPr>
            <p:ph type="title"/>
          </p:nvPr>
        </p:nvSpPr>
        <p:spPr bwMode="auto">
          <a:xfrm>
            <a:off x="474663" y="163513"/>
            <a:ext cx="8085137" cy="1317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Nonlinear Effects and DWDM</a:t>
            </a:r>
            <a:br>
              <a:rPr lang="en-US" altLang="en-US" sz="3200" b="1" smtClean="0">
                <a:solidFill>
                  <a:srgbClr val="FF0000"/>
                </a:solidFill>
              </a:rPr>
            </a:br>
            <a:r>
              <a:rPr lang="en-US" altLang="en-US" sz="3200" b="1" smtClean="0">
                <a:solidFill>
                  <a:srgbClr val="FF0000"/>
                </a:solidFill>
              </a:rPr>
              <a:t>Four Photon (Wave) Mixing</a:t>
            </a:r>
          </a:p>
        </p:txBody>
      </p:sp>
      <p:pic>
        <p:nvPicPr>
          <p:cNvPr id="317443" name="Picture 2" descr="K:\All My Files\Book, Optoelectronics, Pearson\##2ndEdition\#Chapters, The Textbook (2nd Edition)\Ch02, Waveguides,2nd Edition\NonlinearEffects_4PhotonMixing1(CNV).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3" y="3462338"/>
            <a:ext cx="7718425"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4" name="Text Box 3"/>
          <p:cNvSpPr txBox="1">
            <a:spLocks noChangeArrowheads="1"/>
          </p:cNvSpPr>
          <p:nvPr/>
        </p:nvSpPr>
        <p:spPr bwMode="auto">
          <a:xfrm>
            <a:off x="457200" y="1208088"/>
            <a:ext cx="83820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dirty="0" smtClean="0"/>
              <a:t>Three photons (</a:t>
            </a:r>
            <a:r>
              <a:rPr lang="en-US" i="1" dirty="0" smtClean="0">
                <a:latin typeface="Symbol" pitchFamily="18" charset="2"/>
              </a:rPr>
              <a:t></a:t>
            </a:r>
            <a:r>
              <a:rPr lang="en-US" baseline="-25000" dirty="0" smtClean="0">
                <a:latin typeface="Symbol" pitchFamily="18" charset="2"/>
              </a:rPr>
              <a:t>1</a:t>
            </a:r>
            <a:r>
              <a:rPr lang="en-US" dirty="0" smtClean="0">
                <a:latin typeface="Symbol" pitchFamily="18" charset="2"/>
              </a:rPr>
              <a:t> </a:t>
            </a:r>
            <a:r>
              <a:rPr lang="en-US" i="1" dirty="0" smtClean="0">
                <a:latin typeface="Symbol" pitchFamily="18" charset="2"/>
              </a:rPr>
              <a:t></a:t>
            </a:r>
            <a:r>
              <a:rPr lang="en-US" baseline="-25000" dirty="0" smtClean="0">
                <a:latin typeface="Symbol" pitchFamily="18" charset="2"/>
              </a:rPr>
              <a:t>2</a:t>
            </a:r>
            <a:r>
              <a:rPr lang="en-US" dirty="0" smtClean="0">
                <a:latin typeface="Symbol" pitchFamily="18" charset="2"/>
              </a:rPr>
              <a:t> </a:t>
            </a:r>
            <a:r>
              <a:rPr lang="en-US" i="1" dirty="0" smtClean="0">
                <a:latin typeface="Symbol" pitchFamily="18" charset="2"/>
              </a:rPr>
              <a:t></a:t>
            </a:r>
            <a:r>
              <a:rPr lang="en-US" baseline="-25000" dirty="0" smtClean="0">
                <a:latin typeface="Symbol" pitchFamily="18" charset="2"/>
              </a:rPr>
              <a:t>3</a:t>
            </a:r>
            <a:r>
              <a:rPr lang="en-US" dirty="0" smtClean="0"/>
              <a:t> ) mix to generate a fourth photon (</a:t>
            </a:r>
            <a:r>
              <a:rPr lang="en-US" i="1" dirty="0" smtClean="0">
                <a:latin typeface="Symbol" pitchFamily="18" charset="2"/>
              </a:rPr>
              <a:t></a:t>
            </a:r>
            <a:r>
              <a:rPr lang="en-US" baseline="-25000" dirty="0" smtClean="0"/>
              <a:t>4</a:t>
            </a:r>
            <a:r>
              <a:rPr lang="en-US" dirty="0" smtClean="0"/>
              <a:t> )</a:t>
            </a:r>
          </a:p>
          <a:p>
            <a:pPr>
              <a:spcBef>
                <a:spcPct val="50000"/>
              </a:spcBef>
              <a:defRPr/>
            </a:pPr>
            <a:r>
              <a:rPr lang="en-US" i="1" dirty="0" smtClean="0">
                <a:latin typeface="Symbol" pitchFamily="18" charset="2"/>
              </a:rPr>
              <a:t></a:t>
            </a:r>
            <a:r>
              <a:rPr lang="en-US" baseline="-25000" dirty="0" smtClean="0"/>
              <a:t>4</a:t>
            </a:r>
            <a:r>
              <a:rPr lang="en-US" dirty="0" smtClean="0"/>
              <a:t> = </a:t>
            </a:r>
            <a:r>
              <a:rPr lang="en-US" i="1" dirty="0" smtClean="0">
                <a:latin typeface="Symbol" pitchFamily="18" charset="2"/>
              </a:rPr>
              <a:t></a:t>
            </a:r>
            <a:r>
              <a:rPr lang="en-US" baseline="-25000" dirty="0" smtClean="0">
                <a:latin typeface="Symbol" pitchFamily="18" charset="2"/>
              </a:rPr>
              <a:t>1</a:t>
            </a:r>
            <a:r>
              <a:rPr lang="en-US" dirty="0" smtClean="0">
                <a:latin typeface="Symbol" pitchFamily="18" charset="2"/>
              </a:rPr>
              <a:t> + </a:t>
            </a:r>
            <a:r>
              <a:rPr lang="en-US" i="1" dirty="0" smtClean="0">
                <a:latin typeface="Symbol" pitchFamily="18" charset="2"/>
              </a:rPr>
              <a:t></a:t>
            </a:r>
            <a:r>
              <a:rPr lang="en-US" baseline="-25000" dirty="0" smtClean="0">
                <a:latin typeface="Symbol" pitchFamily="18" charset="2"/>
              </a:rPr>
              <a:t>2</a:t>
            </a:r>
            <a:r>
              <a:rPr lang="en-US" dirty="0" smtClean="0">
                <a:latin typeface="Symbol" pitchFamily="18" charset="2"/>
              </a:rPr>
              <a:t> - </a:t>
            </a:r>
            <a:r>
              <a:rPr lang="en-US" i="1" dirty="0" smtClean="0">
                <a:latin typeface="Symbol" pitchFamily="18" charset="2"/>
              </a:rPr>
              <a:t></a:t>
            </a:r>
            <a:r>
              <a:rPr lang="en-US" baseline="-25000" dirty="0" smtClean="0">
                <a:latin typeface="Symbol" pitchFamily="18" charset="2"/>
              </a:rPr>
              <a:t>3</a:t>
            </a:r>
            <a:r>
              <a:rPr lang="en-US" dirty="0" smtClean="0"/>
              <a:t> </a:t>
            </a:r>
          </a:p>
          <a:p>
            <a:pPr>
              <a:spcBef>
                <a:spcPct val="50000"/>
              </a:spcBef>
              <a:defRPr/>
            </a:pPr>
            <a:r>
              <a:rPr lang="en-US" i="1" dirty="0" smtClean="0">
                <a:latin typeface="Symbol" pitchFamily="18" charset="2"/>
              </a:rPr>
              <a:t></a:t>
            </a:r>
            <a:r>
              <a:rPr lang="en-US" baseline="-25000" dirty="0" smtClean="0"/>
              <a:t>4</a:t>
            </a:r>
            <a:r>
              <a:rPr lang="en-US" dirty="0" smtClean="0"/>
              <a:t> = </a:t>
            </a:r>
            <a:r>
              <a:rPr lang="en-US" i="1" dirty="0" smtClean="0">
                <a:latin typeface="Symbol" pitchFamily="18" charset="2"/>
              </a:rPr>
              <a:t></a:t>
            </a:r>
            <a:r>
              <a:rPr lang="en-US" baseline="-25000" dirty="0" smtClean="0">
                <a:latin typeface="Symbol" pitchFamily="18" charset="2"/>
              </a:rPr>
              <a:t>1</a:t>
            </a:r>
            <a:r>
              <a:rPr lang="en-US" dirty="0" smtClean="0">
                <a:latin typeface="Symbol" pitchFamily="18" charset="2"/>
              </a:rPr>
              <a:t> + </a:t>
            </a:r>
            <a:r>
              <a:rPr lang="en-US" i="1" dirty="0" smtClean="0">
                <a:latin typeface="Symbol" pitchFamily="18" charset="2"/>
              </a:rPr>
              <a:t></a:t>
            </a:r>
            <a:r>
              <a:rPr lang="en-US" baseline="-25000" dirty="0" smtClean="0">
                <a:latin typeface="Symbol" pitchFamily="18" charset="2"/>
              </a:rPr>
              <a:t>1</a:t>
            </a:r>
            <a:r>
              <a:rPr lang="en-US" dirty="0" smtClean="0">
                <a:latin typeface="Symbol" pitchFamily="18" charset="2"/>
              </a:rPr>
              <a:t> +</a:t>
            </a:r>
            <a:r>
              <a:rPr lang="en-US" dirty="0" smtClean="0">
                <a:latin typeface="Times" charset="0"/>
              </a:rPr>
              <a:t>GHz</a:t>
            </a:r>
            <a:r>
              <a:rPr lang="en-US" dirty="0" smtClean="0">
                <a:latin typeface="Symbol" pitchFamily="18" charset="2"/>
              </a:rPr>
              <a:t>  </a:t>
            </a:r>
            <a:r>
              <a:rPr lang="en-US" i="1" dirty="0" smtClean="0">
                <a:latin typeface="Symbol" pitchFamily="18" charset="2"/>
              </a:rPr>
              <a:t></a:t>
            </a:r>
            <a:r>
              <a:rPr lang="en-US" baseline="-25000" dirty="0" smtClean="0">
                <a:latin typeface="Symbol" pitchFamily="18" charset="2"/>
              </a:rPr>
              <a:t>1</a:t>
            </a:r>
            <a:r>
              <a:rPr lang="en-US" dirty="0" smtClean="0">
                <a:latin typeface="Symbol" pitchFamily="18" charset="2"/>
              </a:rPr>
              <a:t> +</a:t>
            </a:r>
            <a:r>
              <a:rPr lang="en-US" dirty="0" smtClean="0">
                <a:latin typeface="+mn-lt"/>
              </a:rPr>
              <a:t>2</a:t>
            </a:r>
            <a:r>
              <a:rPr lang="en-US" dirty="0" smtClean="0">
                <a:latin typeface="+mn-lt"/>
                <a:cs typeface="Tahoma" pitchFamily="34" charset="0"/>
              </a:rPr>
              <a:t>00</a:t>
            </a:r>
            <a:r>
              <a:rPr lang="en-US" dirty="0" smtClean="0">
                <a:latin typeface="Tahoma" pitchFamily="34" charset="0"/>
                <a:cs typeface="Tahoma" pitchFamily="34" charset="0"/>
              </a:rPr>
              <a:t> </a:t>
            </a:r>
            <a:r>
              <a:rPr lang="en-US" dirty="0" smtClean="0">
                <a:latin typeface="Times" charset="0"/>
              </a:rPr>
              <a:t>GHz</a:t>
            </a:r>
            <a:r>
              <a:rPr lang="en-US" dirty="0" smtClean="0">
                <a:latin typeface="Symbol" pitchFamily="18" charset="2"/>
              </a:rPr>
              <a:t></a:t>
            </a:r>
          </a:p>
          <a:p>
            <a:pPr>
              <a:spcBef>
                <a:spcPct val="50000"/>
              </a:spcBef>
              <a:defRPr/>
            </a:pPr>
            <a:r>
              <a:rPr lang="en-US" i="1" dirty="0" smtClean="0">
                <a:latin typeface="Symbol" pitchFamily="18" charset="2"/>
              </a:rPr>
              <a:t></a:t>
            </a:r>
            <a:r>
              <a:rPr lang="en-US" baseline="-25000" dirty="0" smtClean="0"/>
              <a:t>4</a:t>
            </a:r>
            <a:r>
              <a:rPr lang="en-US" dirty="0" smtClean="0"/>
              <a:t> = </a:t>
            </a:r>
            <a:r>
              <a:rPr lang="en-US" i="1" dirty="0" smtClean="0">
                <a:latin typeface="Symbol" pitchFamily="18" charset="2"/>
              </a:rPr>
              <a:t></a:t>
            </a:r>
            <a:r>
              <a:rPr lang="en-US" baseline="-25000" dirty="0" smtClean="0">
                <a:latin typeface="Symbol" pitchFamily="18" charset="2"/>
              </a:rPr>
              <a:t>1</a:t>
            </a:r>
            <a:r>
              <a:rPr lang="en-US" dirty="0" smtClean="0">
                <a:latin typeface="Symbol" pitchFamily="18" charset="2"/>
              </a:rPr>
              <a:t> </a:t>
            </a:r>
            <a:r>
              <a:rPr lang="en-US" dirty="0" smtClean="0">
                <a:latin typeface="Times" charset="0"/>
              </a:rPr>
              <a:t>GHz on top of previous channel</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Title 1"/>
          <p:cNvSpPr>
            <a:spLocks noGrp="1"/>
          </p:cNvSpPr>
          <p:nvPr>
            <p:ph type="title"/>
          </p:nvPr>
        </p:nvSpPr>
        <p:spPr bwMode="auto">
          <a:xfrm>
            <a:off x="457200" y="119063"/>
            <a:ext cx="8085138" cy="631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Nonlinear Effects: Frequency Chirping</a:t>
            </a:r>
          </a:p>
        </p:txBody>
      </p:sp>
      <p:sp>
        <p:nvSpPr>
          <p:cNvPr id="31949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319492" name="Object 2"/>
          <p:cNvGraphicFramePr>
            <a:graphicFrameLocks noChangeAspect="1"/>
          </p:cNvGraphicFramePr>
          <p:nvPr/>
        </p:nvGraphicFramePr>
        <p:xfrm>
          <a:off x="2159000" y="838200"/>
          <a:ext cx="4656138" cy="973138"/>
        </p:xfrm>
        <a:graphic>
          <a:graphicData uri="http://schemas.openxmlformats.org/presentationml/2006/ole">
            <mc:AlternateContent xmlns:mc="http://schemas.openxmlformats.org/markup-compatibility/2006">
              <mc:Choice xmlns:v="urn:schemas-microsoft-com:vml" Requires="v">
                <p:oleObj spid="_x0000_s319592" name="Equation" r:id="rId4" imgW="2324100" imgH="482600" progId="Equation.3">
                  <p:embed/>
                </p:oleObj>
              </mc:Choice>
              <mc:Fallback>
                <p:oleObj name="Equation" r:id="rId4" imgW="2324100" imgH="482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0" y="838200"/>
                        <a:ext cx="4656138" cy="973138"/>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9493" name="Rectangle 3"/>
          <p:cNvSpPr>
            <a:spLocks noChangeArrowheads="1"/>
          </p:cNvSpPr>
          <p:nvPr/>
        </p:nvSpPr>
        <p:spPr bwMode="auto">
          <a:xfrm>
            <a:off x="3241675" y="2205038"/>
            <a:ext cx="2660650" cy="5238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i="1">
                <a:cs typeface="Times New Roman" panose="02020603050405020304" pitchFamily="18" charset="0"/>
              </a:rPr>
              <a:t>n</a:t>
            </a:r>
            <a:r>
              <a:rPr lang="en-US" altLang="en-US" sz="2800">
                <a:cs typeface="Times New Roman" panose="02020603050405020304" pitchFamily="18" charset="0"/>
              </a:rPr>
              <a:t> = </a:t>
            </a:r>
            <a:r>
              <a:rPr lang="en-US" altLang="en-US" sz="2800" i="1">
                <a:cs typeface="Times New Roman" panose="02020603050405020304" pitchFamily="18" charset="0"/>
              </a:rPr>
              <a:t>n</a:t>
            </a:r>
            <a:r>
              <a:rPr lang="en-US" altLang="en-US" sz="2800" i="1" baseline="-25000">
                <a:cs typeface="Times New Roman" panose="02020603050405020304" pitchFamily="18" charset="0"/>
              </a:rPr>
              <a:t>o</a:t>
            </a:r>
            <a:r>
              <a:rPr lang="en-US" altLang="en-US" sz="2800">
                <a:cs typeface="Times New Roman" panose="02020603050405020304" pitchFamily="18" charset="0"/>
              </a:rPr>
              <a:t> + </a:t>
            </a:r>
            <a:r>
              <a:rPr lang="en-US" altLang="en-US" sz="2800" i="1">
                <a:cs typeface="Times New Roman" panose="02020603050405020304" pitchFamily="18" charset="0"/>
              </a:rPr>
              <a:t>n</a:t>
            </a:r>
            <a:r>
              <a:rPr lang="en-US" altLang="en-US" sz="2800" baseline="-25000">
                <a:cs typeface="Times New Roman" panose="02020603050405020304" pitchFamily="18" charset="0"/>
              </a:rPr>
              <a:t>2</a:t>
            </a:r>
            <a:r>
              <a:rPr lang="en-US" altLang="en-US" sz="2800" i="1">
                <a:cs typeface="Times New Roman" panose="02020603050405020304" pitchFamily="18" charset="0"/>
              </a:rPr>
              <a:t>I</a:t>
            </a:r>
            <a:endParaRPr lang="en-US" altLang="en-US" sz="2800"/>
          </a:p>
        </p:txBody>
      </p:sp>
      <p:cxnSp>
        <p:nvCxnSpPr>
          <p:cNvPr id="319494" name="Straight Arrow Connector 5"/>
          <p:cNvCxnSpPr>
            <a:cxnSpLocks noChangeShapeType="1"/>
          </p:cNvCxnSpPr>
          <p:nvPr/>
        </p:nvCxnSpPr>
        <p:spPr bwMode="auto">
          <a:xfrm flipH="1" flipV="1">
            <a:off x="5105400" y="2633663"/>
            <a:ext cx="195263" cy="54451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9495" name="Rectangle 6"/>
          <p:cNvSpPr>
            <a:spLocks noChangeArrowheads="1"/>
          </p:cNvSpPr>
          <p:nvPr/>
        </p:nvSpPr>
        <p:spPr bwMode="auto">
          <a:xfrm>
            <a:off x="3852863" y="3136900"/>
            <a:ext cx="34274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cs typeface="Times New Roman" panose="02020603050405020304" pitchFamily="18" charset="0"/>
              </a:rPr>
              <a:t>Nonlinear refractive index</a:t>
            </a:r>
            <a:endParaRPr lang="en-US" altLang="en-US"/>
          </a:p>
        </p:txBody>
      </p:sp>
      <p:sp>
        <p:nvSpPr>
          <p:cNvPr id="31949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319497" name="Object 8"/>
          <p:cNvGraphicFramePr>
            <a:graphicFrameLocks noChangeAspect="1"/>
          </p:cNvGraphicFramePr>
          <p:nvPr/>
        </p:nvGraphicFramePr>
        <p:xfrm>
          <a:off x="479425" y="3995738"/>
          <a:ext cx="3538538" cy="1011237"/>
        </p:xfrm>
        <a:graphic>
          <a:graphicData uri="http://schemas.openxmlformats.org/presentationml/2006/ole">
            <mc:AlternateContent xmlns:mc="http://schemas.openxmlformats.org/markup-compatibility/2006">
              <mc:Choice xmlns:v="urn:schemas-microsoft-com:vml" Requires="v">
                <p:oleObj spid="_x0000_s319593" name="Equation" r:id="rId6" imgW="1384300" imgH="393700" progId="Equation.3">
                  <p:embed/>
                </p:oleObj>
              </mc:Choice>
              <mc:Fallback>
                <p:oleObj name="Equation" r:id="rId6" imgW="1384300" imgH="3937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425" y="3995738"/>
                        <a:ext cx="3538538" cy="1011237"/>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949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319499" name="Object 10"/>
          <p:cNvGraphicFramePr>
            <a:graphicFrameLocks noChangeAspect="1"/>
          </p:cNvGraphicFramePr>
          <p:nvPr/>
        </p:nvGraphicFramePr>
        <p:xfrm>
          <a:off x="5005388" y="3995738"/>
          <a:ext cx="3479800" cy="979487"/>
        </p:xfrm>
        <a:graphic>
          <a:graphicData uri="http://schemas.openxmlformats.org/presentationml/2006/ole">
            <mc:AlternateContent xmlns:mc="http://schemas.openxmlformats.org/markup-compatibility/2006">
              <mc:Choice xmlns:v="urn:schemas-microsoft-com:vml" Requires="v">
                <p:oleObj spid="_x0000_s319594" name="Equation" r:id="rId8" imgW="1409088" imgH="393529" progId="Equation.3">
                  <p:embed/>
                </p:oleObj>
              </mc:Choice>
              <mc:Fallback>
                <p:oleObj name="Equation" r:id="rId8" imgW="1409088" imgH="393529"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5388" y="3995738"/>
                        <a:ext cx="3479800" cy="979487"/>
                      </a:xfrm>
                      <a:prstGeom prst="rect">
                        <a:avLst/>
                      </a:prstGeom>
                      <a:solidFill>
                        <a:srgbClr val="A5A5E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9500" name="Rectangle 14"/>
          <p:cNvSpPr>
            <a:spLocks noChangeArrowheads="1"/>
          </p:cNvSpPr>
          <p:nvPr/>
        </p:nvSpPr>
        <p:spPr bwMode="auto">
          <a:xfrm>
            <a:off x="788988" y="5138738"/>
            <a:ext cx="2959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a:cs typeface="Times New Roman" panose="02020603050405020304" pitchFamily="18" charset="0"/>
              </a:rPr>
              <a:t>Self-phase modulation</a:t>
            </a:r>
            <a:endParaRPr lang="en-US" altLang="en-US"/>
          </a:p>
        </p:txBody>
      </p:sp>
      <p:sp>
        <p:nvSpPr>
          <p:cNvPr id="319501" name="Rectangle 15"/>
          <p:cNvSpPr>
            <a:spLocks noChangeArrowheads="1"/>
          </p:cNvSpPr>
          <p:nvPr/>
        </p:nvSpPr>
        <p:spPr bwMode="auto">
          <a:xfrm>
            <a:off x="5489575" y="5138738"/>
            <a:ext cx="25844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a:cs typeface="Times New Roman" panose="02020603050405020304" pitchFamily="18" charset="0"/>
              </a:rPr>
              <a:t>Frequency chirping</a:t>
            </a:r>
            <a:endParaRPr lang="en-US" alt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Title 1"/>
          <p:cNvSpPr>
            <a:spLocks noGrp="1"/>
          </p:cNvSpPr>
          <p:nvPr>
            <p:ph type="title"/>
          </p:nvPr>
        </p:nvSpPr>
        <p:spPr bwMode="auto">
          <a:xfrm>
            <a:off x="457200" y="119063"/>
            <a:ext cx="8085138" cy="631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Nonlinear Effects: Frequency Chirping</a:t>
            </a:r>
          </a:p>
        </p:txBody>
      </p:sp>
      <p:sp>
        <p:nvSpPr>
          <p:cNvPr id="32153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1540" name="Rectangle 3"/>
          <p:cNvSpPr>
            <a:spLocks noChangeArrowheads="1"/>
          </p:cNvSpPr>
          <p:nvPr/>
        </p:nvSpPr>
        <p:spPr bwMode="auto">
          <a:xfrm>
            <a:off x="3121025" y="763588"/>
            <a:ext cx="2662238" cy="5238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i="1">
                <a:cs typeface="Times New Roman" panose="02020603050405020304" pitchFamily="18" charset="0"/>
              </a:rPr>
              <a:t>n</a:t>
            </a:r>
            <a:r>
              <a:rPr lang="en-US" altLang="en-US" sz="2800">
                <a:cs typeface="Times New Roman" panose="02020603050405020304" pitchFamily="18" charset="0"/>
              </a:rPr>
              <a:t> = </a:t>
            </a:r>
            <a:r>
              <a:rPr lang="en-US" altLang="en-US" sz="2800" i="1">
                <a:cs typeface="Times New Roman" panose="02020603050405020304" pitchFamily="18" charset="0"/>
              </a:rPr>
              <a:t>n</a:t>
            </a:r>
            <a:r>
              <a:rPr lang="en-US" altLang="en-US" sz="2800" i="1" baseline="-25000">
                <a:cs typeface="Times New Roman" panose="02020603050405020304" pitchFamily="18" charset="0"/>
              </a:rPr>
              <a:t>o</a:t>
            </a:r>
            <a:r>
              <a:rPr lang="en-US" altLang="en-US" sz="2800">
                <a:cs typeface="Times New Roman" panose="02020603050405020304" pitchFamily="18" charset="0"/>
              </a:rPr>
              <a:t> + </a:t>
            </a:r>
            <a:r>
              <a:rPr lang="en-US" altLang="en-US" sz="2800" i="1">
                <a:cs typeface="Times New Roman" panose="02020603050405020304" pitchFamily="18" charset="0"/>
              </a:rPr>
              <a:t>n</a:t>
            </a:r>
            <a:r>
              <a:rPr lang="en-US" altLang="en-US" sz="2800" baseline="-25000">
                <a:cs typeface="Times New Roman" panose="02020603050405020304" pitchFamily="18" charset="0"/>
              </a:rPr>
              <a:t>2</a:t>
            </a:r>
            <a:r>
              <a:rPr lang="en-US" altLang="en-US" sz="2800" i="1">
                <a:cs typeface="Times New Roman" panose="02020603050405020304" pitchFamily="18" charset="0"/>
              </a:rPr>
              <a:t>I</a:t>
            </a:r>
            <a:endParaRPr lang="en-US" altLang="en-US" sz="2800"/>
          </a:p>
        </p:txBody>
      </p:sp>
      <p:sp>
        <p:nvSpPr>
          <p:cNvPr id="32154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321542" name="Object 8"/>
          <p:cNvGraphicFramePr>
            <a:graphicFrameLocks noChangeAspect="1"/>
          </p:cNvGraphicFramePr>
          <p:nvPr/>
        </p:nvGraphicFramePr>
        <p:xfrm>
          <a:off x="500063" y="1566863"/>
          <a:ext cx="3538537" cy="1012825"/>
        </p:xfrm>
        <a:graphic>
          <a:graphicData uri="http://schemas.openxmlformats.org/presentationml/2006/ole">
            <mc:AlternateContent xmlns:mc="http://schemas.openxmlformats.org/markup-compatibility/2006">
              <mc:Choice xmlns:v="urn:schemas-microsoft-com:vml" Requires="v">
                <p:oleObj spid="_x0000_s321608" name="Equation" r:id="rId4" imgW="1384300" imgH="393700" progId="Equation.3">
                  <p:embed/>
                </p:oleObj>
              </mc:Choice>
              <mc:Fallback>
                <p:oleObj name="Equation" r:id="rId4" imgW="1384300" imgH="3937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63" y="1566863"/>
                        <a:ext cx="3538537" cy="1012825"/>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154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321544" name="Object 10"/>
          <p:cNvGraphicFramePr>
            <a:graphicFrameLocks noChangeAspect="1"/>
          </p:cNvGraphicFramePr>
          <p:nvPr/>
        </p:nvGraphicFramePr>
        <p:xfrm>
          <a:off x="5041900" y="1611313"/>
          <a:ext cx="3479800" cy="979487"/>
        </p:xfrm>
        <a:graphic>
          <a:graphicData uri="http://schemas.openxmlformats.org/presentationml/2006/ole">
            <mc:AlternateContent xmlns:mc="http://schemas.openxmlformats.org/markup-compatibility/2006">
              <mc:Choice xmlns:v="urn:schemas-microsoft-com:vml" Requires="v">
                <p:oleObj spid="_x0000_s321609" name="Equation" r:id="rId6" imgW="1409088" imgH="393529" progId="Equation.3">
                  <p:embed/>
                </p:oleObj>
              </mc:Choice>
              <mc:Fallback>
                <p:oleObj name="Equation" r:id="rId6" imgW="1409088" imgH="393529"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1900" y="1611313"/>
                        <a:ext cx="3479800" cy="979487"/>
                      </a:xfrm>
                      <a:prstGeom prst="rect">
                        <a:avLst/>
                      </a:prstGeom>
                      <a:solidFill>
                        <a:srgbClr val="A5A5E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1545" name="Rectangle 14"/>
          <p:cNvSpPr>
            <a:spLocks noChangeArrowheads="1"/>
          </p:cNvSpPr>
          <p:nvPr/>
        </p:nvSpPr>
        <p:spPr bwMode="auto">
          <a:xfrm>
            <a:off x="788988" y="2765425"/>
            <a:ext cx="2959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a:cs typeface="Times New Roman" panose="02020603050405020304" pitchFamily="18" charset="0"/>
              </a:rPr>
              <a:t>Self-phase modulation</a:t>
            </a:r>
            <a:endParaRPr lang="en-US" altLang="en-US"/>
          </a:p>
        </p:txBody>
      </p:sp>
      <p:sp>
        <p:nvSpPr>
          <p:cNvPr id="321546" name="Rectangle 15"/>
          <p:cNvSpPr>
            <a:spLocks noChangeArrowheads="1"/>
          </p:cNvSpPr>
          <p:nvPr/>
        </p:nvSpPr>
        <p:spPr bwMode="auto">
          <a:xfrm>
            <a:off x="5489575" y="2754313"/>
            <a:ext cx="2584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a:cs typeface="Times New Roman" panose="02020603050405020304" pitchFamily="18" charset="0"/>
              </a:rPr>
              <a:t>Frequency chirping</a:t>
            </a:r>
            <a:endParaRPr lang="en-US" altLang="en-US"/>
          </a:p>
        </p:txBody>
      </p:sp>
      <p:pic>
        <p:nvPicPr>
          <p:cNvPr id="321547" name="Picture 3" descr="K:\All My Files\Book, Optoelectronics, Pearson\##2ndEdition\#Chapters, The Textbook (2nd Edition)\Ch02, Waveguides,2nd Edition\#2-44-Self-PhaseModulation,SPM,Chirp_COLOR.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5863" y="3321050"/>
            <a:ext cx="4597400" cy="305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Title 1"/>
          <p:cNvSpPr>
            <a:spLocks noGrp="1"/>
          </p:cNvSpPr>
          <p:nvPr>
            <p:ph type="title"/>
          </p:nvPr>
        </p:nvSpPr>
        <p:spPr bwMode="auto">
          <a:xfrm>
            <a:off x="431800" y="12700"/>
            <a:ext cx="8085138" cy="631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Stimulated Brillouin Scattering</a:t>
            </a:r>
          </a:p>
        </p:txBody>
      </p:sp>
      <p:sp>
        <p:nvSpPr>
          <p:cNvPr id="32358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358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358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3590" name="Rectangle 2"/>
          <p:cNvSpPr>
            <a:spLocks noChangeArrowheads="1"/>
          </p:cNvSpPr>
          <p:nvPr/>
        </p:nvSpPr>
        <p:spPr bwMode="auto">
          <a:xfrm>
            <a:off x="130175" y="4619625"/>
            <a:ext cx="86868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en-US" sz="1800">
                <a:cs typeface="Times New Roman" panose="02020603050405020304" pitchFamily="18" charset="0"/>
              </a:rPr>
              <a:t>(a) Scattering of a forward travelling EM wave </a:t>
            </a:r>
            <a:r>
              <a:rPr lang="en-US" altLang="en-US" sz="1800" i="1">
                <a:cs typeface="Times New Roman" panose="02020603050405020304" pitchFamily="18" charset="0"/>
              </a:rPr>
              <a:t>A</a:t>
            </a:r>
            <a:r>
              <a:rPr lang="en-US" altLang="en-US" sz="1800">
                <a:cs typeface="Times New Roman" panose="02020603050405020304" pitchFamily="18" charset="0"/>
              </a:rPr>
              <a:t> by an acoustic wave results in a reflected, backscattered, wave </a:t>
            </a:r>
            <a:r>
              <a:rPr lang="en-US" altLang="en-US" sz="1800" i="1">
                <a:cs typeface="Times New Roman" panose="02020603050405020304" pitchFamily="18" charset="0"/>
              </a:rPr>
              <a:t>B </a:t>
            </a:r>
            <a:r>
              <a:rPr lang="en-US" altLang="en-US" sz="1800">
                <a:cs typeface="Times New Roman" panose="02020603050405020304" pitchFamily="18" charset="0"/>
              </a:rPr>
              <a:t>that has a slightly different frequency, by </a:t>
            </a:r>
            <a:r>
              <a:rPr lang="en-US" altLang="en-US" sz="1800">
                <a:latin typeface="Symbol" panose="05050102010706020507" pitchFamily="18" charset="2"/>
                <a:cs typeface="Times New Roman" panose="02020603050405020304" pitchFamily="18" charset="0"/>
              </a:rPr>
              <a:t>W</a:t>
            </a:r>
            <a:r>
              <a:rPr lang="en-US" altLang="en-US" sz="1800">
                <a:cs typeface="Times New Roman" panose="02020603050405020304" pitchFamily="18" charset="0"/>
              </a:rPr>
              <a:t>. (b) The forward and reflected waves, </a:t>
            </a:r>
            <a:r>
              <a:rPr lang="en-US" altLang="en-US" sz="1800" i="1">
                <a:cs typeface="Times New Roman" panose="02020603050405020304" pitchFamily="18" charset="0"/>
              </a:rPr>
              <a:t>A</a:t>
            </a:r>
            <a:r>
              <a:rPr lang="en-US" altLang="en-US" sz="1800">
                <a:cs typeface="Times New Roman" panose="02020603050405020304" pitchFamily="18" charset="0"/>
              </a:rPr>
              <a:t> and </a:t>
            </a:r>
            <a:r>
              <a:rPr lang="en-US" altLang="en-US" sz="1800" i="1">
                <a:cs typeface="Times New Roman" panose="02020603050405020304" pitchFamily="18" charset="0"/>
              </a:rPr>
              <a:t>B</a:t>
            </a:r>
            <a:r>
              <a:rPr lang="en-US" altLang="en-US" sz="1800">
                <a:cs typeface="Times New Roman" panose="02020603050405020304" pitchFamily="18" charset="0"/>
              </a:rPr>
              <a:t> respectively, interfere to give rise to a standing wave that propagates at the acoustic velocity </a:t>
            </a:r>
            <a:r>
              <a:rPr lang="en-US" altLang="en-US" sz="1800" i="1">
                <a:latin typeface="Arial" panose="020B0604020202020204" pitchFamily="34" charset="0"/>
                <a:cs typeface="Times New Roman" panose="02020603050405020304" pitchFamily="18" charset="0"/>
              </a:rPr>
              <a:t>v</a:t>
            </a:r>
            <a:r>
              <a:rPr lang="en-US" altLang="en-US" sz="1800" i="1" baseline="-25000">
                <a:cs typeface="Times New Roman" panose="02020603050405020304" pitchFamily="18" charset="0"/>
              </a:rPr>
              <a:t>a</a:t>
            </a:r>
            <a:r>
              <a:rPr lang="en-US" altLang="en-US" sz="1800">
                <a:cs typeface="Times New Roman" panose="02020603050405020304" pitchFamily="18" charset="0"/>
              </a:rPr>
              <a:t>. As a result of electrostriction, an acoustic wave is generated that reinforces the original acoustic wave and stimulates further scattering. </a:t>
            </a:r>
            <a:endParaRPr lang="en-US" altLang="en-US" sz="2800" b="1">
              <a:cs typeface="Times New Roman" panose="02020603050405020304" pitchFamily="18" charset="0"/>
            </a:endParaRPr>
          </a:p>
        </p:txBody>
      </p:sp>
      <p:pic>
        <p:nvPicPr>
          <p:cNvPr id="323591" name="Picture 5" descr="K:\All My Files\Book, Optoelectronics, Pearson\##2ndEdition\#Chapters, The Textbook (2nd Edition)\Ch02, Waveguides,2nd Edition\#2-45-StimulatedbriloouinScattering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755650"/>
            <a:ext cx="7151688"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Title 1"/>
          <p:cNvSpPr>
            <a:spLocks noGrp="1"/>
          </p:cNvSpPr>
          <p:nvPr>
            <p:ph type="title"/>
          </p:nvPr>
        </p:nvSpPr>
        <p:spPr bwMode="auto">
          <a:xfrm>
            <a:off x="457200" y="119063"/>
            <a:ext cx="8085138" cy="631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Stimulated Brillouin Scattering (SBS)</a:t>
            </a:r>
          </a:p>
        </p:txBody>
      </p:sp>
      <p:sp>
        <p:nvSpPr>
          <p:cNvPr id="32563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563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563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5638" name="Rectangle 1"/>
          <p:cNvSpPr>
            <a:spLocks noChangeArrowheads="1"/>
          </p:cNvSpPr>
          <p:nvPr/>
        </p:nvSpPr>
        <p:spPr bwMode="auto">
          <a:xfrm>
            <a:off x="179388" y="1135063"/>
            <a:ext cx="8785225" cy="507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r>
              <a:rPr lang="en-US" altLang="en-US" sz="2000">
                <a:solidFill>
                  <a:srgbClr val="000000"/>
                </a:solidFill>
                <a:cs typeface="Times New Roman" panose="02020603050405020304" pitchFamily="18" charset="0"/>
              </a:rPr>
              <a:t>Atomic vibrations give rise to traveling waves in the bulk </a:t>
            </a:r>
            <a:r>
              <a:rPr lang="en-US" altLang="en-US" sz="2000">
                <a:solidFill>
                  <a:srgbClr val="000000"/>
                </a:solidFill>
                <a:cs typeface="Times New Roman" panose="02020603050405020304" pitchFamily="18" charset="0"/>
                <a:sym typeface="Symbol" panose="05050102010706020507" pitchFamily="18" charset="2"/>
              </a:rPr>
              <a:t> </a:t>
            </a:r>
            <a:r>
              <a:rPr lang="en-US" altLang="en-US" sz="2000">
                <a:solidFill>
                  <a:srgbClr val="000000"/>
                </a:solidFill>
                <a:cs typeface="Times New Roman" panose="02020603050405020304" pitchFamily="18" charset="0"/>
              </a:rPr>
              <a:t>phonons. Collective vibrations of the atoms in a solid give rise to lattice waves</a:t>
            </a:r>
            <a:r>
              <a:rPr lang="en-US" altLang="en-US" sz="2000" baseline="30000">
                <a:solidFill>
                  <a:srgbClr val="000000"/>
                </a:solidFill>
                <a:cs typeface="Times New Roman" panose="02020603050405020304" pitchFamily="18" charset="0"/>
              </a:rPr>
              <a:t> </a:t>
            </a:r>
            <a:r>
              <a:rPr lang="en-US" altLang="en-US" sz="2000">
                <a:solidFill>
                  <a:srgbClr val="000000"/>
                </a:solidFill>
                <a:cs typeface="Times New Roman" panose="02020603050405020304" pitchFamily="18" charset="0"/>
              </a:rPr>
              <a:t>inside the solid</a:t>
            </a:r>
          </a:p>
          <a:p>
            <a:endParaRPr lang="en-US" altLang="en-US" sz="2000">
              <a:solidFill>
                <a:srgbClr val="000000"/>
              </a:solidFill>
              <a:cs typeface="Times New Roman" panose="02020603050405020304" pitchFamily="18" charset="0"/>
            </a:endParaRPr>
          </a:p>
          <a:p>
            <a:r>
              <a:rPr lang="en-US" altLang="en-US" sz="2000">
                <a:solidFill>
                  <a:srgbClr val="000000"/>
                </a:solidFill>
                <a:cs typeface="Times New Roman" panose="02020603050405020304" pitchFamily="18" charset="0"/>
              </a:rPr>
              <a:t>Acoustic lattice waves in a solid involve periodic strain variations along the direction of propagation. </a:t>
            </a:r>
          </a:p>
          <a:p>
            <a:endParaRPr lang="en-US" altLang="en-US" sz="2000">
              <a:solidFill>
                <a:srgbClr val="000000"/>
              </a:solidFill>
              <a:cs typeface="Times New Roman" panose="02020603050405020304" pitchFamily="18" charset="0"/>
            </a:endParaRPr>
          </a:p>
          <a:p>
            <a:r>
              <a:rPr lang="en-US" altLang="en-US" sz="2000">
                <a:solidFill>
                  <a:srgbClr val="000000"/>
                </a:solidFill>
                <a:cs typeface="Times New Roman" panose="02020603050405020304" pitchFamily="18" charset="0"/>
              </a:rPr>
              <a:t>Changes in the strain result in changes in the refractive index through a phenomenon called the </a:t>
            </a:r>
            <a:r>
              <a:rPr lang="en-US" altLang="en-US" sz="2000" b="1">
                <a:solidFill>
                  <a:srgbClr val="000000"/>
                </a:solidFill>
                <a:cs typeface="Times New Roman" panose="02020603050405020304" pitchFamily="18" charset="0"/>
              </a:rPr>
              <a:t>photoelastic effect</a:t>
            </a:r>
            <a:r>
              <a:rPr lang="en-US" altLang="en-US" sz="2000">
                <a:solidFill>
                  <a:srgbClr val="000000"/>
                </a:solidFill>
                <a:cs typeface="Times New Roman" panose="02020603050405020304" pitchFamily="18" charset="0"/>
              </a:rPr>
              <a:t>. (The refractive index depends on strain.) Thus, there is a periodic variation in the refractive index which moves with an acoustic velocity </a:t>
            </a:r>
            <a:r>
              <a:rPr lang="en-US" altLang="en-US" sz="2000" i="1">
                <a:solidFill>
                  <a:srgbClr val="000000"/>
                </a:solidFill>
                <a:latin typeface="Arial" panose="020B0604020202020204" pitchFamily="34" charset="0"/>
                <a:ea typeface="Times New Roman" panose="02020603050405020304" pitchFamily="18" charset="0"/>
                <a:cs typeface="Arial" panose="020B0604020202020204" pitchFamily="34" charset="0"/>
              </a:rPr>
              <a:t>v</a:t>
            </a:r>
            <a:r>
              <a:rPr lang="en-US" altLang="en-US" sz="2000" i="1" baseline="-30000">
                <a:solidFill>
                  <a:srgbClr val="000000"/>
                </a:solidFill>
                <a:cs typeface="Times New Roman" panose="02020603050405020304" pitchFamily="18" charset="0"/>
              </a:rPr>
              <a:t>a</a:t>
            </a:r>
            <a:r>
              <a:rPr lang="en-US" altLang="en-US" sz="2000">
                <a:solidFill>
                  <a:srgbClr val="000000"/>
                </a:solidFill>
                <a:cs typeface="Times New Roman" panose="02020603050405020304" pitchFamily="18" charset="0"/>
              </a:rPr>
              <a:t> as depicted</a:t>
            </a:r>
          </a:p>
          <a:p>
            <a:endParaRPr lang="en-US" altLang="en-US" sz="2000">
              <a:solidFill>
                <a:srgbClr val="000000"/>
              </a:solidFill>
              <a:cs typeface="Times New Roman" panose="02020603050405020304" pitchFamily="18" charset="0"/>
            </a:endParaRPr>
          </a:p>
          <a:p>
            <a:r>
              <a:rPr lang="en-US" altLang="en-US" sz="2000">
                <a:solidFill>
                  <a:srgbClr val="000000"/>
                </a:solidFill>
                <a:cs typeface="Times New Roman" panose="02020603050405020304" pitchFamily="18" charset="0"/>
              </a:rPr>
              <a:t> The moving diffraction grating reflects back some of the forward propagating EM wave </a:t>
            </a:r>
            <a:r>
              <a:rPr lang="en-US" altLang="en-US" sz="2000" i="1">
                <a:solidFill>
                  <a:srgbClr val="000000"/>
                </a:solidFill>
                <a:cs typeface="Times New Roman" panose="02020603050405020304" pitchFamily="18" charset="0"/>
              </a:rPr>
              <a:t>A</a:t>
            </a:r>
            <a:r>
              <a:rPr lang="en-US" altLang="en-US" sz="2000">
                <a:solidFill>
                  <a:srgbClr val="000000"/>
                </a:solidFill>
                <a:cs typeface="Times New Roman" panose="02020603050405020304" pitchFamily="18" charset="0"/>
              </a:rPr>
              <a:t> to give rise to a</a:t>
            </a:r>
            <a:r>
              <a:rPr lang="en-US" altLang="en-US" sz="2000" i="1">
                <a:solidFill>
                  <a:srgbClr val="000000"/>
                </a:solidFill>
                <a:cs typeface="Times New Roman" panose="02020603050405020304" pitchFamily="18" charset="0"/>
              </a:rPr>
              <a:t> back scattered</a:t>
            </a:r>
            <a:r>
              <a:rPr lang="en-US" altLang="en-US" sz="2000">
                <a:solidFill>
                  <a:srgbClr val="000000"/>
                </a:solidFill>
                <a:cs typeface="Times New Roman" panose="02020603050405020304" pitchFamily="18" charset="0"/>
              </a:rPr>
              <a:t> wave </a:t>
            </a:r>
            <a:r>
              <a:rPr lang="en-US" altLang="en-US" sz="2000" i="1">
                <a:solidFill>
                  <a:srgbClr val="000000"/>
                </a:solidFill>
                <a:cs typeface="Times New Roman" panose="02020603050405020304" pitchFamily="18" charset="0"/>
              </a:rPr>
              <a:t>B</a:t>
            </a:r>
            <a:r>
              <a:rPr lang="en-US" altLang="en-US" sz="2000">
                <a:solidFill>
                  <a:srgbClr val="000000"/>
                </a:solidFill>
                <a:cs typeface="Times New Roman" panose="02020603050405020304" pitchFamily="18" charset="0"/>
              </a:rPr>
              <a:t> as shown. The frequency </a:t>
            </a:r>
            <a:r>
              <a:rPr lang="en-US" altLang="en-US" sz="2000" i="1">
                <a:solidFill>
                  <a:srgbClr val="000000"/>
                </a:solidFill>
                <a:latin typeface="Symbol" panose="05050102010706020507" pitchFamily="18" charset="2"/>
                <a:cs typeface="Times New Roman" panose="02020603050405020304" pitchFamily="18" charset="0"/>
              </a:rPr>
              <a:t>w</a:t>
            </a:r>
            <a:r>
              <a:rPr lang="en-US" altLang="en-US" sz="2000" i="1" baseline="-30000">
                <a:solidFill>
                  <a:srgbClr val="000000"/>
                </a:solidFill>
                <a:cs typeface="Times New Roman" panose="02020603050405020304" pitchFamily="18" charset="0"/>
              </a:rPr>
              <a:t>B</a:t>
            </a:r>
            <a:r>
              <a:rPr lang="en-US" altLang="en-US" sz="2000">
                <a:solidFill>
                  <a:srgbClr val="000000"/>
                </a:solidFill>
                <a:cs typeface="Times New Roman" panose="02020603050405020304" pitchFamily="18" charset="0"/>
              </a:rPr>
              <a:t> of the back scattered wave </a:t>
            </a:r>
            <a:r>
              <a:rPr lang="en-US" altLang="en-US" sz="2000" i="1">
                <a:solidFill>
                  <a:srgbClr val="000000"/>
                </a:solidFill>
                <a:cs typeface="Times New Roman" panose="02020603050405020304" pitchFamily="18" charset="0"/>
              </a:rPr>
              <a:t>B</a:t>
            </a:r>
            <a:r>
              <a:rPr lang="en-US" altLang="en-US" sz="2000">
                <a:solidFill>
                  <a:srgbClr val="000000"/>
                </a:solidFill>
                <a:cs typeface="Times New Roman" panose="02020603050405020304" pitchFamily="18" charset="0"/>
              </a:rPr>
              <a:t> is Doppler shifted from that of the forward wave </a:t>
            </a:r>
            <a:r>
              <a:rPr lang="en-US" altLang="en-US" sz="2000" i="1">
                <a:solidFill>
                  <a:srgbClr val="000000"/>
                </a:solidFill>
                <a:latin typeface="Symbol" panose="05050102010706020507" pitchFamily="18" charset="2"/>
                <a:cs typeface="Times New Roman" panose="02020603050405020304" pitchFamily="18" charset="0"/>
              </a:rPr>
              <a:t>w</a:t>
            </a:r>
            <a:r>
              <a:rPr lang="en-US" altLang="en-US" sz="2000" baseline="-30000">
                <a:solidFill>
                  <a:srgbClr val="000000"/>
                </a:solidFill>
                <a:cs typeface="Times New Roman" panose="02020603050405020304" pitchFamily="18" charset="0"/>
              </a:rPr>
              <a:t>A</a:t>
            </a:r>
            <a:r>
              <a:rPr lang="en-US" altLang="en-US" sz="2000">
                <a:solidFill>
                  <a:srgbClr val="000000"/>
                </a:solidFill>
                <a:cs typeface="Times New Roman" panose="02020603050405020304" pitchFamily="18" charset="0"/>
              </a:rPr>
              <a:t> by the frequency </a:t>
            </a:r>
            <a:r>
              <a:rPr lang="en-US" altLang="en-US" sz="2000">
                <a:solidFill>
                  <a:srgbClr val="000000"/>
                </a:solidFill>
                <a:latin typeface="Symbol" panose="05050102010706020507" pitchFamily="18" charset="2"/>
                <a:cs typeface="Times New Roman" panose="02020603050405020304" pitchFamily="18" charset="0"/>
              </a:rPr>
              <a:t>W</a:t>
            </a:r>
            <a:r>
              <a:rPr lang="en-US" altLang="en-US" sz="2000">
                <a:solidFill>
                  <a:srgbClr val="000000"/>
                </a:solidFill>
                <a:cs typeface="Times New Roman" panose="02020603050405020304" pitchFamily="18" charset="0"/>
              </a:rPr>
              <a:t> of the acoustic wave </a:t>
            </a:r>
            <a:r>
              <a:rPr lang="en-US" altLang="en-US" sz="2000" i="1">
                <a:solidFill>
                  <a:srgbClr val="000000"/>
                </a:solidFill>
                <a:cs typeface="Times New Roman" panose="02020603050405020304" pitchFamily="18" charset="0"/>
              </a:rPr>
              <a:t>i.e.</a:t>
            </a:r>
            <a:r>
              <a:rPr lang="en-US" altLang="en-US" sz="2000">
                <a:solidFill>
                  <a:srgbClr val="000000"/>
                </a:solidFill>
                <a:cs typeface="Times New Roman" panose="02020603050405020304" pitchFamily="18" charset="0"/>
              </a:rPr>
              <a:t> </a:t>
            </a:r>
            <a:r>
              <a:rPr lang="en-US" altLang="en-US" sz="2000" i="1">
                <a:solidFill>
                  <a:srgbClr val="000000"/>
                </a:solidFill>
                <a:latin typeface="Symbol" panose="05050102010706020507" pitchFamily="18" charset="2"/>
                <a:cs typeface="Times New Roman" panose="02020603050405020304" pitchFamily="18" charset="0"/>
              </a:rPr>
              <a:t>w</a:t>
            </a:r>
            <a:r>
              <a:rPr lang="en-US" altLang="en-US" sz="2000" i="1" baseline="-30000">
                <a:solidFill>
                  <a:srgbClr val="000000"/>
                </a:solidFill>
                <a:cs typeface="Times New Roman" panose="02020603050405020304" pitchFamily="18" charset="0"/>
              </a:rPr>
              <a:t>B</a:t>
            </a:r>
            <a:r>
              <a:rPr lang="en-US" altLang="en-US" sz="2000">
                <a:solidFill>
                  <a:srgbClr val="000000"/>
                </a:solidFill>
                <a:cs typeface="Times New Roman" panose="02020603050405020304" pitchFamily="18" charset="0"/>
              </a:rPr>
              <a:t> = </a:t>
            </a:r>
            <a:r>
              <a:rPr lang="en-US" altLang="en-US" sz="2000" i="1">
                <a:solidFill>
                  <a:srgbClr val="000000"/>
                </a:solidFill>
                <a:latin typeface="Symbol" panose="05050102010706020507" pitchFamily="18" charset="2"/>
                <a:cs typeface="Times New Roman" panose="02020603050405020304" pitchFamily="18" charset="0"/>
              </a:rPr>
              <a:t>w</a:t>
            </a:r>
            <a:r>
              <a:rPr lang="en-US" altLang="en-US" sz="2000" baseline="-30000">
                <a:solidFill>
                  <a:srgbClr val="000000"/>
                </a:solidFill>
                <a:cs typeface="Times New Roman" panose="02020603050405020304" pitchFamily="18" charset="0"/>
              </a:rPr>
              <a:t>A</a:t>
            </a:r>
            <a:r>
              <a:rPr lang="en-US" altLang="en-US" sz="2000">
                <a:solidFill>
                  <a:srgbClr val="000000"/>
                </a:solidFill>
                <a:cs typeface="Times New Roman" panose="02020603050405020304" pitchFamily="18" charset="0"/>
              </a:rPr>
              <a:t> </a:t>
            </a:r>
            <a:r>
              <a:rPr lang="en-US" altLang="en-US" sz="2000">
                <a:solidFill>
                  <a:srgbClr val="000000"/>
                </a:solidFill>
                <a:latin typeface="Symbol" panose="05050102010706020507" pitchFamily="18" charset="2"/>
                <a:cs typeface="Times New Roman" panose="02020603050405020304" pitchFamily="18" charset="0"/>
              </a:rPr>
              <a:t>-</a:t>
            </a:r>
            <a:r>
              <a:rPr lang="en-US" altLang="en-US" sz="2000">
                <a:solidFill>
                  <a:srgbClr val="000000"/>
                </a:solidFill>
                <a:cs typeface="Times New Roman" panose="02020603050405020304" pitchFamily="18" charset="0"/>
              </a:rPr>
              <a:t> </a:t>
            </a:r>
            <a:r>
              <a:rPr lang="en-US" altLang="en-US" sz="2000">
                <a:solidFill>
                  <a:srgbClr val="000000"/>
                </a:solidFill>
                <a:latin typeface="Symbol" panose="05050102010706020507" pitchFamily="18" charset="2"/>
                <a:cs typeface="Times New Roman" panose="02020603050405020304" pitchFamily="18" charset="0"/>
              </a:rPr>
              <a:t>W</a:t>
            </a:r>
            <a:r>
              <a:rPr lang="en-US" altLang="en-US" sz="2000">
                <a:solidFill>
                  <a:srgbClr val="000000"/>
                </a:solidFill>
                <a:cs typeface="Times New Roman" panose="02020603050405020304" pitchFamily="18" charset="0"/>
              </a:rPr>
              <a:t>.</a:t>
            </a:r>
            <a:endParaRPr lang="en-US" altLang="en-US" sz="2000"/>
          </a:p>
          <a:p>
            <a:endParaRPr lang="en-US" altLang="en-US" sz="2000">
              <a:solidFill>
                <a:srgbClr val="000000"/>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Title 1"/>
          <p:cNvSpPr>
            <a:spLocks noGrp="1"/>
          </p:cNvSpPr>
          <p:nvPr>
            <p:ph type="title"/>
          </p:nvPr>
        </p:nvSpPr>
        <p:spPr bwMode="auto">
          <a:xfrm>
            <a:off x="457200" y="119063"/>
            <a:ext cx="8085138" cy="631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Stimulated Brillouin Scattering (SBS)</a:t>
            </a:r>
          </a:p>
        </p:txBody>
      </p:sp>
      <p:sp>
        <p:nvSpPr>
          <p:cNvPr id="32768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768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7685"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7686" name="Rectangle 1"/>
          <p:cNvSpPr>
            <a:spLocks noChangeArrowheads="1"/>
          </p:cNvSpPr>
          <p:nvPr/>
        </p:nvSpPr>
        <p:spPr bwMode="auto">
          <a:xfrm>
            <a:off x="457200" y="798513"/>
            <a:ext cx="8272463"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r>
              <a:rPr lang="en-US" altLang="en-US" sz="1800">
                <a:solidFill>
                  <a:srgbClr val="000000"/>
                </a:solidFill>
                <a:cs typeface="Times New Roman" panose="02020603050405020304" pitchFamily="18" charset="0"/>
              </a:rPr>
              <a:t>The forward wave </a:t>
            </a:r>
            <a:r>
              <a:rPr lang="en-US" altLang="en-US" sz="1800" i="1">
                <a:solidFill>
                  <a:srgbClr val="000000"/>
                </a:solidFill>
                <a:cs typeface="Times New Roman" panose="02020603050405020304" pitchFamily="18" charset="0"/>
              </a:rPr>
              <a:t>A</a:t>
            </a:r>
            <a:r>
              <a:rPr lang="en-US" altLang="en-US" sz="1800">
                <a:solidFill>
                  <a:srgbClr val="000000"/>
                </a:solidFill>
                <a:cs typeface="Times New Roman" panose="02020603050405020304" pitchFamily="18" charset="0"/>
              </a:rPr>
              <a:t> and the back scattered wave </a:t>
            </a:r>
            <a:r>
              <a:rPr lang="en-US" altLang="en-US" sz="1800" i="1">
                <a:solidFill>
                  <a:srgbClr val="000000"/>
                </a:solidFill>
                <a:cs typeface="Times New Roman" panose="02020603050405020304" pitchFamily="18" charset="0"/>
              </a:rPr>
              <a:t>B</a:t>
            </a:r>
            <a:r>
              <a:rPr lang="en-US" altLang="en-US" sz="1800">
                <a:solidFill>
                  <a:srgbClr val="000000"/>
                </a:solidFill>
                <a:cs typeface="Times New Roman" panose="02020603050405020304" pitchFamily="18" charset="0"/>
              </a:rPr>
              <a:t> interfere and give rise to a standing wave </a:t>
            </a:r>
            <a:r>
              <a:rPr lang="en-US" altLang="en-US" sz="1800" i="1">
                <a:solidFill>
                  <a:srgbClr val="000000"/>
                </a:solidFill>
                <a:cs typeface="Times New Roman" panose="02020603050405020304" pitchFamily="18" charset="0"/>
              </a:rPr>
              <a:t>C</a:t>
            </a:r>
            <a:r>
              <a:rPr lang="en-US" altLang="en-US" sz="1800">
                <a:solidFill>
                  <a:srgbClr val="000000"/>
                </a:solidFill>
                <a:cs typeface="Times New Roman" panose="02020603050405020304" pitchFamily="18" charset="0"/>
              </a:rPr>
              <a:t>. </a:t>
            </a:r>
          </a:p>
          <a:p>
            <a:endParaRPr lang="en-US" altLang="en-US" sz="1800">
              <a:solidFill>
                <a:srgbClr val="000000"/>
              </a:solidFill>
              <a:cs typeface="Times New Roman" panose="02020603050405020304" pitchFamily="18" charset="0"/>
            </a:endParaRPr>
          </a:p>
          <a:p>
            <a:r>
              <a:rPr lang="en-US" altLang="en-US" sz="1800">
                <a:solidFill>
                  <a:srgbClr val="000000"/>
                </a:solidFill>
                <a:cs typeface="Times New Roman" panose="02020603050405020304" pitchFamily="18" charset="0"/>
              </a:rPr>
              <a:t>This standing wave </a:t>
            </a:r>
            <a:r>
              <a:rPr lang="en-US" altLang="en-US" sz="1800" i="1">
                <a:solidFill>
                  <a:srgbClr val="000000"/>
                </a:solidFill>
                <a:cs typeface="Times New Roman" panose="02020603050405020304" pitchFamily="18" charset="0"/>
              </a:rPr>
              <a:t>C</a:t>
            </a:r>
            <a:r>
              <a:rPr lang="en-US" altLang="en-US" sz="1800">
                <a:solidFill>
                  <a:srgbClr val="000000"/>
                </a:solidFill>
                <a:cs typeface="Times New Roman" panose="02020603050405020304" pitchFamily="18" charset="0"/>
              </a:rPr>
              <a:t> represents a periodic variation in the field that moves with a velocity </a:t>
            </a:r>
            <a:r>
              <a:rPr lang="en-US" altLang="en-US" sz="1800" i="1">
                <a:solidFill>
                  <a:srgbClr val="000000"/>
                </a:solidFill>
                <a:latin typeface="Arial" panose="020B0604020202020204" pitchFamily="34" charset="0"/>
                <a:ea typeface="Times New Roman" panose="02020603050405020304" pitchFamily="18" charset="0"/>
                <a:cs typeface="Arial" panose="020B0604020202020204" pitchFamily="34" charset="0"/>
              </a:rPr>
              <a:t>v</a:t>
            </a:r>
            <a:r>
              <a:rPr lang="en-US" altLang="en-US" sz="1800" i="1" baseline="-30000">
                <a:solidFill>
                  <a:srgbClr val="000000"/>
                </a:solidFill>
                <a:cs typeface="Times New Roman" panose="02020603050405020304" pitchFamily="18" charset="0"/>
              </a:rPr>
              <a:t>a</a:t>
            </a:r>
            <a:r>
              <a:rPr lang="en-US" altLang="en-US" sz="1800">
                <a:solidFill>
                  <a:srgbClr val="000000"/>
                </a:solidFill>
                <a:cs typeface="Times New Roman" panose="02020603050405020304" pitchFamily="18" charset="0"/>
              </a:rPr>
              <a:t> along the direction of the original acoustic wave</a:t>
            </a:r>
          </a:p>
          <a:p>
            <a:endParaRPr lang="en-US" altLang="en-US" sz="1800">
              <a:solidFill>
                <a:srgbClr val="000000"/>
              </a:solidFill>
              <a:cs typeface="Times New Roman" panose="02020603050405020304" pitchFamily="18" charset="0"/>
            </a:endParaRPr>
          </a:p>
          <a:p>
            <a:r>
              <a:rPr lang="en-US" altLang="en-US" sz="1800">
                <a:solidFill>
                  <a:srgbClr val="000000"/>
                </a:solidFill>
                <a:cs typeface="Times New Roman" panose="02020603050405020304" pitchFamily="18" charset="0"/>
              </a:rPr>
              <a:t>The field variation in </a:t>
            </a:r>
            <a:r>
              <a:rPr lang="en-US" altLang="en-US" sz="1800" i="1">
                <a:solidFill>
                  <a:srgbClr val="000000"/>
                </a:solidFill>
                <a:cs typeface="Times New Roman" panose="02020603050405020304" pitchFamily="18" charset="0"/>
              </a:rPr>
              <a:t>C</a:t>
            </a:r>
            <a:r>
              <a:rPr lang="en-US" altLang="en-US" sz="1800">
                <a:solidFill>
                  <a:srgbClr val="000000"/>
                </a:solidFill>
                <a:cs typeface="Times New Roman" panose="02020603050405020304" pitchFamily="18" charset="0"/>
              </a:rPr>
              <a:t> produces a periodic displacement of the atoms in the medium, through a phenomenon called </a:t>
            </a:r>
            <a:r>
              <a:rPr lang="en-US" altLang="en-US" sz="1800" b="1">
                <a:solidFill>
                  <a:srgbClr val="000000"/>
                </a:solidFill>
                <a:cs typeface="Times New Roman" panose="02020603050405020304" pitchFamily="18" charset="0"/>
              </a:rPr>
              <a:t>electrostriction</a:t>
            </a:r>
            <a:r>
              <a:rPr lang="en-US" altLang="en-US" sz="1800">
                <a:solidFill>
                  <a:srgbClr val="000000"/>
                </a:solidFill>
                <a:cs typeface="Times New Roman" panose="02020603050405020304" pitchFamily="18" charset="0"/>
              </a:rPr>
              <a:t>. (The application of an electric field causes a substance to change shape, </a:t>
            </a:r>
            <a:r>
              <a:rPr lang="en-US" altLang="en-US" sz="1800" i="1">
                <a:solidFill>
                  <a:srgbClr val="000000"/>
                </a:solidFill>
                <a:cs typeface="Times New Roman" panose="02020603050405020304" pitchFamily="18" charset="0"/>
              </a:rPr>
              <a:t>i.e.</a:t>
            </a:r>
            <a:r>
              <a:rPr lang="en-US" altLang="en-US" sz="1800">
                <a:solidFill>
                  <a:srgbClr val="000000"/>
                </a:solidFill>
                <a:cs typeface="Times New Roman" panose="02020603050405020304" pitchFamily="18" charset="0"/>
              </a:rPr>
              <a:t> experience strain.). Therefore, a periodic variation in strain develops, which moves at the acoustic velocity </a:t>
            </a:r>
            <a:r>
              <a:rPr lang="en-US" altLang="en-US" sz="1800" i="1">
                <a:solidFill>
                  <a:srgbClr val="000000"/>
                </a:solidFill>
                <a:latin typeface="Arial" panose="020B0604020202020204" pitchFamily="34" charset="0"/>
                <a:cs typeface="Times New Roman" panose="02020603050405020304" pitchFamily="18" charset="0"/>
              </a:rPr>
              <a:t>v</a:t>
            </a:r>
            <a:r>
              <a:rPr lang="en-US" altLang="en-US" sz="1800" i="1" baseline="-30000">
                <a:solidFill>
                  <a:srgbClr val="000000"/>
                </a:solidFill>
                <a:cs typeface="Times New Roman" panose="02020603050405020304" pitchFamily="18" charset="0"/>
              </a:rPr>
              <a:t>a</a:t>
            </a:r>
            <a:r>
              <a:rPr lang="en-US" altLang="en-US" sz="1800">
                <a:solidFill>
                  <a:srgbClr val="000000"/>
                </a:solidFill>
                <a:cs typeface="Times New Roman" panose="02020603050405020304" pitchFamily="18" charset="0"/>
              </a:rPr>
              <a:t>. </a:t>
            </a:r>
          </a:p>
          <a:p>
            <a:endParaRPr lang="en-US" altLang="en-US" sz="1800">
              <a:solidFill>
                <a:srgbClr val="000000"/>
              </a:solidFill>
              <a:cs typeface="Times New Roman" panose="02020603050405020304" pitchFamily="18" charset="0"/>
            </a:endParaRPr>
          </a:p>
          <a:p>
            <a:r>
              <a:rPr lang="en-US" altLang="en-US" sz="1800">
                <a:solidFill>
                  <a:srgbClr val="000000"/>
                </a:solidFill>
                <a:cs typeface="Times New Roman" panose="02020603050405020304" pitchFamily="18" charset="0"/>
              </a:rPr>
              <a:t>The moving strain variation is really an acoustic wave, which reinforces the original acoustic wave and stimulates more back scattering. Thus, it is clear that, a condition can be easily reached that Brillouin scattering stimulates further scattering; </a:t>
            </a:r>
            <a:r>
              <a:rPr lang="en-US" altLang="en-US" sz="1800" b="1">
                <a:solidFill>
                  <a:srgbClr val="000000"/>
                </a:solidFill>
                <a:cs typeface="Times New Roman" panose="02020603050405020304" pitchFamily="18" charset="0"/>
              </a:rPr>
              <a:t>stimulated Brillouin scattering</a:t>
            </a:r>
            <a:r>
              <a:rPr lang="en-US" altLang="en-US" sz="1800">
                <a:solidFill>
                  <a:srgbClr val="000000"/>
                </a:solidFill>
                <a:cs typeface="Times New Roman" panose="02020603050405020304" pitchFamily="18" charset="0"/>
              </a:rPr>
              <a:t> (SBS).</a:t>
            </a:r>
            <a:endParaRPr lang="en-US" altLang="en-US" sz="90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itle 1"/>
          <p:cNvSpPr>
            <a:spLocks noGrp="1"/>
          </p:cNvSpPr>
          <p:nvPr>
            <p:ph type="title"/>
          </p:nvPr>
        </p:nvSpPr>
        <p:spPr bwMode="auto">
          <a:xfrm>
            <a:off x="457200" y="119063"/>
            <a:ext cx="8085138" cy="631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Stimulated Brillouin Scattering (SBS)</a:t>
            </a:r>
          </a:p>
        </p:txBody>
      </p:sp>
      <p:sp>
        <p:nvSpPr>
          <p:cNvPr id="329731"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97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9733"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329734" name="Rectangle 1"/>
          <p:cNvSpPr>
            <a:spLocks noChangeArrowheads="1"/>
          </p:cNvSpPr>
          <p:nvPr/>
        </p:nvSpPr>
        <p:spPr bwMode="auto">
          <a:xfrm>
            <a:off x="457200" y="938213"/>
            <a:ext cx="8272463" cy="486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US" altLang="en-US" sz="1800">
                <a:solidFill>
                  <a:srgbClr val="000000"/>
                </a:solidFill>
                <a:cs typeface="Times New Roman" panose="02020603050405020304" pitchFamily="18" charset="0"/>
              </a:rPr>
              <a:t>The SBS effect increases as the input light power increase</a:t>
            </a:r>
          </a:p>
          <a:p>
            <a:pPr>
              <a:spcAft>
                <a:spcPts val="600"/>
              </a:spcAft>
            </a:pPr>
            <a:endParaRPr lang="en-US" altLang="en-US" sz="1800">
              <a:solidFill>
                <a:srgbClr val="000000"/>
              </a:solidFill>
              <a:cs typeface="Times New Roman" panose="02020603050405020304" pitchFamily="18" charset="0"/>
            </a:endParaRPr>
          </a:p>
          <a:p>
            <a:pPr>
              <a:spcAft>
                <a:spcPts val="600"/>
              </a:spcAft>
            </a:pPr>
            <a:r>
              <a:rPr lang="en-US" altLang="en-US" sz="1800">
                <a:solidFill>
                  <a:srgbClr val="000000"/>
                </a:solidFill>
                <a:cs typeface="Times New Roman" panose="02020603050405020304" pitchFamily="18" charset="0"/>
              </a:rPr>
              <a:t>The SBS effect increases as the spectral width of the input light becomes narrower. </a:t>
            </a:r>
          </a:p>
          <a:p>
            <a:pPr>
              <a:spcAft>
                <a:spcPts val="600"/>
              </a:spcAft>
            </a:pPr>
            <a:endParaRPr lang="en-US" altLang="en-US" sz="1800">
              <a:solidFill>
                <a:srgbClr val="000000"/>
              </a:solidFill>
              <a:cs typeface="Times New Roman" panose="02020603050405020304" pitchFamily="18" charset="0"/>
            </a:endParaRPr>
          </a:p>
          <a:p>
            <a:pPr>
              <a:spcAft>
                <a:spcPts val="600"/>
              </a:spcAft>
            </a:pPr>
            <a:r>
              <a:rPr lang="en-US" altLang="en-US" sz="1800">
                <a:solidFill>
                  <a:srgbClr val="000000"/>
                </a:solidFill>
                <a:cs typeface="Times New Roman" panose="02020603050405020304" pitchFamily="18" charset="0"/>
              </a:rPr>
              <a:t>The onset of SBS depends not only on the fiber type and core diameter, but also on the spectral width </a:t>
            </a:r>
            <a:r>
              <a:rPr lang="en-US" altLang="en-US" sz="1800">
                <a:solidFill>
                  <a:srgbClr val="000000"/>
                </a:solidFill>
                <a:latin typeface="Symbol" panose="05050102010706020507" pitchFamily="18" charset="2"/>
                <a:cs typeface="Times New Roman" panose="02020603050405020304" pitchFamily="18" charset="0"/>
              </a:rPr>
              <a:t>D</a:t>
            </a:r>
            <a:r>
              <a:rPr lang="en-US" altLang="en-US" sz="1800" i="1">
                <a:solidFill>
                  <a:srgbClr val="000000"/>
                </a:solidFill>
                <a:latin typeface="Symbol" panose="05050102010706020507" pitchFamily="18" charset="2"/>
                <a:cs typeface="Times New Roman" panose="02020603050405020304" pitchFamily="18" charset="0"/>
              </a:rPr>
              <a:t>l</a:t>
            </a:r>
            <a:r>
              <a:rPr lang="en-US" altLang="en-US" sz="1800">
                <a:solidFill>
                  <a:srgbClr val="000000"/>
                </a:solidFill>
                <a:cs typeface="Times New Roman" panose="02020603050405020304" pitchFamily="18" charset="0"/>
              </a:rPr>
              <a:t> of the laser output spectrum. </a:t>
            </a:r>
          </a:p>
          <a:p>
            <a:pPr>
              <a:spcAft>
                <a:spcPts val="600"/>
              </a:spcAft>
            </a:pPr>
            <a:endParaRPr lang="en-US" altLang="en-US" sz="1800">
              <a:solidFill>
                <a:srgbClr val="000000"/>
              </a:solidFill>
              <a:cs typeface="Times New Roman" panose="02020603050405020304" pitchFamily="18" charset="0"/>
            </a:endParaRPr>
          </a:p>
          <a:p>
            <a:pPr>
              <a:spcAft>
                <a:spcPts val="600"/>
              </a:spcAft>
            </a:pPr>
            <a:r>
              <a:rPr lang="en-US" altLang="en-US" sz="1800">
                <a:solidFill>
                  <a:srgbClr val="000000"/>
                </a:solidFill>
                <a:cs typeface="Times New Roman" panose="02020603050405020304" pitchFamily="18" charset="0"/>
              </a:rPr>
              <a:t>SBS is enhanced as the laser spectral width </a:t>
            </a:r>
            <a:r>
              <a:rPr lang="en-US" altLang="en-US" sz="1800">
                <a:solidFill>
                  <a:srgbClr val="000000"/>
                </a:solidFill>
                <a:latin typeface="Symbol" panose="05050102010706020507" pitchFamily="18" charset="2"/>
                <a:cs typeface="Times New Roman" panose="02020603050405020304" pitchFamily="18" charset="0"/>
              </a:rPr>
              <a:t>D</a:t>
            </a:r>
            <a:r>
              <a:rPr lang="en-US" altLang="en-US" sz="1800" i="1">
                <a:solidFill>
                  <a:srgbClr val="000000"/>
                </a:solidFill>
                <a:latin typeface="Symbol" panose="05050102010706020507" pitchFamily="18" charset="2"/>
                <a:cs typeface="Times New Roman" panose="02020603050405020304" pitchFamily="18" charset="0"/>
              </a:rPr>
              <a:t>l</a:t>
            </a:r>
            <a:r>
              <a:rPr lang="en-US" altLang="en-US" sz="1800">
                <a:solidFill>
                  <a:srgbClr val="000000"/>
                </a:solidFill>
                <a:cs typeface="Times New Roman" panose="02020603050405020304" pitchFamily="18" charset="0"/>
              </a:rPr>
              <a:t> is narrowed or the duration of light pulse is lengthened. </a:t>
            </a:r>
          </a:p>
          <a:p>
            <a:pPr>
              <a:spcAft>
                <a:spcPts val="600"/>
              </a:spcAft>
            </a:pPr>
            <a:endParaRPr lang="en-US" altLang="en-US" sz="1800">
              <a:solidFill>
                <a:srgbClr val="000000"/>
              </a:solidFill>
              <a:cs typeface="Times New Roman" panose="02020603050405020304" pitchFamily="18" charset="0"/>
            </a:endParaRPr>
          </a:p>
          <a:p>
            <a:pPr>
              <a:spcAft>
                <a:spcPts val="600"/>
              </a:spcAft>
            </a:pPr>
            <a:r>
              <a:rPr lang="en-US" altLang="en-US" sz="1800">
                <a:solidFill>
                  <a:srgbClr val="1A0AFF"/>
                </a:solidFill>
                <a:cs typeface="Times New Roman" panose="02020603050405020304" pitchFamily="18" charset="0"/>
              </a:rPr>
              <a:t>Typical values: For a directly modulated laser diode emitting at 1550 nm into a single mode fiber, the onset of SBS is expected to occur at power levels greater than 20 </a:t>
            </a:r>
            <a:r>
              <a:rPr lang="en-US" altLang="en-US" sz="1800">
                <a:solidFill>
                  <a:srgbClr val="1A0AFF"/>
                </a:solidFill>
                <a:latin typeface="Symbol" panose="05050102010706020507" pitchFamily="18" charset="2"/>
                <a:cs typeface="Times New Roman" panose="02020603050405020304" pitchFamily="18" charset="0"/>
              </a:rPr>
              <a:t>-</a:t>
            </a:r>
            <a:r>
              <a:rPr lang="en-US" altLang="en-US" sz="1800">
                <a:solidFill>
                  <a:srgbClr val="1A0AFF"/>
                </a:solidFill>
                <a:cs typeface="Times New Roman" panose="02020603050405020304" pitchFamily="18" charset="0"/>
              </a:rPr>
              <a:t> 30 mW. In DWDM systems with externally modulated lasers, </a:t>
            </a:r>
            <a:r>
              <a:rPr lang="en-US" altLang="en-US" sz="1800" i="1">
                <a:solidFill>
                  <a:srgbClr val="1A0AFF"/>
                </a:solidFill>
                <a:cs typeface="Times New Roman" panose="02020603050405020304" pitchFamily="18" charset="0"/>
              </a:rPr>
              <a:t>i.e. </a:t>
            </a:r>
            <a:r>
              <a:rPr lang="en-US" altLang="en-US" sz="1800">
                <a:solidFill>
                  <a:srgbClr val="1A0AFF"/>
                </a:solidFill>
                <a:cs typeface="Times New Roman" panose="02020603050405020304" pitchFamily="18" charset="0"/>
              </a:rPr>
              <a:t>narrower </a:t>
            </a:r>
            <a:r>
              <a:rPr lang="en-US" altLang="en-US" sz="1800">
                <a:solidFill>
                  <a:srgbClr val="1A0AFF"/>
                </a:solidFill>
                <a:latin typeface="Symbol" panose="05050102010706020507" pitchFamily="18" charset="2"/>
                <a:cs typeface="Times New Roman" panose="02020603050405020304" pitchFamily="18" charset="0"/>
              </a:rPr>
              <a:t>D</a:t>
            </a:r>
            <a:r>
              <a:rPr lang="en-US" altLang="en-US" sz="1800" i="1">
                <a:solidFill>
                  <a:srgbClr val="1A0AFF"/>
                </a:solidFill>
                <a:latin typeface="Symbol" panose="05050102010706020507" pitchFamily="18" charset="2"/>
                <a:cs typeface="Times New Roman" panose="02020603050405020304" pitchFamily="18" charset="0"/>
              </a:rPr>
              <a:t>l</a:t>
            </a:r>
            <a:r>
              <a:rPr lang="en-US" altLang="en-US" sz="1800">
                <a:solidFill>
                  <a:srgbClr val="1A0AFF"/>
                </a:solidFill>
                <a:cs typeface="Times New Roman" panose="02020603050405020304" pitchFamily="18" charset="0"/>
              </a:rPr>
              <a:t>, the onset of SBS can be as low as ~10 mW. SBS is an important limiting factor in transmitting high power signals in WDM systems. </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78" name="Picture 1" descr="K:\All My Files\Book, Optoelectronics, Pearson\##2ndEdition\#Chapters, The Textbook (2nd Edition)\Ch02, Waveguides,2nd Edition\#2-46-BraggFiber_1DPhotonicCrystalBraggFiber3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8" y="609600"/>
            <a:ext cx="57404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1779" name="Title 1"/>
          <p:cNvSpPr>
            <a:spLocks noGrp="1"/>
          </p:cNvSpPr>
          <p:nvPr>
            <p:ph type="title"/>
          </p:nvPr>
        </p:nvSpPr>
        <p:spPr bwMode="auto">
          <a:xfrm>
            <a:off x="355600" y="-38100"/>
            <a:ext cx="7966075" cy="62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Bragg Fibers</a:t>
            </a:r>
          </a:p>
        </p:txBody>
      </p:sp>
      <p:sp>
        <p:nvSpPr>
          <p:cNvPr id="331780" name="Rectangle 1"/>
          <p:cNvSpPr>
            <a:spLocks noChangeArrowheads="1"/>
          </p:cNvSpPr>
          <p:nvPr/>
        </p:nvSpPr>
        <p:spPr bwMode="auto">
          <a:xfrm>
            <a:off x="109538" y="3043238"/>
            <a:ext cx="8783637"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r>
              <a:rPr lang="en-US" altLang="en-US" sz="1600">
                <a:cs typeface="Times New Roman" panose="02020603050405020304" pitchFamily="18" charset="0"/>
              </a:rPr>
              <a:t>The high (</a:t>
            </a:r>
            <a:r>
              <a:rPr lang="en-US" altLang="en-US" sz="1600" i="1">
                <a:cs typeface="Times New Roman" panose="02020603050405020304" pitchFamily="18" charset="0"/>
              </a:rPr>
              <a:t>n</a:t>
            </a:r>
            <a:r>
              <a:rPr lang="en-US" altLang="en-US" sz="1600" baseline="-30000">
                <a:cs typeface="Times New Roman" panose="02020603050405020304" pitchFamily="18" charset="0"/>
              </a:rPr>
              <a:t>1</a:t>
            </a:r>
            <a:r>
              <a:rPr lang="en-US" altLang="en-US" sz="1600">
                <a:cs typeface="Times New Roman" panose="02020603050405020304" pitchFamily="18" charset="0"/>
              </a:rPr>
              <a:t>) and low (</a:t>
            </a:r>
            <a:r>
              <a:rPr lang="en-US" altLang="en-US" sz="1600" i="1">
                <a:cs typeface="Times New Roman" panose="02020603050405020304" pitchFamily="18" charset="0"/>
              </a:rPr>
              <a:t>n</a:t>
            </a:r>
            <a:r>
              <a:rPr lang="en-US" altLang="en-US" sz="1600" baseline="-30000">
                <a:cs typeface="Times New Roman" panose="02020603050405020304" pitchFamily="18" charset="0"/>
              </a:rPr>
              <a:t>2</a:t>
            </a:r>
            <a:r>
              <a:rPr lang="en-US" altLang="en-US" sz="1600">
                <a:cs typeface="Times New Roman" panose="02020603050405020304" pitchFamily="18" charset="0"/>
              </a:rPr>
              <a:t>) alternating refractive index profile constitutes a Bragg grating which acts as a dielectric mirror.  </a:t>
            </a:r>
          </a:p>
          <a:p>
            <a:endParaRPr lang="en-US" altLang="en-US" sz="1600">
              <a:cs typeface="Times New Roman" panose="02020603050405020304" pitchFamily="18" charset="0"/>
            </a:endParaRPr>
          </a:p>
          <a:p>
            <a:r>
              <a:rPr lang="en-US" altLang="en-US" sz="1600">
                <a:cs typeface="Times New Roman" panose="02020603050405020304" pitchFamily="18" charset="0"/>
              </a:rPr>
              <a:t>There is a band of wavelengths, forming a </a:t>
            </a:r>
            <a:r>
              <a:rPr lang="en-US" altLang="en-US" sz="1600" b="1">
                <a:cs typeface="Times New Roman" panose="02020603050405020304" pitchFamily="18" charset="0"/>
              </a:rPr>
              <a:t>stop-band</a:t>
            </a:r>
            <a:r>
              <a:rPr lang="en-US" altLang="en-US" sz="1600">
                <a:cs typeface="Times New Roman" panose="02020603050405020304" pitchFamily="18" charset="0"/>
              </a:rPr>
              <a:t>, that are not allowed to propagate into the Bragg grating. </a:t>
            </a:r>
          </a:p>
          <a:p>
            <a:endParaRPr lang="en-US" altLang="en-US" sz="1600">
              <a:cs typeface="Times New Roman" panose="02020603050405020304" pitchFamily="18" charset="0"/>
            </a:endParaRPr>
          </a:p>
          <a:p>
            <a:r>
              <a:rPr lang="en-US" altLang="en-US" sz="1600">
                <a:cs typeface="Times New Roman" panose="02020603050405020304" pitchFamily="18" charset="0"/>
              </a:rPr>
              <a:t>We can also view the periodic variation in </a:t>
            </a:r>
            <a:r>
              <a:rPr lang="en-US" altLang="en-US" sz="1600" i="1">
                <a:cs typeface="Times New Roman" panose="02020603050405020304" pitchFamily="18" charset="0"/>
              </a:rPr>
              <a:t>n</a:t>
            </a:r>
            <a:r>
              <a:rPr lang="en-US" altLang="en-US" sz="1600">
                <a:cs typeface="Times New Roman" panose="02020603050405020304" pitchFamily="18" charset="0"/>
              </a:rPr>
              <a:t> as forming a </a:t>
            </a:r>
            <a:r>
              <a:rPr lang="en-US" altLang="en-US" sz="1600" i="1">
                <a:cs typeface="Times New Roman" panose="02020603050405020304" pitchFamily="18" charset="0"/>
              </a:rPr>
              <a:t>photonic crystal cladding in one-dimension</a:t>
            </a:r>
            <a:r>
              <a:rPr lang="en-US" altLang="en-US" sz="1600">
                <a:cs typeface="Times New Roman" panose="02020603050405020304" pitchFamily="18" charset="0"/>
              </a:rPr>
              <a:t>, along the radial direction, with a stop-band, </a:t>
            </a:r>
            <a:r>
              <a:rPr lang="en-US" altLang="en-US" sz="1600" i="1">
                <a:cs typeface="Times New Roman" panose="02020603050405020304" pitchFamily="18" charset="0"/>
              </a:rPr>
              <a:t>i.e. </a:t>
            </a:r>
            <a:r>
              <a:rPr lang="en-US" altLang="en-US" sz="1600">
                <a:cs typeface="Times New Roman" panose="02020603050405020304" pitchFamily="18" charset="0"/>
              </a:rPr>
              <a:t>a photonic bandgap. </a:t>
            </a:r>
          </a:p>
          <a:p>
            <a:endParaRPr lang="en-US" altLang="en-US" sz="1600">
              <a:cs typeface="Times New Roman" panose="02020603050405020304" pitchFamily="18" charset="0"/>
            </a:endParaRPr>
          </a:p>
          <a:p>
            <a:r>
              <a:rPr lang="en-US" altLang="en-US" sz="1600">
                <a:cs typeface="Times New Roman" panose="02020603050405020304" pitchFamily="18" charset="0"/>
              </a:rPr>
              <a:t>Light is bound within the core of the guide for wavelengths within this stop-band. Light can only propagate along </a:t>
            </a:r>
            <a:r>
              <a:rPr lang="en-US" altLang="en-US" sz="1600" i="1">
                <a:cs typeface="Times New Roman" panose="02020603050405020304" pitchFamily="18" charset="0"/>
              </a:rPr>
              <a:t>z</a:t>
            </a:r>
            <a:r>
              <a:rPr lang="en-US" altLang="en-US" sz="1600">
                <a:cs typeface="Times New Roman" panose="02020603050405020304" pitchFamily="18" charset="0"/>
              </a:rPr>
              <a:t>. </a:t>
            </a:r>
            <a:r>
              <a:rPr lang="en-US" altLang="en-US" sz="1600" i="1">
                <a:cs typeface="Times New Roman" panose="02020603050405020304" pitchFamily="18" charset="0"/>
              </a:rPr>
              <a:t>The cladding is like a dielectric mirror</a:t>
            </a:r>
            <a:endParaRPr lang="en-US" altLang="en-US" sz="3200" i="1"/>
          </a:p>
        </p:txBody>
      </p:sp>
      <p:sp>
        <p:nvSpPr>
          <p:cNvPr id="331781" name="Rectangle 3"/>
          <p:cNvSpPr>
            <a:spLocks noChangeArrowheads="1"/>
          </p:cNvSpPr>
          <p:nvPr/>
        </p:nvSpPr>
        <p:spPr bwMode="auto">
          <a:xfrm>
            <a:off x="985838" y="5843588"/>
            <a:ext cx="327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cs typeface="Times New Roman" panose="02020603050405020304" pitchFamily="18" charset="0"/>
              </a:rPr>
              <a:t>d</a:t>
            </a:r>
            <a:r>
              <a:rPr lang="en-US" altLang="en-US" baseline="-25000">
                <a:cs typeface="Times New Roman" panose="02020603050405020304" pitchFamily="18" charset="0"/>
              </a:rPr>
              <a:t>1</a:t>
            </a:r>
            <a:r>
              <a:rPr lang="en-US" altLang="en-US">
                <a:cs typeface="Times New Roman" panose="02020603050405020304" pitchFamily="18" charset="0"/>
              </a:rPr>
              <a:t> = </a:t>
            </a:r>
            <a:r>
              <a:rPr lang="en-US" altLang="en-US" i="1">
                <a:latin typeface="Symbol" panose="05050102010706020507" pitchFamily="18" charset="2"/>
                <a:cs typeface="Times New Roman" panose="02020603050405020304" pitchFamily="18" charset="0"/>
              </a:rPr>
              <a:t>l</a:t>
            </a:r>
            <a:r>
              <a:rPr lang="en-US" altLang="en-US">
                <a:cs typeface="Times New Roman" panose="02020603050405020304" pitchFamily="18" charset="0"/>
              </a:rPr>
              <a:t>/4</a:t>
            </a:r>
            <a:r>
              <a:rPr lang="en-US" altLang="en-US" i="1">
                <a:cs typeface="Times New Roman" panose="02020603050405020304" pitchFamily="18" charset="0"/>
              </a:rPr>
              <a:t>n</a:t>
            </a:r>
            <a:r>
              <a:rPr lang="en-US" altLang="en-US" baseline="-25000">
                <a:cs typeface="Times New Roman" panose="02020603050405020304" pitchFamily="18" charset="0"/>
              </a:rPr>
              <a:t>1</a:t>
            </a:r>
            <a:r>
              <a:rPr lang="en-US" altLang="en-US">
                <a:cs typeface="Times New Roman" panose="02020603050405020304" pitchFamily="18" charset="0"/>
              </a:rPr>
              <a:t> and </a:t>
            </a:r>
            <a:r>
              <a:rPr lang="en-US" altLang="en-US" i="1">
                <a:cs typeface="Times New Roman" panose="02020603050405020304" pitchFamily="18" charset="0"/>
              </a:rPr>
              <a:t>d</a:t>
            </a:r>
            <a:r>
              <a:rPr lang="en-US" altLang="en-US" baseline="-25000">
                <a:cs typeface="Times New Roman" panose="02020603050405020304" pitchFamily="18" charset="0"/>
              </a:rPr>
              <a:t>2</a:t>
            </a:r>
            <a:r>
              <a:rPr lang="en-US" altLang="en-US">
                <a:cs typeface="Times New Roman" panose="02020603050405020304" pitchFamily="18" charset="0"/>
              </a:rPr>
              <a:t> = </a:t>
            </a:r>
            <a:r>
              <a:rPr lang="en-US" altLang="en-US" i="1">
                <a:latin typeface="Symbol" panose="05050102010706020507" pitchFamily="18" charset="2"/>
                <a:cs typeface="Times New Roman" panose="02020603050405020304" pitchFamily="18" charset="0"/>
              </a:rPr>
              <a:t>l</a:t>
            </a:r>
            <a:r>
              <a:rPr lang="en-US" altLang="en-US">
                <a:cs typeface="Times New Roman" panose="02020603050405020304" pitchFamily="18" charset="0"/>
              </a:rPr>
              <a:t>/4</a:t>
            </a:r>
            <a:r>
              <a:rPr lang="en-US" altLang="en-US" i="1">
                <a:cs typeface="Times New Roman" panose="02020603050405020304" pitchFamily="18" charset="0"/>
              </a:rPr>
              <a:t>n</a:t>
            </a:r>
            <a:r>
              <a:rPr lang="en-US" altLang="en-US" baseline="-25000">
                <a:cs typeface="Times New Roman" panose="02020603050405020304" pitchFamily="18" charset="0"/>
              </a:rPr>
              <a:t>2</a:t>
            </a:r>
            <a:endParaRPr lang="en-US" altLang="en-US"/>
          </a:p>
        </p:txBody>
      </p:sp>
      <p:sp>
        <p:nvSpPr>
          <p:cNvPr id="331782" name="Rectangle 1"/>
          <p:cNvSpPr>
            <a:spLocks noChangeArrowheads="1"/>
          </p:cNvSpPr>
          <p:nvPr/>
        </p:nvSpPr>
        <p:spPr bwMode="auto">
          <a:xfrm>
            <a:off x="6002338" y="307975"/>
            <a:ext cx="2992437" cy="255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r>
              <a:rPr lang="en-US" altLang="en-US" sz="1600" b="1">
                <a:cs typeface="Times New Roman" panose="02020603050405020304" pitchFamily="18" charset="0"/>
              </a:rPr>
              <a:t>Bragg fibers</a:t>
            </a:r>
            <a:r>
              <a:rPr lang="en-US" altLang="en-US" sz="1600">
                <a:cs typeface="Times New Roman" panose="02020603050405020304" pitchFamily="18" charset="0"/>
              </a:rPr>
              <a:t> have a core region surrounded by a cladding that is made up of concentrating layers of high low refractive index dielectric media</a:t>
            </a:r>
          </a:p>
          <a:p>
            <a:endParaRPr lang="en-US" altLang="en-US" sz="1600">
              <a:cs typeface="Times New Roman" panose="02020603050405020304" pitchFamily="18" charset="0"/>
            </a:endParaRPr>
          </a:p>
          <a:p>
            <a:r>
              <a:rPr lang="en-US" altLang="en-US" sz="1600">
                <a:cs typeface="Times New Roman" panose="02020603050405020304" pitchFamily="18" charset="0"/>
              </a:rPr>
              <a:t>The core can be a low refractive index solid material or simply hollow. In the latter case, we have a </a:t>
            </a:r>
            <a:r>
              <a:rPr lang="en-US" altLang="en-US" sz="1600" b="1">
                <a:cs typeface="Times New Roman" panose="02020603050405020304" pitchFamily="18" charset="0"/>
              </a:rPr>
              <a:t>hollow Bragg fiber. </a:t>
            </a:r>
            <a:endParaRPr lang="en-US" altLang="en-US" sz="1600">
              <a:cs typeface="Times New Roman" panose="02020603050405020304" pitchFamily="18" charset="0"/>
            </a:endParaRPr>
          </a:p>
        </p:txBody>
      </p:sp>
      <p:sp>
        <p:nvSpPr>
          <p:cNvPr id="331783" name="Rectangle 4"/>
          <p:cNvSpPr>
            <a:spLocks noChangeArrowheads="1"/>
          </p:cNvSpPr>
          <p:nvPr/>
        </p:nvSpPr>
        <p:spPr bwMode="auto">
          <a:xfrm>
            <a:off x="4352925" y="5843588"/>
            <a:ext cx="450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cs typeface="Times New Roman" panose="02020603050405020304" pitchFamily="18" charset="0"/>
                <a:sym typeface="Symbol" panose="05050102010706020507" pitchFamily="18" charset="2"/>
              </a:rPr>
              <a:t></a:t>
            </a:r>
            <a:endParaRPr lang="en-US" altLang="en-US"/>
          </a:p>
        </p:txBody>
      </p:sp>
      <p:sp>
        <p:nvSpPr>
          <p:cNvPr id="331784" name="Rectangle 9"/>
          <p:cNvSpPr>
            <a:spLocks noChangeArrowheads="1"/>
          </p:cNvSpPr>
          <p:nvPr/>
        </p:nvSpPr>
        <p:spPr bwMode="auto">
          <a:xfrm>
            <a:off x="5080000" y="5843588"/>
            <a:ext cx="1538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cs typeface="Times New Roman" panose="02020603050405020304" pitchFamily="18" charset="0"/>
              </a:rPr>
              <a:t>d</a:t>
            </a:r>
            <a:r>
              <a:rPr lang="en-US" altLang="en-US" baseline="-25000">
                <a:cs typeface="Times New Roman" panose="02020603050405020304" pitchFamily="18" charset="0"/>
              </a:rPr>
              <a:t>1</a:t>
            </a:r>
            <a:r>
              <a:rPr lang="en-US" altLang="en-US" i="1">
                <a:cs typeface="Times New Roman" panose="02020603050405020304" pitchFamily="18" charset="0"/>
              </a:rPr>
              <a:t>n</a:t>
            </a:r>
            <a:r>
              <a:rPr lang="en-US" altLang="en-US" baseline="-25000">
                <a:cs typeface="Times New Roman" panose="02020603050405020304" pitchFamily="18" charset="0"/>
              </a:rPr>
              <a:t>1</a:t>
            </a:r>
            <a:r>
              <a:rPr lang="en-US" altLang="en-US">
                <a:cs typeface="Times New Roman" panose="02020603050405020304" pitchFamily="18" charset="0"/>
              </a:rPr>
              <a:t> = </a:t>
            </a:r>
            <a:r>
              <a:rPr lang="en-US" altLang="en-US" i="1">
                <a:cs typeface="Times New Roman" panose="02020603050405020304" pitchFamily="18" charset="0"/>
              </a:rPr>
              <a:t>d</a:t>
            </a:r>
            <a:r>
              <a:rPr lang="en-US" altLang="en-US" baseline="-25000">
                <a:cs typeface="Times New Roman" panose="02020603050405020304" pitchFamily="18" charset="0"/>
              </a:rPr>
              <a:t>2</a:t>
            </a:r>
            <a:r>
              <a:rPr lang="en-US" altLang="en-US" i="1">
                <a:cs typeface="Times New Roman" panose="02020603050405020304" pitchFamily="18" charset="0"/>
              </a:rPr>
              <a:t>n</a:t>
            </a:r>
            <a:r>
              <a:rPr lang="en-US" altLang="en-US" baseline="-25000">
                <a:cs typeface="Times New Roman" panose="02020603050405020304" pitchFamily="18" charset="0"/>
              </a:rPr>
              <a:t>2</a:t>
            </a:r>
            <a:endParaRPr lang="en-US" altLang="en-US"/>
          </a:p>
        </p:txBody>
      </p:sp>
      <p:sp>
        <p:nvSpPr>
          <p:cNvPr id="331785" name="TextBox 1"/>
          <p:cNvSpPr txBox="1">
            <a:spLocks noChangeArrowheads="1"/>
          </p:cNvSpPr>
          <p:nvPr/>
        </p:nvSpPr>
        <p:spPr bwMode="auto">
          <a:xfrm>
            <a:off x="8504238" y="0"/>
            <a:ext cx="63976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900"/>
              <a:t>Corrected</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ChangeArrowheads="1"/>
          </p:cNvSpPr>
          <p:nvPr/>
        </p:nvSpPr>
        <p:spPr bwMode="auto">
          <a:xfrm>
            <a:off x="766763" y="5229225"/>
            <a:ext cx="765333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2000">
                <a:cs typeface="Times New Roman" panose="02020603050405020304" pitchFamily="18" charset="0"/>
              </a:rPr>
              <a:t>Two arbitrary waves 1 and 2 that are initially in phase must remain in phase after reflections. Otherwise the two will interfere destructively and cancel each other.</a:t>
            </a:r>
            <a:endParaRPr lang="en-US" altLang="en-US" sz="3200" b="1">
              <a:cs typeface="Times New Roman" panose="02020603050405020304" pitchFamily="18" charset="0"/>
            </a:endParaRPr>
          </a:p>
        </p:txBody>
      </p:sp>
      <p:sp>
        <p:nvSpPr>
          <p:cNvPr id="40963" name="TextBox 4"/>
          <p:cNvSpPr txBox="1">
            <a:spLocks noChangeArrowheads="1"/>
          </p:cNvSpPr>
          <p:nvPr/>
        </p:nvSpPr>
        <p:spPr bwMode="auto">
          <a:xfrm>
            <a:off x="1601788" y="207963"/>
            <a:ext cx="562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800" b="1">
                <a:solidFill>
                  <a:srgbClr val="FF020B"/>
                </a:solidFill>
                <a:latin typeface="Arial" panose="020B0604020202020204" pitchFamily="34" charset="0"/>
                <a:cs typeface="Arial" panose="020B0604020202020204" pitchFamily="34" charset="0"/>
              </a:rPr>
              <a:t>Waves Inside the Core</a:t>
            </a:r>
          </a:p>
        </p:txBody>
      </p:sp>
      <p:pic>
        <p:nvPicPr>
          <p:cNvPr id="40964" name="Picture 7" descr="K:\All My Files\Book, Optoelectronics, Pearson\##2ndEdition\#Chapters, The Textbook (2nd Edition)\Ch02, Waveguides,2nd Edition\#2-03-PlanarGuide2Rays(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019175"/>
            <a:ext cx="7339013"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826" name="Picture 1"/>
          <p:cNvPicPr>
            <a:picLocks noChangeAspect="1"/>
          </p:cNvPicPr>
          <p:nvPr/>
        </p:nvPicPr>
        <p:blipFill>
          <a:blip r:embed="rId3">
            <a:extLst>
              <a:ext uri="{28A0092B-C50C-407E-A947-70E740481C1C}">
                <a14:useLocalDpi xmlns:a14="http://schemas.microsoft.com/office/drawing/2010/main" val="0"/>
              </a:ext>
            </a:extLst>
          </a:blip>
          <a:srcRect t="4655" b="44994"/>
          <a:stretch>
            <a:fillRect/>
          </a:stretch>
        </p:blipFill>
        <p:spPr bwMode="auto">
          <a:xfrm>
            <a:off x="303213" y="655638"/>
            <a:ext cx="7573962"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3827" name="Rectangle 3"/>
          <p:cNvSpPr>
            <a:spLocks noChangeArrowheads="1"/>
          </p:cNvSpPr>
          <p:nvPr/>
        </p:nvSpPr>
        <p:spPr bwMode="auto">
          <a:xfrm>
            <a:off x="3917950" y="2252663"/>
            <a:ext cx="522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cs typeface="Times New Roman" panose="02020603050405020304" pitchFamily="18" charset="0"/>
              </a:rPr>
              <a:t>Bragg reflections from the cladding need</a:t>
            </a:r>
          </a:p>
        </p:txBody>
      </p:sp>
      <p:sp>
        <p:nvSpPr>
          <p:cNvPr id="333828" name="Rectangle 3"/>
          <p:cNvSpPr>
            <a:spLocks noChangeArrowheads="1"/>
          </p:cNvSpPr>
          <p:nvPr/>
        </p:nvSpPr>
        <p:spPr bwMode="auto">
          <a:xfrm>
            <a:off x="3938588" y="2695575"/>
            <a:ext cx="3644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cs typeface="Times New Roman" panose="02020603050405020304" pitchFamily="18" charset="0"/>
              </a:rPr>
              <a:t>2 </a:t>
            </a:r>
            <a:r>
              <a:rPr lang="en-US" altLang="en-US">
                <a:cs typeface="Times New Roman" panose="02020603050405020304" pitchFamily="18" charset="0"/>
                <a:sym typeface="Symbol" panose="05050102010706020507" pitchFamily="18" charset="2"/>
              </a:rPr>
              <a:t> </a:t>
            </a:r>
            <a:r>
              <a:rPr lang="en-US" altLang="en-US">
                <a:cs typeface="Times New Roman" panose="02020603050405020304" pitchFamily="18" charset="0"/>
              </a:rPr>
              <a:t>(</a:t>
            </a:r>
            <a:r>
              <a:rPr lang="en-US" altLang="en-US" i="1">
                <a:solidFill>
                  <a:srgbClr val="FF0000"/>
                </a:solidFill>
                <a:cs typeface="Times New Roman" panose="02020603050405020304" pitchFamily="18" charset="0"/>
              </a:rPr>
              <a:t>k</a:t>
            </a:r>
            <a:r>
              <a:rPr lang="en-US" altLang="en-US" i="1">
                <a:cs typeface="Times New Roman" panose="02020603050405020304" pitchFamily="18" charset="0"/>
              </a:rPr>
              <a:t>n</a:t>
            </a:r>
            <a:r>
              <a:rPr lang="en-US" altLang="en-US" baseline="-25000">
                <a:cs typeface="Times New Roman" panose="02020603050405020304" pitchFamily="18" charset="0"/>
              </a:rPr>
              <a:t>1</a:t>
            </a:r>
            <a:r>
              <a:rPr lang="en-US" altLang="en-US" i="1">
                <a:cs typeface="Times New Roman" panose="02020603050405020304" pitchFamily="18" charset="0"/>
              </a:rPr>
              <a:t>d</a:t>
            </a:r>
            <a:r>
              <a:rPr lang="en-US" altLang="en-US" baseline="-25000">
                <a:cs typeface="Times New Roman" panose="02020603050405020304" pitchFamily="18" charset="0"/>
              </a:rPr>
              <a:t>1</a:t>
            </a:r>
            <a:r>
              <a:rPr lang="en-US" altLang="en-US">
                <a:cs typeface="Times New Roman" panose="02020603050405020304" pitchFamily="18" charset="0"/>
              </a:rPr>
              <a:t> + </a:t>
            </a:r>
            <a:r>
              <a:rPr lang="en-US" altLang="en-US" i="1">
                <a:solidFill>
                  <a:srgbClr val="FF0000"/>
                </a:solidFill>
                <a:cs typeface="Times New Roman" panose="02020603050405020304" pitchFamily="18" charset="0"/>
              </a:rPr>
              <a:t>k</a:t>
            </a:r>
            <a:r>
              <a:rPr lang="en-US" altLang="en-US" i="1">
                <a:cs typeface="Times New Roman" panose="02020603050405020304" pitchFamily="18" charset="0"/>
              </a:rPr>
              <a:t>n</a:t>
            </a:r>
            <a:r>
              <a:rPr lang="en-US" altLang="en-US" baseline="-25000">
                <a:cs typeface="Times New Roman" panose="02020603050405020304" pitchFamily="18" charset="0"/>
              </a:rPr>
              <a:t>2</a:t>
            </a:r>
            <a:r>
              <a:rPr lang="en-US" altLang="en-US" i="1">
                <a:cs typeface="Times New Roman" panose="02020603050405020304" pitchFamily="18" charset="0"/>
              </a:rPr>
              <a:t>d</a:t>
            </a:r>
            <a:r>
              <a:rPr lang="en-US" altLang="en-US" baseline="-25000">
                <a:cs typeface="Times New Roman" panose="02020603050405020304" pitchFamily="18" charset="0"/>
              </a:rPr>
              <a:t>2</a:t>
            </a:r>
            <a:r>
              <a:rPr lang="en-US" altLang="en-US">
                <a:cs typeface="Times New Roman" panose="02020603050405020304" pitchFamily="18" charset="0"/>
              </a:rPr>
              <a:t>) = </a:t>
            </a:r>
            <a:r>
              <a:rPr lang="en-US" altLang="en-US" i="1">
                <a:solidFill>
                  <a:srgbClr val="1A0AFF"/>
                </a:solidFill>
                <a:cs typeface="Times New Roman" panose="02020603050405020304" pitchFamily="18" charset="0"/>
              </a:rPr>
              <a:t>m</a:t>
            </a:r>
            <a:r>
              <a:rPr lang="en-US" altLang="en-US">
                <a:cs typeface="Times New Roman" panose="02020603050405020304" pitchFamily="18" charset="0"/>
              </a:rPr>
              <a:t>(2</a:t>
            </a:r>
            <a:r>
              <a:rPr lang="en-US" altLang="en-US" i="1">
                <a:latin typeface="Symbol" panose="05050102010706020507" pitchFamily="18" charset="2"/>
                <a:cs typeface="Times New Roman" panose="02020603050405020304" pitchFamily="18" charset="0"/>
              </a:rPr>
              <a:t>p</a:t>
            </a:r>
            <a:r>
              <a:rPr lang="en-US" altLang="en-US">
                <a:latin typeface="Symbol" panose="05050102010706020507" pitchFamily="18" charset="2"/>
                <a:cs typeface="Times New Roman" panose="02020603050405020304" pitchFamily="18" charset="0"/>
              </a:rPr>
              <a:t>)</a:t>
            </a:r>
            <a:endParaRPr lang="en-US" altLang="en-US"/>
          </a:p>
        </p:txBody>
      </p:sp>
      <p:sp>
        <p:nvSpPr>
          <p:cNvPr id="333829" name="Title 1"/>
          <p:cNvSpPr>
            <a:spLocks noGrp="1"/>
          </p:cNvSpPr>
          <p:nvPr>
            <p:ph type="title"/>
          </p:nvPr>
        </p:nvSpPr>
        <p:spPr bwMode="auto">
          <a:xfrm>
            <a:off x="619125" y="3175"/>
            <a:ext cx="7966075" cy="803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Bragg Fibers</a:t>
            </a:r>
          </a:p>
        </p:txBody>
      </p:sp>
      <p:sp>
        <p:nvSpPr>
          <p:cNvPr id="333830" name="Rectangle 3"/>
          <p:cNvSpPr>
            <a:spLocks noChangeArrowheads="1"/>
          </p:cNvSpPr>
          <p:nvPr/>
        </p:nvSpPr>
        <p:spPr bwMode="auto">
          <a:xfrm>
            <a:off x="3938588" y="3597275"/>
            <a:ext cx="3857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FF0000"/>
                </a:solidFill>
                <a:cs typeface="Times New Roman" panose="02020603050405020304" pitchFamily="18" charset="0"/>
              </a:rPr>
              <a:t>(2</a:t>
            </a:r>
            <a:r>
              <a:rPr lang="en-US" altLang="en-US" i="1">
                <a:solidFill>
                  <a:srgbClr val="FF0000"/>
                </a:solidFill>
                <a:latin typeface="Symbol" panose="05050102010706020507" pitchFamily="18" charset="2"/>
                <a:cs typeface="Times New Roman" panose="02020603050405020304" pitchFamily="18" charset="0"/>
              </a:rPr>
              <a:t>p/l</a:t>
            </a:r>
            <a:r>
              <a:rPr lang="en-US" altLang="en-US">
                <a:solidFill>
                  <a:srgbClr val="FF0000"/>
                </a:solidFill>
                <a:cs typeface="Times New Roman" panose="02020603050405020304" pitchFamily="18" charset="0"/>
              </a:rPr>
              <a:t>)</a:t>
            </a:r>
            <a:r>
              <a:rPr lang="en-US" altLang="en-US">
                <a:cs typeface="Times New Roman" panose="02020603050405020304" pitchFamily="18" charset="0"/>
              </a:rPr>
              <a:t>2(</a:t>
            </a:r>
            <a:r>
              <a:rPr lang="en-US" altLang="en-US" i="1">
                <a:cs typeface="Times New Roman" panose="02020603050405020304" pitchFamily="18" charset="0"/>
              </a:rPr>
              <a:t>n</a:t>
            </a:r>
            <a:r>
              <a:rPr lang="en-US" altLang="en-US" baseline="-25000">
                <a:cs typeface="Times New Roman" panose="02020603050405020304" pitchFamily="18" charset="0"/>
              </a:rPr>
              <a:t>1</a:t>
            </a:r>
            <a:r>
              <a:rPr lang="en-US" altLang="en-US" i="1">
                <a:cs typeface="Times New Roman" panose="02020603050405020304" pitchFamily="18" charset="0"/>
              </a:rPr>
              <a:t>d</a:t>
            </a:r>
            <a:r>
              <a:rPr lang="en-US" altLang="en-US" baseline="-25000">
                <a:cs typeface="Times New Roman" panose="02020603050405020304" pitchFamily="18" charset="0"/>
              </a:rPr>
              <a:t>1</a:t>
            </a:r>
            <a:r>
              <a:rPr lang="en-US" altLang="en-US">
                <a:cs typeface="Times New Roman" panose="02020603050405020304" pitchFamily="18" charset="0"/>
              </a:rPr>
              <a:t> + </a:t>
            </a:r>
            <a:r>
              <a:rPr lang="en-US" altLang="en-US" i="1">
                <a:cs typeface="Times New Roman" panose="02020603050405020304" pitchFamily="18" charset="0"/>
              </a:rPr>
              <a:t>n</a:t>
            </a:r>
            <a:r>
              <a:rPr lang="en-US" altLang="en-US" baseline="-25000">
                <a:cs typeface="Times New Roman" panose="02020603050405020304" pitchFamily="18" charset="0"/>
              </a:rPr>
              <a:t>2</a:t>
            </a:r>
            <a:r>
              <a:rPr lang="en-US" altLang="en-US" i="1">
                <a:cs typeface="Times New Roman" panose="02020603050405020304" pitchFamily="18" charset="0"/>
              </a:rPr>
              <a:t>d</a:t>
            </a:r>
            <a:r>
              <a:rPr lang="en-US" altLang="en-US" baseline="-25000">
                <a:cs typeface="Times New Roman" panose="02020603050405020304" pitchFamily="18" charset="0"/>
              </a:rPr>
              <a:t>2</a:t>
            </a:r>
            <a:r>
              <a:rPr lang="en-US" altLang="en-US">
                <a:cs typeface="Times New Roman" panose="02020603050405020304" pitchFamily="18" charset="0"/>
              </a:rPr>
              <a:t>) = </a:t>
            </a:r>
            <a:r>
              <a:rPr lang="en-US" altLang="en-US" i="1">
                <a:cs typeface="Times New Roman" panose="02020603050405020304" pitchFamily="18" charset="0"/>
              </a:rPr>
              <a:t>m</a:t>
            </a:r>
            <a:r>
              <a:rPr lang="en-US" altLang="en-US">
                <a:cs typeface="Times New Roman" panose="02020603050405020304" pitchFamily="18" charset="0"/>
              </a:rPr>
              <a:t>(2</a:t>
            </a:r>
            <a:r>
              <a:rPr lang="en-US" altLang="en-US" i="1">
                <a:latin typeface="Symbol" panose="05050102010706020507" pitchFamily="18" charset="2"/>
                <a:cs typeface="Times New Roman" panose="02020603050405020304" pitchFamily="18" charset="0"/>
              </a:rPr>
              <a:t>p</a:t>
            </a:r>
            <a:r>
              <a:rPr lang="en-US" altLang="en-US">
                <a:latin typeface="Symbol" panose="05050102010706020507" pitchFamily="18" charset="2"/>
                <a:cs typeface="Times New Roman" panose="02020603050405020304" pitchFamily="18" charset="0"/>
              </a:rPr>
              <a:t>)</a:t>
            </a:r>
            <a:endParaRPr lang="en-US" altLang="en-US"/>
          </a:p>
        </p:txBody>
      </p:sp>
      <p:sp>
        <p:nvSpPr>
          <p:cNvPr id="333831" name="TextBox 2"/>
          <p:cNvSpPr txBox="1">
            <a:spLocks noChangeArrowheads="1"/>
          </p:cNvSpPr>
          <p:nvPr/>
        </p:nvSpPr>
        <p:spPr bwMode="auto">
          <a:xfrm>
            <a:off x="3373438" y="3597275"/>
            <a:ext cx="5159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sym typeface="Symbol" panose="05050102010706020507" pitchFamily="18" charset="2"/>
              </a:rPr>
              <a:t></a:t>
            </a:r>
            <a:endParaRPr lang="en-CA" altLang="en-US"/>
          </a:p>
        </p:txBody>
      </p:sp>
      <p:sp>
        <p:nvSpPr>
          <p:cNvPr id="9" name="Rectangle 3"/>
          <p:cNvSpPr>
            <a:spLocks noChangeArrowheads="1"/>
          </p:cNvSpPr>
          <p:nvPr/>
        </p:nvSpPr>
        <p:spPr bwMode="auto">
          <a:xfrm>
            <a:off x="2573338" y="4119563"/>
            <a:ext cx="3536950" cy="584200"/>
          </a:xfrm>
          <a:prstGeom prst="rect">
            <a:avLst/>
          </a:prstGeom>
          <a:solidFill>
            <a:schemeClr val="accent1">
              <a:lumMod val="40000"/>
              <a:lumOff val="60000"/>
            </a:schemeClr>
          </a:solidFill>
          <a:ln>
            <a:noFill/>
          </a:ln>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r>
              <a:rPr lang="en-US" altLang="en-US" sz="3200" i="1" dirty="0" smtClean="0">
                <a:cs typeface="Times New Roman" panose="02020603050405020304" pitchFamily="18" charset="0"/>
              </a:rPr>
              <a:t>n</a:t>
            </a:r>
            <a:r>
              <a:rPr lang="en-US" altLang="en-US" sz="3200" baseline="-25000" dirty="0" smtClean="0">
                <a:cs typeface="Times New Roman" panose="02020603050405020304" pitchFamily="18" charset="0"/>
              </a:rPr>
              <a:t>1</a:t>
            </a:r>
            <a:r>
              <a:rPr lang="en-US" altLang="en-US" sz="3200" i="1" dirty="0" smtClean="0">
                <a:cs typeface="Times New Roman" panose="02020603050405020304" pitchFamily="18" charset="0"/>
              </a:rPr>
              <a:t>d</a:t>
            </a:r>
            <a:r>
              <a:rPr lang="en-US" altLang="en-US" sz="3200" baseline="-25000" dirty="0" smtClean="0">
                <a:cs typeface="Times New Roman" panose="02020603050405020304" pitchFamily="18" charset="0"/>
              </a:rPr>
              <a:t>1</a:t>
            </a:r>
            <a:r>
              <a:rPr lang="en-US" altLang="en-US" sz="3200" dirty="0" smtClean="0">
                <a:cs typeface="Times New Roman" panose="02020603050405020304" pitchFamily="18" charset="0"/>
              </a:rPr>
              <a:t> + </a:t>
            </a:r>
            <a:r>
              <a:rPr lang="en-US" altLang="en-US" sz="3200" i="1" dirty="0" smtClean="0">
                <a:cs typeface="Times New Roman" panose="02020603050405020304" pitchFamily="18" charset="0"/>
              </a:rPr>
              <a:t>n</a:t>
            </a:r>
            <a:r>
              <a:rPr lang="en-US" altLang="en-US" sz="3200" baseline="-25000" dirty="0" smtClean="0">
                <a:cs typeface="Times New Roman" panose="02020603050405020304" pitchFamily="18" charset="0"/>
              </a:rPr>
              <a:t>2</a:t>
            </a:r>
            <a:r>
              <a:rPr lang="en-US" altLang="en-US" sz="3200" i="1" dirty="0" smtClean="0">
                <a:cs typeface="Times New Roman" panose="02020603050405020304" pitchFamily="18" charset="0"/>
              </a:rPr>
              <a:t>d</a:t>
            </a:r>
            <a:r>
              <a:rPr lang="en-US" altLang="en-US" sz="3200" baseline="-25000" dirty="0" smtClean="0">
                <a:cs typeface="Times New Roman" panose="02020603050405020304" pitchFamily="18" charset="0"/>
              </a:rPr>
              <a:t>2</a:t>
            </a:r>
            <a:r>
              <a:rPr lang="en-US" altLang="en-US" sz="3200" dirty="0" smtClean="0">
                <a:cs typeface="Times New Roman" panose="02020603050405020304" pitchFamily="18" charset="0"/>
              </a:rPr>
              <a:t> = </a:t>
            </a:r>
            <a:r>
              <a:rPr lang="en-US" altLang="en-US" sz="3200" i="1" dirty="0" smtClean="0">
                <a:cs typeface="Times New Roman" panose="02020603050405020304" pitchFamily="18" charset="0"/>
              </a:rPr>
              <a:t>m</a:t>
            </a:r>
            <a:r>
              <a:rPr lang="en-US" altLang="en-US" sz="3200" dirty="0" smtClean="0">
                <a:cs typeface="Times New Roman" panose="02020603050405020304" pitchFamily="18" charset="0"/>
              </a:rPr>
              <a:t>(</a:t>
            </a:r>
            <a:r>
              <a:rPr lang="en-US" altLang="en-US" sz="3200" i="1" dirty="0" smtClean="0">
                <a:latin typeface="Symbol" panose="05050102010706020507" pitchFamily="18" charset="2"/>
                <a:cs typeface="Times New Roman" panose="02020603050405020304" pitchFamily="18" charset="0"/>
              </a:rPr>
              <a:t>l</a:t>
            </a:r>
            <a:r>
              <a:rPr lang="en-US" altLang="en-US" sz="3200" dirty="0" smtClean="0">
                <a:latin typeface="Symbol" panose="05050102010706020507" pitchFamily="18" charset="2"/>
                <a:cs typeface="Times New Roman" panose="02020603050405020304" pitchFamily="18" charset="0"/>
              </a:rPr>
              <a:t>/2)</a:t>
            </a:r>
            <a:endParaRPr lang="en-US" altLang="en-US" sz="3200" dirty="0" smtClean="0"/>
          </a:p>
        </p:txBody>
      </p:sp>
      <p:sp>
        <p:nvSpPr>
          <p:cNvPr id="333833" name="Rectangle 3"/>
          <p:cNvSpPr>
            <a:spLocks noChangeArrowheads="1"/>
          </p:cNvSpPr>
          <p:nvPr/>
        </p:nvSpPr>
        <p:spPr bwMode="auto">
          <a:xfrm>
            <a:off x="1057275" y="4821238"/>
            <a:ext cx="6770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a:cs typeface="Times New Roman" panose="02020603050405020304" pitchFamily="18" charset="0"/>
              </a:rPr>
              <a:t>This is satisfied for </a:t>
            </a:r>
            <a:r>
              <a:rPr lang="en-US" altLang="en-US" i="1">
                <a:solidFill>
                  <a:srgbClr val="1A0AFF"/>
                </a:solidFill>
                <a:cs typeface="Times New Roman" panose="02020603050405020304" pitchFamily="18" charset="0"/>
              </a:rPr>
              <a:t>d</a:t>
            </a:r>
            <a:r>
              <a:rPr lang="en-US" altLang="en-US" baseline="-25000">
                <a:solidFill>
                  <a:srgbClr val="1A0AFF"/>
                </a:solidFill>
                <a:cs typeface="Times New Roman" panose="02020603050405020304" pitchFamily="18" charset="0"/>
              </a:rPr>
              <a:t>1</a:t>
            </a:r>
            <a:r>
              <a:rPr lang="en-US" altLang="en-US">
                <a:solidFill>
                  <a:srgbClr val="1A0AFF"/>
                </a:solidFill>
                <a:cs typeface="Times New Roman" panose="02020603050405020304" pitchFamily="18" charset="0"/>
              </a:rPr>
              <a:t> = </a:t>
            </a:r>
            <a:r>
              <a:rPr lang="en-US" altLang="en-US" i="1">
                <a:solidFill>
                  <a:srgbClr val="1A0AFF"/>
                </a:solidFill>
                <a:latin typeface="Symbol" panose="05050102010706020507" pitchFamily="18" charset="2"/>
                <a:cs typeface="Times New Roman" panose="02020603050405020304" pitchFamily="18" charset="0"/>
              </a:rPr>
              <a:t>l</a:t>
            </a:r>
            <a:r>
              <a:rPr lang="en-US" altLang="en-US">
                <a:solidFill>
                  <a:srgbClr val="1A0AFF"/>
                </a:solidFill>
                <a:cs typeface="Times New Roman" panose="02020603050405020304" pitchFamily="18" charset="0"/>
              </a:rPr>
              <a:t>/4</a:t>
            </a:r>
            <a:r>
              <a:rPr lang="en-US" altLang="en-US" i="1">
                <a:solidFill>
                  <a:srgbClr val="1A0AFF"/>
                </a:solidFill>
                <a:cs typeface="Times New Roman" panose="02020603050405020304" pitchFamily="18" charset="0"/>
              </a:rPr>
              <a:t>n</a:t>
            </a:r>
            <a:r>
              <a:rPr lang="en-US" altLang="en-US" baseline="-25000">
                <a:solidFill>
                  <a:srgbClr val="1A0AFF"/>
                </a:solidFill>
                <a:cs typeface="Times New Roman" panose="02020603050405020304" pitchFamily="18" charset="0"/>
              </a:rPr>
              <a:t>1</a:t>
            </a:r>
            <a:r>
              <a:rPr lang="en-US" altLang="en-US">
                <a:cs typeface="Times New Roman" panose="02020603050405020304" pitchFamily="18" charset="0"/>
              </a:rPr>
              <a:t> and </a:t>
            </a:r>
            <a:r>
              <a:rPr lang="en-US" altLang="en-US" i="1">
                <a:solidFill>
                  <a:srgbClr val="1A0AFF"/>
                </a:solidFill>
                <a:cs typeface="Times New Roman" panose="02020603050405020304" pitchFamily="18" charset="0"/>
              </a:rPr>
              <a:t>d</a:t>
            </a:r>
            <a:r>
              <a:rPr lang="en-US" altLang="en-US" baseline="-25000">
                <a:solidFill>
                  <a:srgbClr val="1A0AFF"/>
                </a:solidFill>
                <a:cs typeface="Times New Roman" panose="02020603050405020304" pitchFamily="18" charset="0"/>
              </a:rPr>
              <a:t>2</a:t>
            </a:r>
            <a:r>
              <a:rPr lang="en-US" altLang="en-US">
                <a:solidFill>
                  <a:srgbClr val="1A0AFF"/>
                </a:solidFill>
                <a:cs typeface="Times New Roman" panose="02020603050405020304" pitchFamily="18" charset="0"/>
              </a:rPr>
              <a:t> = </a:t>
            </a:r>
            <a:r>
              <a:rPr lang="en-US" altLang="en-US" i="1">
                <a:solidFill>
                  <a:srgbClr val="1A0AFF"/>
                </a:solidFill>
                <a:latin typeface="Symbol" panose="05050102010706020507" pitchFamily="18" charset="2"/>
                <a:cs typeface="Times New Roman" panose="02020603050405020304" pitchFamily="18" charset="0"/>
              </a:rPr>
              <a:t>l</a:t>
            </a:r>
            <a:r>
              <a:rPr lang="en-US" altLang="en-US">
                <a:solidFill>
                  <a:srgbClr val="1A0AFF"/>
                </a:solidFill>
                <a:cs typeface="Times New Roman" panose="02020603050405020304" pitchFamily="18" charset="0"/>
              </a:rPr>
              <a:t>/4</a:t>
            </a:r>
            <a:r>
              <a:rPr lang="en-US" altLang="en-US" i="1">
                <a:solidFill>
                  <a:srgbClr val="1A0AFF"/>
                </a:solidFill>
                <a:cs typeface="Times New Roman" panose="02020603050405020304" pitchFamily="18" charset="0"/>
              </a:rPr>
              <a:t>n</a:t>
            </a:r>
            <a:r>
              <a:rPr lang="en-US" altLang="en-US" baseline="-25000">
                <a:solidFill>
                  <a:srgbClr val="1A0AFF"/>
                </a:solidFill>
                <a:cs typeface="Times New Roman" panose="02020603050405020304" pitchFamily="18" charset="0"/>
              </a:rPr>
              <a:t>2</a:t>
            </a:r>
            <a:endParaRPr lang="en-US" altLang="en-US">
              <a:solidFill>
                <a:srgbClr val="1A0AFF"/>
              </a:solidFill>
              <a:cs typeface="Times New Roman" panose="02020603050405020304" pitchFamily="18" charset="0"/>
            </a:endParaRPr>
          </a:p>
        </p:txBody>
      </p:sp>
      <p:sp>
        <p:nvSpPr>
          <p:cNvPr id="333834" name="Rectangle 9"/>
          <p:cNvSpPr>
            <a:spLocks noChangeArrowheads="1"/>
          </p:cNvSpPr>
          <p:nvPr/>
        </p:nvSpPr>
        <p:spPr bwMode="auto">
          <a:xfrm>
            <a:off x="3713163" y="5664200"/>
            <a:ext cx="18113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800" b="1" i="1">
                <a:solidFill>
                  <a:srgbClr val="C00000"/>
                </a:solidFill>
                <a:cs typeface="Times New Roman" panose="02020603050405020304" pitchFamily="18" charset="0"/>
              </a:rPr>
              <a:t>d</a:t>
            </a:r>
            <a:r>
              <a:rPr lang="en-US" altLang="en-US" sz="2800" b="1" baseline="-25000">
                <a:solidFill>
                  <a:srgbClr val="C00000"/>
                </a:solidFill>
                <a:cs typeface="Times New Roman" panose="02020603050405020304" pitchFamily="18" charset="0"/>
              </a:rPr>
              <a:t>1</a:t>
            </a:r>
            <a:r>
              <a:rPr lang="en-US" altLang="en-US" sz="2800" b="1" i="1">
                <a:solidFill>
                  <a:srgbClr val="C00000"/>
                </a:solidFill>
                <a:cs typeface="Times New Roman" panose="02020603050405020304" pitchFamily="18" charset="0"/>
              </a:rPr>
              <a:t>n</a:t>
            </a:r>
            <a:r>
              <a:rPr lang="en-US" altLang="en-US" sz="2800" b="1" baseline="-25000">
                <a:solidFill>
                  <a:srgbClr val="C00000"/>
                </a:solidFill>
                <a:cs typeface="Times New Roman" panose="02020603050405020304" pitchFamily="18" charset="0"/>
              </a:rPr>
              <a:t>1</a:t>
            </a:r>
            <a:r>
              <a:rPr lang="en-US" altLang="en-US" sz="2800" b="1">
                <a:solidFill>
                  <a:srgbClr val="C00000"/>
                </a:solidFill>
                <a:cs typeface="Times New Roman" panose="02020603050405020304" pitchFamily="18" charset="0"/>
              </a:rPr>
              <a:t> = </a:t>
            </a:r>
            <a:r>
              <a:rPr lang="en-US" altLang="en-US" sz="2800" b="1" i="1">
                <a:solidFill>
                  <a:srgbClr val="C00000"/>
                </a:solidFill>
                <a:cs typeface="Times New Roman" panose="02020603050405020304" pitchFamily="18" charset="0"/>
              </a:rPr>
              <a:t>d</a:t>
            </a:r>
            <a:r>
              <a:rPr lang="en-US" altLang="en-US" sz="2800" b="1" baseline="-25000">
                <a:solidFill>
                  <a:srgbClr val="C00000"/>
                </a:solidFill>
                <a:cs typeface="Times New Roman" panose="02020603050405020304" pitchFamily="18" charset="0"/>
              </a:rPr>
              <a:t>2</a:t>
            </a:r>
            <a:r>
              <a:rPr lang="en-US" altLang="en-US" sz="2800" b="1" i="1">
                <a:solidFill>
                  <a:srgbClr val="C00000"/>
                </a:solidFill>
                <a:cs typeface="Times New Roman" panose="02020603050405020304" pitchFamily="18" charset="0"/>
              </a:rPr>
              <a:t>n</a:t>
            </a:r>
            <a:r>
              <a:rPr lang="en-US" altLang="en-US" sz="2800" b="1" baseline="-25000">
                <a:solidFill>
                  <a:srgbClr val="C00000"/>
                </a:solidFill>
                <a:cs typeface="Times New Roman" panose="02020603050405020304" pitchFamily="18" charset="0"/>
              </a:rPr>
              <a:t>2</a:t>
            </a:r>
            <a:endParaRPr lang="en-US" altLang="en-US" sz="2800" b="1">
              <a:solidFill>
                <a:srgbClr val="C00000"/>
              </a:solidFill>
            </a:endParaRPr>
          </a:p>
        </p:txBody>
      </p:sp>
      <p:sp>
        <p:nvSpPr>
          <p:cNvPr id="333835" name="TextBox 11"/>
          <p:cNvSpPr txBox="1">
            <a:spLocks noChangeArrowheads="1"/>
          </p:cNvSpPr>
          <p:nvPr/>
        </p:nvSpPr>
        <p:spPr bwMode="auto">
          <a:xfrm>
            <a:off x="2058988" y="4164013"/>
            <a:ext cx="514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sym typeface="Symbol" panose="05050102010706020507" pitchFamily="18" charset="2"/>
              </a:rPr>
              <a:t></a:t>
            </a:r>
            <a:endParaRPr lang="en-CA" altLang="en-US"/>
          </a:p>
        </p:txBody>
      </p:sp>
      <p:cxnSp>
        <p:nvCxnSpPr>
          <p:cNvPr id="333836" name="Straight Arrow Connector 7"/>
          <p:cNvCxnSpPr>
            <a:cxnSpLocks noChangeShapeType="1"/>
          </p:cNvCxnSpPr>
          <p:nvPr/>
        </p:nvCxnSpPr>
        <p:spPr bwMode="auto">
          <a:xfrm flipH="1" flipV="1">
            <a:off x="6757988" y="3078163"/>
            <a:ext cx="168275" cy="242887"/>
          </a:xfrm>
          <a:prstGeom prst="straightConnector1">
            <a:avLst/>
          </a:prstGeom>
          <a:noFill/>
          <a:ln w="9525" algn="ctr">
            <a:solidFill>
              <a:srgbClr val="1A0A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3837" name="TextBox 13"/>
          <p:cNvSpPr txBox="1">
            <a:spLocks noChangeArrowheads="1"/>
          </p:cNvSpPr>
          <p:nvPr/>
        </p:nvSpPr>
        <p:spPr bwMode="auto">
          <a:xfrm>
            <a:off x="6619875" y="3275013"/>
            <a:ext cx="8207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400">
                <a:solidFill>
                  <a:srgbClr val="1A0AFF"/>
                </a:solidFill>
              </a:rPr>
              <a:t>Integer</a:t>
            </a:r>
          </a:p>
        </p:txBody>
      </p:sp>
      <p:cxnSp>
        <p:nvCxnSpPr>
          <p:cNvPr id="333838" name="Straight Connector 4"/>
          <p:cNvCxnSpPr>
            <a:cxnSpLocks noChangeShapeType="1"/>
          </p:cNvCxnSpPr>
          <p:nvPr/>
        </p:nvCxnSpPr>
        <p:spPr bwMode="auto">
          <a:xfrm flipV="1">
            <a:off x="1408113" y="3079750"/>
            <a:ext cx="261937" cy="407988"/>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3839" name="Rectangle 3"/>
          <p:cNvSpPr>
            <a:spLocks noChangeArrowheads="1"/>
          </p:cNvSpPr>
          <p:nvPr/>
        </p:nvSpPr>
        <p:spPr bwMode="auto">
          <a:xfrm>
            <a:off x="131763" y="3536950"/>
            <a:ext cx="2449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solidFill>
                  <a:srgbClr val="FF0000"/>
                </a:solidFill>
                <a:cs typeface="Times New Roman" panose="02020603050405020304" pitchFamily="18" charset="0"/>
              </a:rPr>
              <a:t>Behaves like a dielectric mirror</a:t>
            </a:r>
          </a:p>
        </p:txBody>
      </p:sp>
      <p:sp>
        <p:nvSpPr>
          <p:cNvPr id="333840" name="Freeform 7"/>
          <p:cNvSpPr>
            <a:spLocks/>
          </p:cNvSpPr>
          <p:nvPr/>
        </p:nvSpPr>
        <p:spPr bwMode="auto">
          <a:xfrm>
            <a:off x="1598613" y="2327275"/>
            <a:ext cx="747712" cy="815975"/>
          </a:xfrm>
          <a:custGeom>
            <a:avLst/>
            <a:gdLst>
              <a:gd name="T0" fmla="*/ 110859 w 747841"/>
              <a:gd name="T1" fmla="*/ 776124 h 815981"/>
              <a:gd name="T2" fmla="*/ 1520 w 747841"/>
              <a:gd name="T3" fmla="*/ 526198 h 815981"/>
              <a:gd name="T4" fmla="*/ 163343 w 747841"/>
              <a:gd name="T5" fmla="*/ 221585 h 815981"/>
              <a:gd name="T6" fmla="*/ 391316 w 747841"/>
              <a:gd name="T7" fmla="*/ 7208 h 815981"/>
              <a:gd name="T8" fmla="*/ 667948 w 747841"/>
              <a:gd name="T9" fmla="*/ 83771 h 815981"/>
              <a:gd name="T10" fmla="*/ 723711 w 747841"/>
              <a:gd name="T11" fmla="*/ 402603 h 815981"/>
              <a:gd name="T12" fmla="*/ 505578 w 747841"/>
              <a:gd name="T13" fmla="*/ 734562 h 815981"/>
              <a:gd name="T14" fmla="*/ 104299 w 747841"/>
              <a:gd name="T15" fmla="*/ 772295 h 81598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47841" h="815981">
                <a:moveTo>
                  <a:pt x="110897" y="776136"/>
                </a:moveTo>
                <a:cubicBezTo>
                  <a:pt x="20842" y="727644"/>
                  <a:pt x="-7230" y="618630"/>
                  <a:pt x="1520" y="526206"/>
                </a:cubicBezTo>
                <a:cubicBezTo>
                  <a:pt x="10270" y="433782"/>
                  <a:pt x="98410" y="308088"/>
                  <a:pt x="163399" y="221589"/>
                </a:cubicBezTo>
                <a:cubicBezTo>
                  <a:pt x="228388" y="135090"/>
                  <a:pt x="307322" y="30177"/>
                  <a:pt x="391452" y="7208"/>
                </a:cubicBezTo>
                <a:cubicBezTo>
                  <a:pt x="475582" y="-15761"/>
                  <a:pt x="612760" y="17873"/>
                  <a:pt x="668178" y="83773"/>
                </a:cubicBezTo>
                <a:cubicBezTo>
                  <a:pt x="723596" y="149673"/>
                  <a:pt x="781658" y="281018"/>
                  <a:pt x="723961" y="402609"/>
                </a:cubicBezTo>
                <a:cubicBezTo>
                  <a:pt x="666264" y="524200"/>
                  <a:pt x="609023" y="672956"/>
                  <a:pt x="505752" y="734572"/>
                </a:cubicBezTo>
                <a:cubicBezTo>
                  <a:pt x="402481" y="796188"/>
                  <a:pt x="289868" y="861541"/>
                  <a:pt x="104335" y="772307"/>
                </a:cubicBezTo>
              </a:path>
            </a:pathLst>
          </a:custGeom>
          <a:noFill/>
          <a:ln w="952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333841" name="Straight Arrow Connector 12"/>
          <p:cNvCxnSpPr>
            <a:cxnSpLocks noChangeShapeType="1"/>
          </p:cNvCxnSpPr>
          <p:nvPr/>
        </p:nvCxnSpPr>
        <p:spPr bwMode="auto">
          <a:xfrm flipV="1">
            <a:off x="4578350" y="3117850"/>
            <a:ext cx="92075" cy="51117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3842" name="Rectangle 3"/>
          <p:cNvSpPr>
            <a:spLocks noChangeArrowheads="1"/>
          </p:cNvSpPr>
          <p:nvPr/>
        </p:nvSpPr>
        <p:spPr bwMode="auto">
          <a:xfrm>
            <a:off x="1096963" y="5356225"/>
            <a:ext cx="6770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b="1">
                <a:solidFill>
                  <a:srgbClr val="1A0AFF"/>
                </a:solidFill>
                <a:latin typeface="Calibri" panose="020F0502020204030204" pitchFamily="34" charset="0"/>
                <a:cs typeface="Calibri" panose="020F0502020204030204" pitchFamily="34" charset="0"/>
              </a:rPr>
              <a:t>Layers are quarter wavelength thick</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1"/>
          <p:cNvSpPr>
            <a:spLocks noChangeArrowheads="1"/>
          </p:cNvSpPr>
          <p:nvPr/>
        </p:nvSpPr>
        <p:spPr bwMode="auto">
          <a:xfrm>
            <a:off x="349250" y="5351463"/>
            <a:ext cx="8458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en-US" sz="1800">
                <a:cs typeface="Times New Roman" panose="02020603050405020304" pitchFamily="18" charset="0"/>
              </a:rPr>
              <a:t>(a) A Bragg fiber and its cross section. The Bragg grating in the cladding can be viewed to reflect the waves back into the core over its stop-band. (b) The refractive index variation (exaggerated). (c) Typical field distribution for the circumferential field </a:t>
            </a:r>
            <a:r>
              <a:rPr lang="en-US" altLang="en-US" sz="1800" i="1">
                <a:cs typeface="Times New Roman" panose="02020603050405020304" pitchFamily="18" charset="0"/>
              </a:rPr>
              <a:t>E</a:t>
            </a:r>
            <a:r>
              <a:rPr lang="en-US" altLang="en-US" sz="1800" i="1" baseline="-25000">
                <a:latin typeface="Symbol" panose="05050102010706020507" pitchFamily="18" charset="2"/>
                <a:cs typeface="Times New Roman" panose="02020603050405020304" pitchFamily="18" charset="0"/>
              </a:rPr>
              <a:t>q</a:t>
            </a:r>
            <a:r>
              <a:rPr lang="en-US" altLang="en-US" sz="1800">
                <a:latin typeface="Symbol" panose="05050102010706020507" pitchFamily="18" charset="2"/>
                <a:cs typeface="Times New Roman" panose="02020603050405020304" pitchFamily="18" charset="0"/>
              </a:rPr>
              <a:t>.</a:t>
            </a:r>
            <a:endParaRPr lang="en-US" altLang="en-US" sz="2800" b="1">
              <a:cs typeface="Times New Roman" panose="02020603050405020304" pitchFamily="18" charset="0"/>
            </a:endParaRPr>
          </a:p>
        </p:txBody>
      </p:sp>
      <p:pic>
        <p:nvPicPr>
          <p:cNvPr id="335875"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600" y="336550"/>
            <a:ext cx="6370638" cy="498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5876" name="Title 1"/>
          <p:cNvSpPr>
            <a:spLocks noGrp="1"/>
          </p:cNvSpPr>
          <p:nvPr>
            <p:ph type="title"/>
          </p:nvPr>
        </p:nvSpPr>
        <p:spPr bwMode="auto">
          <a:xfrm>
            <a:off x="2962275" y="-101600"/>
            <a:ext cx="3543300" cy="51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Bragg Fibers</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Title 1"/>
          <p:cNvSpPr>
            <a:spLocks noGrp="1"/>
          </p:cNvSpPr>
          <p:nvPr>
            <p:ph type="title"/>
          </p:nvPr>
        </p:nvSpPr>
        <p:spPr bwMode="auto">
          <a:xfrm>
            <a:off x="369888" y="0"/>
            <a:ext cx="7966075" cy="595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7030A0"/>
                </a:solidFill>
              </a:rPr>
              <a:t>Photonic Crystal Fibers: Holey Fibers</a:t>
            </a:r>
          </a:p>
        </p:txBody>
      </p:sp>
      <p:pic>
        <p:nvPicPr>
          <p:cNvPr id="337923" name="Picture 2" descr="K:\All My Files\Book, Optoelectronics, Pearson\##2ndEdition\#Chapters, The Textbook (2nd Edition)\Ch02, Waveguides,2nd Edition\#2-47-PhotonicCrystalFiber1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849313"/>
            <a:ext cx="8407400"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8" name="Rectangle 4"/>
          <p:cNvSpPr>
            <a:spLocks noChangeArrowheads="1"/>
          </p:cNvSpPr>
          <p:nvPr/>
        </p:nvSpPr>
        <p:spPr bwMode="auto">
          <a:xfrm>
            <a:off x="176213" y="4725988"/>
            <a:ext cx="85566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ts val="600"/>
              </a:spcBef>
              <a:spcAft>
                <a:spcPts val="800"/>
              </a:spcAft>
              <a:defRPr/>
            </a:pPr>
            <a:r>
              <a:rPr lang="en-US" sz="2000" b="1" dirty="0">
                <a:solidFill>
                  <a:schemeClr val="accent6">
                    <a:lumMod val="75000"/>
                  </a:schemeClr>
                </a:solidFill>
                <a:cs typeface="Times New Roman" pitchFamily="18" charset="0"/>
              </a:rPr>
              <a:t>(a) A solid core PCF. Light is index guided. The cladding has a hexagonal array of holes. </a:t>
            </a:r>
            <a:r>
              <a:rPr lang="en-US" sz="2000" b="1" i="1" dirty="0">
                <a:solidFill>
                  <a:schemeClr val="accent6">
                    <a:lumMod val="75000"/>
                  </a:schemeClr>
                </a:solidFill>
                <a:cs typeface="Times New Roman" pitchFamily="18" charset="0"/>
              </a:rPr>
              <a:t>d</a:t>
            </a:r>
            <a:r>
              <a:rPr lang="en-US" sz="2000" b="1" dirty="0">
                <a:solidFill>
                  <a:schemeClr val="accent6">
                    <a:lumMod val="75000"/>
                  </a:schemeClr>
                </a:solidFill>
                <a:cs typeface="Times New Roman" pitchFamily="18" charset="0"/>
              </a:rPr>
              <a:t> is the hole diameter and </a:t>
            </a:r>
            <a:r>
              <a:rPr lang="en-US" sz="2000" b="1" dirty="0">
                <a:solidFill>
                  <a:schemeClr val="accent6">
                    <a:lumMod val="75000"/>
                  </a:schemeClr>
                </a:solidFill>
                <a:latin typeface="Symbol" pitchFamily="18" charset="2"/>
                <a:cs typeface="Times New Roman" pitchFamily="18" charset="0"/>
              </a:rPr>
              <a:t>L</a:t>
            </a:r>
            <a:r>
              <a:rPr lang="en-US" sz="2000" b="1" dirty="0">
                <a:solidFill>
                  <a:schemeClr val="accent6">
                    <a:lumMod val="75000"/>
                  </a:schemeClr>
                </a:solidFill>
                <a:cs typeface="Times New Roman" pitchFamily="18" charset="0"/>
              </a:rPr>
              <a:t> is the array pitch, spacing between the holes (b) and (c) A hollow core PCF. Light is photonic </a:t>
            </a:r>
            <a:r>
              <a:rPr lang="en-US" sz="2000" b="1" dirty="0" err="1">
                <a:solidFill>
                  <a:schemeClr val="accent6">
                    <a:lumMod val="75000"/>
                  </a:schemeClr>
                </a:solidFill>
                <a:cs typeface="Times New Roman" pitchFamily="18" charset="0"/>
              </a:rPr>
              <a:t>bandgap</a:t>
            </a:r>
            <a:r>
              <a:rPr lang="en-US" sz="2000" b="1" dirty="0">
                <a:solidFill>
                  <a:schemeClr val="accent6">
                    <a:lumMod val="75000"/>
                  </a:schemeClr>
                </a:solidFill>
                <a:cs typeface="Times New Roman" pitchFamily="18" charset="0"/>
              </a:rPr>
              <a:t> (PBG) guided.</a:t>
            </a:r>
            <a:endParaRPr lang="en-US" sz="3200" b="1" dirty="0">
              <a:solidFill>
                <a:schemeClr val="accent6">
                  <a:lumMod val="75000"/>
                </a:schemeClr>
              </a:solidFill>
              <a:cs typeface="Times New Roman" pitchFamily="18"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Title 1"/>
          <p:cNvSpPr>
            <a:spLocks noGrp="1"/>
          </p:cNvSpPr>
          <p:nvPr>
            <p:ph type="title"/>
          </p:nvPr>
        </p:nvSpPr>
        <p:spPr bwMode="auto">
          <a:xfrm>
            <a:off x="369888" y="0"/>
            <a:ext cx="7966075" cy="595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Photonic Crystal Fibers: Holey Fibers</a:t>
            </a:r>
          </a:p>
        </p:txBody>
      </p:sp>
      <p:pic>
        <p:nvPicPr>
          <p:cNvPr id="339971" name="Picture 152" descr="Description: endlessly single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747713"/>
            <a:ext cx="2762250"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9972" name="Picture 153" descr="Description: Original_HC-PCF_19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0" y="3538538"/>
            <a:ext cx="3624263"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9973" name="Picture 154" descr="Description: 19 cell HC -OFC paper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5363" y="652463"/>
            <a:ext cx="2714625"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9974" name="Rectangle 2"/>
          <p:cNvSpPr>
            <a:spLocks noChangeArrowheads="1"/>
          </p:cNvSpPr>
          <p:nvPr/>
        </p:nvSpPr>
        <p:spPr bwMode="auto">
          <a:xfrm>
            <a:off x="3117850" y="747713"/>
            <a:ext cx="25622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Arial" panose="020B0604020202020204" pitchFamily="34" charset="0"/>
                <a:cs typeface="Times New Roman" panose="02020603050405020304" pitchFamily="18" charset="0"/>
              </a:rPr>
              <a:t>Left: The first solid core photonic crystal fiber prepared by Philip Russell and coworkers at the University of Bath in 1996; an endlessly single mode fiber. (Courtesy of Philip Russell)</a:t>
            </a:r>
            <a:endParaRPr lang="en-US" altLang="en-US" sz="1600"/>
          </a:p>
        </p:txBody>
      </p:sp>
      <p:sp>
        <p:nvSpPr>
          <p:cNvPr id="339975" name="Rectangle 3"/>
          <p:cNvSpPr>
            <a:spLocks noChangeArrowheads="1"/>
          </p:cNvSpPr>
          <p:nvPr/>
        </p:nvSpPr>
        <p:spPr bwMode="auto">
          <a:xfrm>
            <a:off x="4217988" y="5405438"/>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Arial" panose="020B0604020202020204" pitchFamily="34" charset="0"/>
                <a:cs typeface="Times New Roman" panose="02020603050405020304" pitchFamily="18" charset="0"/>
              </a:rPr>
              <a:t>Left: One of the first hollow core photonic crystal fibers, guiding light by the photonic bandgap effect (1998) (Courtesy of Philip Russell)</a:t>
            </a:r>
            <a:endParaRPr lang="en-US" altLang="en-US" sz="1600"/>
          </a:p>
        </p:txBody>
      </p:sp>
      <p:sp>
        <p:nvSpPr>
          <p:cNvPr id="339976" name="Rectangle 5"/>
          <p:cNvSpPr>
            <a:spLocks noChangeArrowheads="1"/>
          </p:cNvSpPr>
          <p:nvPr/>
        </p:nvSpPr>
        <p:spPr bwMode="auto">
          <a:xfrm>
            <a:off x="6075363" y="3475038"/>
            <a:ext cx="27146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Arial" panose="020B0604020202020204" pitchFamily="34" charset="0"/>
                <a:cs typeface="Times New Roman" panose="02020603050405020304" pitchFamily="18" charset="0"/>
              </a:rPr>
              <a:t>Above: A commercially available hollow core photonic crystal fiber from Blaze Photonics. (Courtesy of Philip Russell)</a:t>
            </a:r>
            <a:endParaRPr lang="en-US" altLang="en-US" sz="160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itle 1"/>
          <p:cNvSpPr>
            <a:spLocks noGrp="1"/>
          </p:cNvSpPr>
          <p:nvPr>
            <p:ph type="title"/>
          </p:nvPr>
        </p:nvSpPr>
        <p:spPr bwMode="auto">
          <a:xfrm>
            <a:off x="369888" y="204788"/>
            <a:ext cx="7966075" cy="5953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Photonic Crystal Fibers: Holey Fibers</a:t>
            </a:r>
          </a:p>
        </p:txBody>
      </p:sp>
      <p:sp>
        <p:nvSpPr>
          <p:cNvPr id="342019" name="Rectangle 4"/>
          <p:cNvSpPr>
            <a:spLocks noChangeArrowheads="1"/>
          </p:cNvSpPr>
          <p:nvPr/>
        </p:nvSpPr>
        <p:spPr bwMode="auto">
          <a:xfrm>
            <a:off x="176213" y="4183063"/>
            <a:ext cx="85566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en-US" sz="1600">
                <a:solidFill>
                  <a:srgbClr val="002060"/>
                </a:solidFill>
                <a:latin typeface="Arial" panose="020B0604020202020204" pitchFamily="34" charset="0"/>
                <a:cs typeface="Times New Roman" panose="02020603050405020304" pitchFamily="18" charset="0"/>
              </a:rPr>
              <a:t>Philip Russell (center), currently at the Max Planck Institute for the Science of Light in Erlangen, Germany, led the team of two postdoctoral research fellows, Jonathan Knight (left) and Tim Birks (right) (both currently professors at the University of Bath in England) that carried out the initial pioneering research on photonic crystal fibers in the 1990s. (See reviews by P.St.J. Russell, </a:t>
            </a:r>
            <a:r>
              <a:rPr lang="en-US" altLang="en-US" sz="1600" i="1">
                <a:solidFill>
                  <a:srgbClr val="002060"/>
                </a:solidFill>
                <a:latin typeface="Arial" panose="020B0604020202020204" pitchFamily="34" charset="0"/>
                <a:cs typeface="Times New Roman" panose="02020603050405020304" pitchFamily="18" charset="0"/>
              </a:rPr>
              <a:t>Science</a:t>
            </a:r>
            <a:r>
              <a:rPr lang="en-US" altLang="en-US" sz="1600">
                <a:solidFill>
                  <a:srgbClr val="002060"/>
                </a:solidFill>
                <a:latin typeface="Arial" panose="020B0604020202020204" pitchFamily="34" charset="0"/>
                <a:cs typeface="Times New Roman" panose="02020603050405020304" pitchFamily="18" charset="0"/>
              </a:rPr>
              <a:t>, </a:t>
            </a:r>
            <a:r>
              <a:rPr lang="en-US" altLang="en-US" sz="1600" b="1">
                <a:solidFill>
                  <a:srgbClr val="002060"/>
                </a:solidFill>
                <a:latin typeface="Arial" panose="020B0604020202020204" pitchFamily="34" charset="0"/>
                <a:cs typeface="Times New Roman" panose="02020603050405020304" pitchFamily="18" charset="0"/>
              </a:rPr>
              <a:t>299</a:t>
            </a:r>
            <a:r>
              <a:rPr lang="en-US" altLang="en-US" sz="1600">
                <a:solidFill>
                  <a:srgbClr val="002060"/>
                </a:solidFill>
                <a:latin typeface="Arial" panose="020B0604020202020204" pitchFamily="34" charset="0"/>
                <a:cs typeface="Times New Roman" panose="02020603050405020304" pitchFamily="18" charset="0"/>
              </a:rPr>
              <a:t>, 358, 2003, J. C. Knight, </a:t>
            </a:r>
            <a:r>
              <a:rPr lang="en-US" altLang="en-US" sz="1600" i="1">
                <a:solidFill>
                  <a:srgbClr val="002060"/>
                </a:solidFill>
                <a:latin typeface="Arial" panose="020B0604020202020204" pitchFamily="34" charset="0"/>
                <a:cs typeface="Times New Roman" panose="02020603050405020304" pitchFamily="18" charset="0"/>
              </a:rPr>
              <a:t>Nature</a:t>
            </a:r>
            <a:r>
              <a:rPr lang="en-US" altLang="en-US" sz="1600">
                <a:solidFill>
                  <a:srgbClr val="002060"/>
                </a:solidFill>
                <a:latin typeface="Arial" panose="020B0604020202020204" pitchFamily="34" charset="0"/>
                <a:cs typeface="Times New Roman" panose="02020603050405020304" pitchFamily="18" charset="0"/>
              </a:rPr>
              <a:t>, </a:t>
            </a:r>
            <a:r>
              <a:rPr lang="en-US" altLang="en-US" sz="1600" b="1">
                <a:solidFill>
                  <a:srgbClr val="002060"/>
                </a:solidFill>
                <a:latin typeface="Arial" panose="020B0604020202020204" pitchFamily="34" charset="0"/>
                <a:cs typeface="Times New Roman" panose="02020603050405020304" pitchFamily="18" charset="0"/>
              </a:rPr>
              <a:t>424</a:t>
            </a:r>
            <a:r>
              <a:rPr lang="en-US" altLang="en-US" sz="1600">
                <a:solidFill>
                  <a:srgbClr val="002060"/>
                </a:solidFill>
                <a:latin typeface="Arial" panose="020B0604020202020204" pitchFamily="34" charset="0"/>
                <a:cs typeface="Times New Roman" panose="02020603050405020304" pitchFamily="18" charset="0"/>
              </a:rPr>
              <a:t>, 847, 2003) (Courtesy of Philip Russell)</a:t>
            </a:r>
            <a:endParaRPr lang="en-US" altLang="en-US" b="1">
              <a:solidFill>
                <a:srgbClr val="002060"/>
              </a:solidFill>
              <a:cs typeface="Times New Roman" panose="02020603050405020304" pitchFamily="18" charset="0"/>
            </a:endParaRPr>
          </a:p>
        </p:txBody>
      </p:sp>
      <p:pic>
        <p:nvPicPr>
          <p:cNvPr id="342020" name="Picture 2" descr="K:\All My Files\Book, Optoelectronics, Pearson\##2ndEdition\#Chapters, The Textbook (2nd Edition)\Ch02, Waveguides,2nd Edition\Photos,2ndEd,Miscellaneous,Used,Unused\Photo-Russell,Knight,Berk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936625"/>
            <a:ext cx="6942137" cy="309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Title 1"/>
          <p:cNvSpPr>
            <a:spLocks noGrp="1"/>
          </p:cNvSpPr>
          <p:nvPr>
            <p:ph type="title"/>
          </p:nvPr>
        </p:nvSpPr>
        <p:spPr bwMode="auto">
          <a:xfrm>
            <a:off x="369888" y="0"/>
            <a:ext cx="7966075" cy="595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b="1" smtClean="0">
                <a:solidFill>
                  <a:srgbClr val="FF0000"/>
                </a:solidFill>
              </a:rPr>
              <a:t>Solid Core Photonic Crystal Fibers</a:t>
            </a:r>
          </a:p>
        </p:txBody>
      </p:sp>
      <p:pic>
        <p:nvPicPr>
          <p:cNvPr id="344067" name="Picture 2" descr="K:\All My Files\Book, Optoelectronics, Pearson\##2ndEdition\#Chapters, The Textbook (2nd Edition)\Ch02, Waveguides,2nd Edition\#2-47-PhotonicCrystalFiber1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719138"/>
            <a:ext cx="2906713"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4068" name="Rectangle 1"/>
          <p:cNvSpPr>
            <a:spLocks noChangeArrowheads="1"/>
          </p:cNvSpPr>
          <p:nvPr/>
        </p:nvSpPr>
        <p:spPr bwMode="auto">
          <a:xfrm>
            <a:off x="3157538" y="1009650"/>
            <a:ext cx="5724525"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r>
              <a:rPr lang="en-US" altLang="en-US">
                <a:solidFill>
                  <a:srgbClr val="000000"/>
                </a:solidFill>
                <a:cs typeface="Times New Roman" panose="02020603050405020304" pitchFamily="18" charset="0"/>
              </a:rPr>
              <a:t>Both the core and cladding use the same material, usually silica, but the air holes in the cladding result in an effective refractive index that is lower than the solid core region. </a:t>
            </a:r>
          </a:p>
          <a:p>
            <a:endParaRPr lang="en-US" altLang="en-US">
              <a:solidFill>
                <a:srgbClr val="000000"/>
              </a:solidFill>
              <a:cs typeface="Times New Roman" panose="02020603050405020304" pitchFamily="18" charset="0"/>
            </a:endParaRPr>
          </a:p>
          <a:p>
            <a:r>
              <a:rPr lang="en-US" altLang="en-US">
                <a:solidFill>
                  <a:srgbClr val="000000"/>
                </a:solidFill>
                <a:cs typeface="Times New Roman" panose="02020603050405020304" pitchFamily="18" charset="0"/>
              </a:rPr>
              <a:t>The cladding has a lower effective refractive index than the core, and the whole structure then is like a </a:t>
            </a:r>
            <a:r>
              <a:rPr lang="en-US" altLang="en-US" i="1">
                <a:solidFill>
                  <a:srgbClr val="000000"/>
                </a:solidFill>
                <a:cs typeface="Times New Roman" panose="02020603050405020304" pitchFamily="18" charset="0"/>
              </a:rPr>
              <a:t>step index fiber</a:t>
            </a:r>
            <a:r>
              <a:rPr lang="en-US" altLang="en-US">
                <a:solidFill>
                  <a:srgbClr val="000000"/>
                </a:solidFill>
                <a:cs typeface="Times New Roman" panose="02020603050405020304" pitchFamily="18" charset="0"/>
              </a:rPr>
              <a:t>. </a:t>
            </a:r>
          </a:p>
          <a:p>
            <a:endParaRPr lang="en-US" altLang="en-US">
              <a:solidFill>
                <a:srgbClr val="000000"/>
              </a:solidFill>
              <a:cs typeface="Times New Roman" panose="02020603050405020304" pitchFamily="18" charset="0"/>
            </a:endParaRPr>
          </a:p>
          <a:p>
            <a:r>
              <a:rPr lang="en-US" altLang="en-US">
                <a:solidFill>
                  <a:srgbClr val="000000"/>
                </a:solidFill>
                <a:cs typeface="Times New Roman" panose="02020603050405020304" pitchFamily="18" charset="0"/>
              </a:rPr>
              <a:t>Total internal reflection then allows the light to be propagated just as in a step index standard silica fiber. Light is </a:t>
            </a:r>
            <a:r>
              <a:rPr lang="en-US" altLang="en-US" b="1">
                <a:solidFill>
                  <a:srgbClr val="FF020B"/>
                </a:solidFill>
                <a:cs typeface="Times New Roman" panose="02020603050405020304" pitchFamily="18" charset="0"/>
              </a:rPr>
              <a:t>index guided</a:t>
            </a:r>
            <a:r>
              <a:rPr lang="en-US" altLang="en-US">
                <a:solidFill>
                  <a:srgbClr val="FF020B"/>
                </a:solidFill>
                <a:cs typeface="Times New Roman" panose="02020603050405020304" pitchFamily="18" charset="0"/>
              </a:rPr>
              <a:t>.</a:t>
            </a:r>
            <a:r>
              <a:rPr lang="en-US" altLang="en-US">
                <a:solidFill>
                  <a:srgbClr val="000000"/>
                </a:solidFill>
                <a:cs typeface="Times New Roman" panose="02020603050405020304" pitchFamily="18" charset="0"/>
              </a:rPr>
              <a:t> </a:t>
            </a:r>
            <a:endParaRPr lang="en-US" altLang="en-US"/>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itle 1"/>
          <p:cNvSpPr>
            <a:spLocks noGrp="1"/>
          </p:cNvSpPr>
          <p:nvPr>
            <p:ph type="title"/>
          </p:nvPr>
        </p:nvSpPr>
        <p:spPr bwMode="auto">
          <a:xfrm>
            <a:off x="369888" y="0"/>
            <a:ext cx="7966075" cy="595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b="1" smtClean="0">
                <a:solidFill>
                  <a:srgbClr val="FF0000"/>
                </a:solidFill>
              </a:rPr>
              <a:t>Solid Core Photonic Crystal Fibers</a:t>
            </a:r>
          </a:p>
        </p:txBody>
      </p:sp>
      <p:sp>
        <p:nvSpPr>
          <p:cNvPr id="346115" name="Rectangle 5"/>
          <p:cNvSpPr>
            <a:spLocks noChangeArrowheads="1"/>
          </p:cNvSpPr>
          <p:nvPr/>
        </p:nvSpPr>
        <p:spPr bwMode="auto">
          <a:xfrm>
            <a:off x="250825" y="4175125"/>
            <a:ext cx="8242300"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r>
              <a:rPr lang="en-US" altLang="en-US" sz="2000">
                <a:solidFill>
                  <a:srgbClr val="000000"/>
                </a:solidFill>
                <a:cs typeface="Times New Roman" panose="02020603050405020304" pitchFamily="18" charset="0"/>
              </a:rPr>
              <a:t>The solid can be pure silica, rather than germania-doped silica, and hence exhibits lower scattering loss. </a:t>
            </a:r>
          </a:p>
          <a:p>
            <a:endParaRPr lang="en-US" altLang="en-US" sz="2000">
              <a:solidFill>
                <a:srgbClr val="000000"/>
              </a:solidFill>
              <a:cs typeface="Times New Roman" panose="02020603050405020304" pitchFamily="18" charset="0"/>
            </a:endParaRPr>
          </a:p>
          <a:p>
            <a:r>
              <a:rPr lang="en-US" altLang="en-US" sz="2000">
                <a:solidFill>
                  <a:srgbClr val="000000"/>
                </a:solidFill>
                <a:cs typeface="Times New Roman" panose="02020603050405020304" pitchFamily="18" charset="0"/>
              </a:rPr>
              <a:t>Single mode propagation can occur over a very large range of wavelengths, almost as if the fiber is </a:t>
            </a:r>
            <a:r>
              <a:rPr lang="en-US" altLang="en-US" sz="2000" b="1">
                <a:solidFill>
                  <a:srgbClr val="FF020B"/>
                </a:solidFill>
                <a:cs typeface="Times New Roman" panose="02020603050405020304" pitchFamily="18" charset="0"/>
              </a:rPr>
              <a:t>endlessly single mode</a:t>
            </a:r>
            <a:r>
              <a:rPr lang="en-US" altLang="en-US" sz="2000">
                <a:solidFill>
                  <a:srgbClr val="FF020B"/>
                </a:solidFill>
                <a:cs typeface="Times New Roman" panose="02020603050405020304" pitchFamily="18" charset="0"/>
              </a:rPr>
              <a:t> (ESM)</a:t>
            </a:r>
            <a:r>
              <a:rPr lang="en-US" altLang="en-US" sz="2000">
                <a:solidFill>
                  <a:srgbClr val="000000"/>
                </a:solidFill>
                <a:cs typeface="Times New Roman" panose="02020603050405020304" pitchFamily="18" charset="0"/>
              </a:rPr>
              <a:t>. The reason is that the PC in the cladding acts as a filter in the transverse direction, which allows the higher modes to escape (leak out) but not the fundamental mode.</a:t>
            </a:r>
            <a:endParaRPr lang="en-US" altLang="en-US" sz="4000"/>
          </a:p>
        </p:txBody>
      </p:sp>
      <p:pic>
        <p:nvPicPr>
          <p:cNvPr id="346116" name="Picture 2" descr="K:\All My Files\Book, Optoelectronics, Pearson\##2ndEdition\#Chapters, The Textbook (2nd Edition)\Ch02, Waveguides,2nd Edition\#2-48-PhotonicCrystalFiber2(Small)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763" y="576263"/>
            <a:ext cx="5178425"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6117" name="Rectangle 2"/>
          <p:cNvSpPr>
            <a:spLocks noChangeArrowheads="1"/>
          </p:cNvSpPr>
          <p:nvPr/>
        </p:nvSpPr>
        <p:spPr bwMode="auto">
          <a:xfrm>
            <a:off x="627063" y="3436938"/>
            <a:ext cx="7623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en-US" sz="1800">
                <a:cs typeface="Times New Roman" panose="02020603050405020304" pitchFamily="18" charset="0"/>
              </a:rPr>
              <a:t>(a) The fundamental mode is confined. (b) Higher modes have more nodes and can leak away through the space.  </a:t>
            </a:r>
            <a:endParaRPr lang="en-US" altLang="en-US" sz="28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Title 1"/>
          <p:cNvSpPr>
            <a:spLocks noGrp="1"/>
          </p:cNvSpPr>
          <p:nvPr>
            <p:ph type="title"/>
          </p:nvPr>
        </p:nvSpPr>
        <p:spPr bwMode="auto">
          <a:xfrm>
            <a:off x="369888" y="0"/>
            <a:ext cx="7966075" cy="595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b="1" smtClean="0">
                <a:solidFill>
                  <a:srgbClr val="FF0000"/>
                </a:solidFill>
              </a:rPr>
              <a:t>Solid Core Photonic Crystal Fibers</a:t>
            </a:r>
          </a:p>
        </p:txBody>
      </p:sp>
      <p:sp>
        <p:nvSpPr>
          <p:cNvPr id="348163" name="Rectangle 5"/>
          <p:cNvSpPr>
            <a:spLocks noChangeArrowheads="1"/>
          </p:cNvSpPr>
          <p:nvPr/>
        </p:nvSpPr>
        <p:spPr bwMode="auto">
          <a:xfrm>
            <a:off x="250825" y="4090988"/>
            <a:ext cx="8680450"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US" altLang="en-US" sz="2000" b="1">
                <a:solidFill>
                  <a:srgbClr val="FF0000"/>
                </a:solidFill>
                <a:cs typeface="Times New Roman" panose="02020603050405020304" pitchFamily="18" charset="0"/>
              </a:rPr>
              <a:t>ESM operation:</a:t>
            </a:r>
            <a:r>
              <a:rPr lang="en-US" altLang="en-US" sz="2000">
                <a:solidFill>
                  <a:srgbClr val="000000"/>
                </a:solidFill>
                <a:cs typeface="Times New Roman" panose="02020603050405020304" pitchFamily="18" charset="0"/>
              </a:rPr>
              <a:t> The core of a PCF can be made quite large without losing the single mode operation. The refractive index difference can also be made large by having holes in the cladding. Consequently, PCFs can have high numerical apertures and large core areas; thus, more light can be launched into a PCF. Further, the manipulation of the shape and size of the hole, and the type of lattice (and hence the periodicity </a:t>
            </a:r>
            <a:r>
              <a:rPr lang="en-US" altLang="en-US" sz="2000" i="1">
                <a:solidFill>
                  <a:srgbClr val="000000"/>
                </a:solidFill>
                <a:cs typeface="Times New Roman" panose="02020603050405020304" pitchFamily="18" charset="0"/>
              </a:rPr>
              <a:t>i.e.</a:t>
            </a:r>
            <a:r>
              <a:rPr lang="en-US" altLang="en-US" sz="2000">
                <a:solidFill>
                  <a:srgbClr val="000000"/>
                </a:solidFill>
                <a:cs typeface="Times New Roman" panose="02020603050405020304" pitchFamily="18" charset="0"/>
              </a:rPr>
              <a:t> the lattice pitch) leads to a much greater control of chromatic dispersion.</a:t>
            </a:r>
            <a:endParaRPr lang="en-US" altLang="en-US" sz="2000">
              <a:cs typeface="Times New Roman" panose="02020603050405020304" pitchFamily="18" charset="0"/>
            </a:endParaRPr>
          </a:p>
        </p:txBody>
      </p:sp>
      <p:pic>
        <p:nvPicPr>
          <p:cNvPr id="348164" name="Picture 2" descr="K:\All My Files\Book, Optoelectronics, Pearson\##2ndEdition\#Chapters, The Textbook (2nd Edition)\Ch02, Waveguides,2nd Edition\#2-48-PhotonicCrystalFiber2(Small)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763" y="576263"/>
            <a:ext cx="5178425"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65" name="Rectangle 2"/>
          <p:cNvSpPr>
            <a:spLocks noChangeArrowheads="1"/>
          </p:cNvSpPr>
          <p:nvPr/>
        </p:nvSpPr>
        <p:spPr bwMode="auto">
          <a:xfrm>
            <a:off x="627063" y="3436938"/>
            <a:ext cx="7623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en-US" sz="1800">
                <a:cs typeface="Times New Roman" panose="02020603050405020304" pitchFamily="18" charset="0"/>
              </a:rPr>
              <a:t>(a) The fundamental mode is confined. (b) Higher modes have more nodes and can leak away through the space.  </a:t>
            </a:r>
            <a:endParaRPr lang="en-US" altLang="en-US" sz="28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itle 1"/>
          <p:cNvSpPr>
            <a:spLocks noGrp="1"/>
          </p:cNvSpPr>
          <p:nvPr>
            <p:ph type="title"/>
          </p:nvPr>
        </p:nvSpPr>
        <p:spPr bwMode="auto">
          <a:xfrm>
            <a:off x="369888" y="0"/>
            <a:ext cx="7966075" cy="595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b="1" smtClean="0">
                <a:solidFill>
                  <a:srgbClr val="FF0000"/>
                </a:solidFill>
              </a:rPr>
              <a:t>Hollow Core Photonic Crystal Fibers: Holey Fibers</a:t>
            </a:r>
          </a:p>
        </p:txBody>
      </p:sp>
      <p:sp>
        <p:nvSpPr>
          <p:cNvPr id="350211" name="Rectangle 5"/>
          <p:cNvSpPr>
            <a:spLocks noChangeArrowheads="1"/>
          </p:cNvSpPr>
          <p:nvPr/>
        </p:nvSpPr>
        <p:spPr bwMode="auto">
          <a:xfrm>
            <a:off x="250825" y="3379788"/>
            <a:ext cx="8680450" cy="2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US" altLang="en-US" sz="2000">
                <a:solidFill>
                  <a:srgbClr val="000000"/>
                </a:solidFill>
                <a:cs typeface="Times New Roman" panose="02020603050405020304" pitchFamily="18" charset="0"/>
              </a:rPr>
              <a:t>Notice that the core has a lower refractive index (it is hollow) so that we cannot rely on total internal reflection (TIR) to explain light propagation. </a:t>
            </a:r>
          </a:p>
          <a:p>
            <a:pPr>
              <a:spcAft>
                <a:spcPts val="600"/>
              </a:spcAft>
            </a:pPr>
            <a:endParaRPr lang="en-US" altLang="en-US" sz="2000">
              <a:solidFill>
                <a:srgbClr val="000000"/>
              </a:solidFill>
              <a:cs typeface="Times New Roman" panose="02020603050405020304" pitchFamily="18" charset="0"/>
            </a:endParaRPr>
          </a:p>
          <a:p>
            <a:pPr>
              <a:spcAft>
                <a:spcPts val="600"/>
              </a:spcAft>
            </a:pPr>
            <a:r>
              <a:rPr lang="en-US" altLang="en-US" sz="2000">
                <a:solidFill>
                  <a:srgbClr val="000000"/>
                </a:solidFill>
                <a:cs typeface="Times New Roman" panose="02020603050405020304" pitchFamily="18" charset="0"/>
              </a:rPr>
              <a:t>Light in the transverse direction is reflected back into the core over frequencies within the stop-band, </a:t>
            </a:r>
            <a:r>
              <a:rPr lang="en-US" altLang="en-US" sz="2000" i="1">
                <a:solidFill>
                  <a:srgbClr val="000000"/>
                </a:solidFill>
                <a:cs typeface="Times New Roman" panose="02020603050405020304" pitchFamily="18" charset="0"/>
              </a:rPr>
              <a:t>i.e. </a:t>
            </a:r>
            <a:r>
              <a:rPr lang="en-US" altLang="en-US" sz="2000">
                <a:solidFill>
                  <a:srgbClr val="000000"/>
                </a:solidFill>
                <a:cs typeface="Times New Roman" panose="02020603050405020304" pitchFamily="18" charset="0"/>
              </a:rPr>
              <a:t>photonic bandgap (PBG), of the photonic crystal in the cladding.  When light is launched from one end of the fiber, it cannot enter the cladding (its frequency is within the stop-band) and is therefore confined within the hollow core. Light is </a:t>
            </a:r>
            <a:r>
              <a:rPr lang="en-US" altLang="en-US" sz="2000" b="1">
                <a:solidFill>
                  <a:srgbClr val="FF0000"/>
                </a:solidFill>
                <a:cs typeface="Times New Roman" panose="02020603050405020304" pitchFamily="18" charset="0"/>
              </a:rPr>
              <a:t>photonic bandgap guided</a:t>
            </a:r>
            <a:r>
              <a:rPr lang="en-US" altLang="en-US" sz="2000">
                <a:solidFill>
                  <a:srgbClr val="000000"/>
                </a:solidFill>
                <a:cs typeface="Times New Roman" panose="02020603050405020304" pitchFamily="18" charset="0"/>
              </a:rPr>
              <a:t>. </a:t>
            </a:r>
            <a:endParaRPr lang="en-US" altLang="en-US" sz="2000">
              <a:cs typeface="Times New Roman" panose="02020603050405020304" pitchFamily="18" charset="0"/>
            </a:endParaRPr>
          </a:p>
        </p:txBody>
      </p:sp>
      <p:pic>
        <p:nvPicPr>
          <p:cNvPr id="350212" name="Picture 2" descr="K:\All My Files\Book, Optoelectronics, Pearson\##2ndEdition\#Chapters, The Textbook (2nd Edition)\Ch02, Waveguides,2nd Edition\#2-47-PhotonicCrystalFiber1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575" y="520700"/>
            <a:ext cx="4667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itle 1"/>
          <p:cNvSpPr>
            <a:spLocks noGrp="1"/>
          </p:cNvSpPr>
          <p:nvPr>
            <p:ph type="title"/>
          </p:nvPr>
        </p:nvSpPr>
        <p:spPr bwMode="auto">
          <a:xfrm>
            <a:off x="369888" y="0"/>
            <a:ext cx="7966075" cy="595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b="1" smtClean="0">
                <a:solidFill>
                  <a:srgbClr val="FF0000"/>
                </a:solidFill>
              </a:rPr>
              <a:t>Hollow Core Photonic Crystal Fibers: Holey Fibers</a:t>
            </a:r>
          </a:p>
        </p:txBody>
      </p:sp>
      <p:pic>
        <p:nvPicPr>
          <p:cNvPr id="352259" name="Picture 2" descr="K:\All My Files\Book, Optoelectronics, Pearson\##2ndEdition\#Chapters, The Textbook (2nd Edition)\Ch02, Waveguides,2nd Edition\#2-47-PhotonicCrystalFiber1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88" y="825500"/>
            <a:ext cx="2935287"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260" name="Rectangle 1"/>
          <p:cNvSpPr>
            <a:spLocks noChangeArrowheads="1"/>
          </p:cNvSpPr>
          <p:nvPr/>
        </p:nvSpPr>
        <p:spPr bwMode="auto">
          <a:xfrm>
            <a:off x="3838575" y="966788"/>
            <a:ext cx="45720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US" altLang="en-US" sz="1800">
                <a:solidFill>
                  <a:srgbClr val="000000"/>
                </a:solidFill>
                <a:cs typeface="Times New Roman" panose="02020603050405020304" pitchFamily="18" charset="0"/>
              </a:rPr>
              <a:t>As recalled by Philip Russell: </a:t>
            </a:r>
          </a:p>
          <a:p>
            <a:pPr>
              <a:spcAft>
                <a:spcPts val="600"/>
              </a:spcAft>
            </a:pPr>
            <a:endParaRPr lang="en-US" altLang="en-US" sz="1800">
              <a:solidFill>
                <a:srgbClr val="000000"/>
              </a:solidFill>
              <a:cs typeface="Times New Roman" panose="02020603050405020304" pitchFamily="18" charset="0"/>
            </a:endParaRPr>
          </a:p>
          <a:p>
            <a:pPr>
              <a:spcAft>
                <a:spcPts val="600"/>
              </a:spcAft>
            </a:pPr>
            <a:r>
              <a:rPr lang="en-US" altLang="en-US" sz="1800">
                <a:solidFill>
                  <a:srgbClr val="C00000"/>
                </a:solidFill>
                <a:cs typeface="Times New Roman" panose="02020603050405020304" pitchFamily="18" charset="0"/>
              </a:rPr>
              <a:t>"My idea, then, was to trap light in a hollow core by means of a 2D photonic crystal of microscopic air capillaries running along the entire length of a glass fiber. Appropriately designed, this array would support a PBG for incidence from air, preventing the escape of light from a hollow core into the photonic-crystal cladding and avoiding the need for TIR."</a:t>
            </a:r>
            <a:r>
              <a:rPr lang="en-US" altLang="en-US" sz="1200">
                <a:solidFill>
                  <a:srgbClr val="000000"/>
                </a:solidFill>
                <a:cs typeface="Times New Roman" panose="02020603050405020304" pitchFamily="18" charset="0"/>
              </a:rPr>
              <a:t>  (</a:t>
            </a:r>
            <a:r>
              <a:rPr lang="en-US" altLang="en-US" sz="1200">
                <a:cs typeface="Times New Roman" panose="02020603050405020304" pitchFamily="18" charset="0"/>
              </a:rPr>
              <a:t>P. St.J. Russell, </a:t>
            </a:r>
            <a:r>
              <a:rPr lang="en-US" altLang="en-US" sz="1200" i="1">
                <a:cs typeface="Times New Roman" panose="02020603050405020304" pitchFamily="18" charset="0"/>
              </a:rPr>
              <a:t>J. Light Wave Technol,</a:t>
            </a:r>
            <a:r>
              <a:rPr lang="en-US" altLang="en-US" sz="1200">
                <a:cs typeface="Times New Roman" panose="02020603050405020304" pitchFamily="18" charset="0"/>
              </a:rPr>
              <a:t> </a:t>
            </a:r>
            <a:r>
              <a:rPr lang="en-US" altLang="en-US" sz="1200" i="1">
                <a:cs typeface="Times New Roman" panose="02020603050405020304" pitchFamily="18" charset="0"/>
              </a:rPr>
              <a:t>24</a:t>
            </a:r>
            <a:r>
              <a:rPr lang="en-US" altLang="en-US" sz="1200">
                <a:cs typeface="Times New Roman" panose="02020603050405020304" pitchFamily="18" charset="0"/>
              </a:rPr>
              <a:t>, 4729, 2006)</a:t>
            </a:r>
          </a:p>
        </p:txBody>
      </p:sp>
      <p:sp>
        <p:nvSpPr>
          <p:cNvPr id="352261" name="Rectangle 3"/>
          <p:cNvSpPr>
            <a:spLocks noChangeArrowheads="1"/>
          </p:cNvSpPr>
          <p:nvPr/>
        </p:nvSpPr>
        <p:spPr bwMode="auto">
          <a:xfrm>
            <a:off x="369888" y="4424363"/>
            <a:ext cx="82105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US" altLang="en-US">
                <a:solidFill>
                  <a:srgbClr val="002060"/>
                </a:solidFill>
                <a:cs typeface="Times New Roman" panose="02020603050405020304" pitchFamily="18" charset="0"/>
              </a:rPr>
              <a:t>The periodic arrangement of the air holes in the cladding creates a photonic bandgap in the transverse direction that confines the light to the hollow core.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4"/>
          <p:cNvSpPr txBox="1">
            <a:spLocks noChangeArrowheads="1"/>
          </p:cNvSpPr>
          <p:nvPr/>
        </p:nvSpPr>
        <p:spPr bwMode="auto">
          <a:xfrm>
            <a:off x="693738" y="2776538"/>
            <a:ext cx="76962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ja-JP" sz="1600" i="1">
                <a:latin typeface="Times" panose="02020603050405020304" pitchFamily="18" charset="0"/>
                <a:ea typeface="MS PGothic" panose="020B0600070205080204" pitchFamily="34" charset="-128"/>
              </a:rPr>
              <a:t>k</a:t>
            </a:r>
            <a:r>
              <a:rPr lang="en-US" altLang="ja-JP" sz="1600" baseline="-25000">
                <a:latin typeface="Times" panose="02020603050405020304" pitchFamily="18" charset="0"/>
                <a:ea typeface="MS PGothic" panose="020B0600070205080204" pitchFamily="34" charset="-128"/>
              </a:rPr>
              <a:t>1</a:t>
            </a:r>
            <a:r>
              <a:rPr lang="en-US" altLang="ja-JP" sz="1600">
                <a:latin typeface="Times" panose="02020603050405020304" pitchFamily="18" charset="0"/>
                <a:ea typeface="MS PGothic" panose="020B0600070205080204" pitchFamily="34" charset="-128"/>
              </a:rPr>
              <a:t> = </a:t>
            </a:r>
            <a:r>
              <a:rPr lang="en-US" altLang="ja-JP" sz="1600" i="1">
                <a:latin typeface="Times" panose="02020603050405020304" pitchFamily="18" charset="0"/>
                <a:ea typeface="MS PGothic" panose="020B0600070205080204" pitchFamily="34" charset="-128"/>
              </a:rPr>
              <a:t>kn</a:t>
            </a:r>
            <a:r>
              <a:rPr lang="en-US" altLang="ja-JP" sz="1600" baseline="-25000">
                <a:latin typeface="Times" panose="02020603050405020304" pitchFamily="18" charset="0"/>
                <a:ea typeface="MS PGothic" panose="020B0600070205080204" pitchFamily="34" charset="-128"/>
              </a:rPr>
              <a:t>1</a:t>
            </a:r>
            <a:r>
              <a:rPr lang="en-US" altLang="ja-JP" sz="1600">
                <a:latin typeface="Times" panose="02020603050405020304" pitchFamily="18" charset="0"/>
                <a:ea typeface="MS PGothic" panose="020B0600070205080204" pitchFamily="34" charset="-128"/>
              </a:rPr>
              <a:t> = 2</a:t>
            </a:r>
            <a:r>
              <a:rPr lang="en-US" altLang="ja-JP" sz="1600" i="1">
                <a:latin typeface="Symbol" panose="05050102010706020507" pitchFamily="18" charset="2"/>
                <a:ea typeface="MS PGothic" panose="020B0600070205080204" pitchFamily="34" charset="-128"/>
              </a:rPr>
              <a:t>p</a:t>
            </a:r>
            <a:r>
              <a:rPr lang="en-US" altLang="ja-JP" sz="1600" i="1">
                <a:latin typeface="Times" panose="02020603050405020304" pitchFamily="18" charset="0"/>
                <a:ea typeface="MS PGothic" panose="020B0600070205080204" pitchFamily="34" charset="-128"/>
              </a:rPr>
              <a:t>n</a:t>
            </a:r>
            <a:r>
              <a:rPr lang="en-US" altLang="ja-JP" sz="1600" baseline="-25000">
                <a:latin typeface="Times" panose="02020603050405020304" pitchFamily="18" charset="0"/>
                <a:ea typeface="MS PGothic" panose="020B0600070205080204" pitchFamily="34" charset="-128"/>
              </a:rPr>
              <a:t>1</a:t>
            </a:r>
            <a:r>
              <a:rPr lang="en-US" altLang="ja-JP" sz="1600">
                <a:latin typeface="Times" panose="02020603050405020304" pitchFamily="18" charset="0"/>
                <a:ea typeface="MS PGothic" panose="020B0600070205080204" pitchFamily="34" charset="-128"/>
              </a:rPr>
              <a:t>/</a:t>
            </a:r>
            <a:r>
              <a:rPr lang="en-US" altLang="ja-JP" sz="1600" i="1">
                <a:latin typeface="Symbol" panose="05050102010706020507" pitchFamily="18" charset="2"/>
                <a:ea typeface="MS PGothic" panose="020B0600070205080204" pitchFamily="34" charset="-128"/>
              </a:rPr>
              <a:t>l</a:t>
            </a:r>
            <a:r>
              <a:rPr lang="en-US" altLang="ja-JP" sz="1600">
                <a:latin typeface="Times" panose="02020603050405020304" pitchFamily="18" charset="0"/>
                <a:ea typeface="MS PGothic" panose="020B0600070205080204" pitchFamily="34" charset="-128"/>
              </a:rPr>
              <a:t>,</a:t>
            </a:r>
          </a:p>
          <a:p>
            <a:pPr algn="ctr">
              <a:spcBef>
                <a:spcPct val="50000"/>
              </a:spcBef>
            </a:pPr>
            <a:r>
              <a:rPr lang="en-US" altLang="ja-JP" sz="1600">
                <a:latin typeface="Symbol" panose="05050102010706020507" pitchFamily="18" charset="2"/>
                <a:ea typeface="MS PGothic" panose="020B0600070205080204" pitchFamily="34" charset="-128"/>
              </a:rPr>
              <a:t>D</a:t>
            </a:r>
            <a:r>
              <a:rPr lang="en-US" altLang="ja-JP" sz="1600" i="1">
                <a:latin typeface="Symbol" panose="05050102010706020507" pitchFamily="18" charset="2"/>
                <a:ea typeface="MS PGothic" panose="020B0600070205080204" pitchFamily="34" charset="-128"/>
              </a:rPr>
              <a:t>f</a:t>
            </a:r>
            <a:r>
              <a:rPr lang="en-US" altLang="ja-JP" sz="1600">
                <a:latin typeface="Times" panose="02020603050405020304" pitchFamily="18" charset="0"/>
                <a:ea typeface="MS PGothic" panose="020B0600070205080204" pitchFamily="34" charset="-128"/>
              </a:rPr>
              <a:t>(</a:t>
            </a:r>
            <a:r>
              <a:rPr lang="en-US" altLang="ja-JP" sz="1600" i="1">
                <a:latin typeface="Times" panose="02020603050405020304" pitchFamily="18" charset="0"/>
                <a:ea typeface="MS PGothic" panose="020B0600070205080204" pitchFamily="34" charset="-128"/>
              </a:rPr>
              <a:t>AC</a:t>
            </a:r>
            <a:r>
              <a:rPr lang="en-US" altLang="ja-JP" sz="1600">
                <a:latin typeface="Times" panose="02020603050405020304" pitchFamily="18" charset="0"/>
                <a:ea typeface="MS PGothic" panose="020B0600070205080204" pitchFamily="34" charset="-128"/>
              </a:rPr>
              <a:t>) = </a:t>
            </a:r>
            <a:r>
              <a:rPr lang="en-US" altLang="ja-JP" sz="1600" i="1">
                <a:latin typeface="Times" panose="02020603050405020304" pitchFamily="18" charset="0"/>
                <a:ea typeface="MS PGothic" panose="020B0600070205080204" pitchFamily="34" charset="-128"/>
              </a:rPr>
              <a:t>k</a:t>
            </a:r>
            <a:r>
              <a:rPr lang="en-US" altLang="ja-JP" sz="1600" baseline="-25000">
                <a:latin typeface="Times" panose="02020603050405020304" pitchFamily="18" charset="0"/>
                <a:ea typeface="MS PGothic" panose="020B0600070205080204" pitchFamily="34" charset="-128"/>
              </a:rPr>
              <a:t>1</a:t>
            </a:r>
            <a:r>
              <a:rPr lang="en-US" altLang="ja-JP" sz="1600">
                <a:latin typeface="Times" panose="02020603050405020304" pitchFamily="18" charset="0"/>
                <a:ea typeface="MS PGothic" panose="020B0600070205080204" pitchFamily="34" charset="-128"/>
              </a:rPr>
              <a:t>(</a:t>
            </a:r>
            <a:r>
              <a:rPr lang="en-US" altLang="ja-JP" sz="1600" i="1">
                <a:latin typeface="Times" panose="02020603050405020304" pitchFamily="18" charset="0"/>
                <a:ea typeface="MS PGothic" panose="020B0600070205080204" pitchFamily="34" charset="-128"/>
              </a:rPr>
              <a:t>AB</a:t>
            </a:r>
            <a:r>
              <a:rPr lang="en-US" altLang="ja-JP" sz="1600">
                <a:latin typeface="Times" panose="02020603050405020304" pitchFamily="18" charset="0"/>
                <a:ea typeface="MS PGothic" panose="020B0600070205080204" pitchFamily="34" charset="-128"/>
              </a:rPr>
              <a:t> + </a:t>
            </a:r>
            <a:r>
              <a:rPr lang="en-US" altLang="ja-JP" sz="1600" i="1">
                <a:latin typeface="Times" panose="02020603050405020304" pitchFamily="18" charset="0"/>
                <a:ea typeface="MS PGothic" panose="020B0600070205080204" pitchFamily="34" charset="-128"/>
              </a:rPr>
              <a:t>BC</a:t>
            </a:r>
            <a:r>
              <a:rPr lang="en-US" altLang="ja-JP" sz="1600">
                <a:latin typeface="Times" panose="02020603050405020304" pitchFamily="18" charset="0"/>
                <a:ea typeface="MS PGothic" panose="020B0600070205080204" pitchFamily="34" charset="-128"/>
              </a:rPr>
              <a:t>) </a:t>
            </a:r>
            <a:r>
              <a:rPr lang="en-US" altLang="ja-JP" sz="1600">
                <a:latin typeface="Symbol" panose="05050102010706020507" pitchFamily="18" charset="2"/>
                <a:ea typeface="MS PGothic" panose="020B0600070205080204" pitchFamily="34" charset="-128"/>
              </a:rPr>
              <a:t>-</a:t>
            </a:r>
            <a:r>
              <a:rPr lang="en-US" altLang="ja-JP" sz="1600">
                <a:latin typeface="Times" panose="02020603050405020304" pitchFamily="18" charset="0"/>
                <a:ea typeface="MS PGothic" panose="020B0600070205080204" pitchFamily="34" charset="-128"/>
              </a:rPr>
              <a:t> 2</a:t>
            </a:r>
            <a:r>
              <a:rPr lang="en-US" altLang="ja-JP" sz="1600" i="1">
                <a:latin typeface="Symbol" panose="05050102010706020507" pitchFamily="18" charset="2"/>
                <a:ea typeface="MS PGothic" panose="020B0600070205080204" pitchFamily="34" charset="-128"/>
              </a:rPr>
              <a:t>f</a:t>
            </a:r>
            <a:r>
              <a:rPr lang="en-US" altLang="ja-JP" sz="1600">
                <a:latin typeface="Times" panose="02020603050405020304" pitchFamily="18" charset="0"/>
                <a:ea typeface="MS PGothic" panose="020B0600070205080204" pitchFamily="34" charset="-128"/>
              </a:rPr>
              <a:t> = </a:t>
            </a:r>
            <a:r>
              <a:rPr lang="en-US" altLang="ja-JP" sz="1600" i="1">
                <a:latin typeface="Times" panose="02020603050405020304" pitchFamily="18" charset="0"/>
                <a:ea typeface="MS PGothic" panose="020B0600070205080204" pitchFamily="34" charset="-128"/>
              </a:rPr>
              <a:t>m</a:t>
            </a:r>
            <a:r>
              <a:rPr lang="en-US" altLang="ja-JP" sz="1600">
                <a:latin typeface="Times" panose="02020603050405020304" pitchFamily="18" charset="0"/>
                <a:ea typeface="MS PGothic" panose="020B0600070205080204" pitchFamily="34" charset="-128"/>
              </a:rPr>
              <a:t>(2</a:t>
            </a:r>
            <a:r>
              <a:rPr lang="en-US" altLang="ja-JP" sz="1600" i="1">
                <a:latin typeface="Symbol" panose="05050102010706020507" pitchFamily="18" charset="2"/>
                <a:ea typeface="MS PGothic" panose="020B0600070205080204" pitchFamily="34" charset="-128"/>
              </a:rPr>
              <a:t>p</a:t>
            </a:r>
            <a:r>
              <a:rPr lang="en-US" altLang="ja-JP" sz="1600">
                <a:latin typeface="Times" panose="02020603050405020304" pitchFamily="18" charset="0"/>
                <a:ea typeface="MS PGothic" panose="020B0600070205080204" pitchFamily="34" charset="-128"/>
              </a:rPr>
              <a:t>)	 </a:t>
            </a:r>
          </a:p>
          <a:p>
            <a:pPr algn="ctr">
              <a:spcBef>
                <a:spcPct val="50000"/>
              </a:spcBef>
            </a:pPr>
            <a:r>
              <a:rPr lang="en-US" altLang="ja-JP" sz="1600" i="1">
                <a:latin typeface="Times" panose="02020603050405020304" pitchFamily="18" charset="0"/>
                <a:ea typeface="MS PGothic" panose="020B0600070205080204" pitchFamily="34" charset="-128"/>
              </a:rPr>
              <a:t>BC</a:t>
            </a:r>
            <a:r>
              <a:rPr lang="en-US" altLang="ja-JP" sz="1600">
                <a:latin typeface="Times" panose="02020603050405020304" pitchFamily="18" charset="0"/>
                <a:ea typeface="MS PGothic" panose="020B0600070205080204" pitchFamily="34" charset="-128"/>
              </a:rPr>
              <a:t> = </a:t>
            </a:r>
            <a:r>
              <a:rPr lang="en-US" altLang="ja-JP" sz="1600" i="1">
                <a:latin typeface="Times" panose="02020603050405020304" pitchFamily="18" charset="0"/>
                <a:ea typeface="MS PGothic" panose="020B0600070205080204" pitchFamily="34" charset="-128"/>
              </a:rPr>
              <a:t>d</a:t>
            </a:r>
            <a:r>
              <a:rPr lang="en-US" altLang="ja-JP" sz="1600">
                <a:latin typeface="Times" panose="02020603050405020304" pitchFamily="18" charset="0"/>
                <a:ea typeface="MS PGothic" panose="020B0600070205080204" pitchFamily="34" charset="-128"/>
              </a:rPr>
              <a:t>/cos</a:t>
            </a:r>
            <a:r>
              <a:rPr lang="en-US" altLang="ja-JP" sz="1600" i="1">
                <a:latin typeface="Symbol" panose="05050102010706020507" pitchFamily="18" charset="2"/>
                <a:ea typeface="MS PGothic" panose="020B0600070205080204" pitchFamily="34" charset="-128"/>
              </a:rPr>
              <a:t>q</a:t>
            </a:r>
            <a:r>
              <a:rPr lang="en-US" altLang="ja-JP" sz="1600">
                <a:latin typeface="Times" panose="02020603050405020304" pitchFamily="18" charset="0"/>
                <a:ea typeface="MS PGothic" panose="020B0600070205080204" pitchFamily="34" charset="-128"/>
              </a:rPr>
              <a:t> and </a:t>
            </a:r>
            <a:r>
              <a:rPr lang="en-US" altLang="ja-JP" sz="1600" i="1">
                <a:latin typeface="Times" panose="02020603050405020304" pitchFamily="18" charset="0"/>
                <a:ea typeface="MS PGothic" panose="020B0600070205080204" pitchFamily="34" charset="-128"/>
              </a:rPr>
              <a:t>AB</a:t>
            </a:r>
            <a:r>
              <a:rPr lang="en-US" altLang="ja-JP" sz="1600">
                <a:latin typeface="Times" panose="02020603050405020304" pitchFamily="18" charset="0"/>
                <a:ea typeface="MS PGothic" panose="020B0600070205080204" pitchFamily="34" charset="-128"/>
              </a:rPr>
              <a:t> = </a:t>
            </a:r>
            <a:r>
              <a:rPr lang="en-US" altLang="ja-JP" sz="1600" i="1">
                <a:latin typeface="Times" panose="02020603050405020304" pitchFamily="18" charset="0"/>
                <a:ea typeface="MS PGothic" panose="020B0600070205080204" pitchFamily="34" charset="-128"/>
              </a:rPr>
              <a:t>BC</a:t>
            </a:r>
            <a:r>
              <a:rPr lang="en-US" altLang="ja-JP" sz="1600">
                <a:latin typeface="Times" panose="02020603050405020304" pitchFamily="18" charset="0"/>
                <a:ea typeface="MS PGothic" panose="020B0600070205080204" pitchFamily="34" charset="-128"/>
              </a:rPr>
              <a:t>cos(2</a:t>
            </a:r>
            <a:r>
              <a:rPr lang="en-US" altLang="ja-JP" sz="1600" i="1">
                <a:latin typeface="Symbol" panose="05050102010706020507" pitchFamily="18" charset="2"/>
                <a:ea typeface="MS PGothic" panose="020B0600070205080204" pitchFamily="34" charset="-128"/>
              </a:rPr>
              <a:t>q</a:t>
            </a:r>
            <a:r>
              <a:rPr lang="en-US" altLang="ja-JP" sz="1600">
                <a:latin typeface="Times" panose="02020603050405020304" pitchFamily="18" charset="0"/>
                <a:ea typeface="MS PGothic" panose="020B0600070205080204" pitchFamily="34" charset="-128"/>
              </a:rPr>
              <a:t>)</a:t>
            </a:r>
          </a:p>
          <a:p>
            <a:pPr algn="ctr">
              <a:spcBef>
                <a:spcPct val="50000"/>
              </a:spcBef>
            </a:pPr>
            <a:r>
              <a:rPr lang="en-US" altLang="ja-JP" sz="1600" i="1">
                <a:latin typeface="Times" panose="02020603050405020304" pitchFamily="18" charset="0"/>
                <a:ea typeface="MS PGothic" panose="020B0600070205080204" pitchFamily="34" charset="-128"/>
              </a:rPr>
              <a:t>AB</a:t>
            </a:r>
            <a:r>
              <a:rPr lang="en-US" altLang="ja-JP" sz="1600">
                <a:latin typeface="Times" panose="02020603050405020304" pitchFamily="18" charset="0"/>
                <a:ea typeface="MS PGothic" panose="020B0600070205080204" pitchFamily="34" charset="-128"/>
              </a:rPr>
              <a:t> + </a:t>
            </a:r>
            <a:r>
              <a:rPr lang="en-US" altLang="ja-JP" sz="1600" i="1">
                <a:latin typeface="Times" panose="02020603050405020304" pitchFamily="18" charset="0"/>
                <a:ea typeface="MS PGothic" panose="020B0600070205080204" pitchFamily="34" charset="-128"/>
              </a:rPr>
              <a:t>BC</a:t>
            </a:r>
            <a:r>
              <a:rPr lang="en-US" altLang="ja-JP" sz="1600">
                <a:latin typeface="Times" panose="02020603050405020304" pitchFamily="18" charset="0"/>
                <a:ea typeface="MS PGothic" panose="020B0600070205080204" pitchFamily="34" charset="-128"/>
              </a:rPr>
              <a:t> = </a:t>
            </a:r>
            <a:r>
              <a:rPr lang="en-US" altLang="ja-JP" sz="1600" i="1">
                <a:latin typeface="Times" panose="02020603050405020304" pitchFamily="18" charset="0"/>
                <a:ea typeface="MS PGothic" panose="020B0600070205080204" pitchFamily="34" charset="-128"/>
              </a:rPr>
              <a:t>BC</a:t>
            </a:r>
            <a:r>
              <a:rPr lang="en-US" altLang="ja-JP" sz="1600">
                <a:latin typeface="Times" panose="02020603050405020304" pitchFamily="18" charset="0"/>
                <a:ea typeface="MS PGothic" panose="020B0600070205080204" pitchFamily="34" charset="-128"/>
              </a:rPr>
              <a:t>cos(2</a:t>
            </a:r>
            <a:r>
              <a:rPr lang="en-US" altLang="ja-JP" sz="1600" i="1">
                <a:latin typeface="Symbol" panose="05050102010706020507" pitchFamily="18" charset="2"/>
                <a:ea typeface="MS PGothic" panose="020B0600070205080204" pitchFamily="34" charset="-128"/>
              </a:rPr>
              <a:t>q</a:t>
            </a:r>
            <a:r>
              <a:rPr lang="en-US" altLang="ja-JP" sz="1600">
                <a:latin typeface="Times" panose="02020603050405020304" pitchFamily="18" charset="0"/>
                <a:ea typeface="MS PGothic" panose="020B0600070205080204" pitchFamily="34" charset="-128"/>
              </a:rPr>
              <a:t>) + </a:t>
            </a:r>
            <a:r>
              <a:rPr lang="en-US" altLang="ja-JP" sz="1600" i="1">
                <a:latin typeface="Times" panose="02020603050405020304" pitchFamily="18" charset="0"/>
                <a:ea typeface="MS PGothic" panose="020B0600070205080204" pitchFamily="34" charset="-128"/>
              </a:rPr>
              <a:t>BC</a:t>
            </a:r>
            <a:r>
              <a:rPr lang="en-US" altLang="ja-JP" sz="1600">
                <a:latin typeface="Times" panose="02020603050405020304" pitchFamily="18" charset="0"/>
                <a:ea typeface="MS PGothic" panose="020B0600070205080204" pitchFamily="34" charset="-128"/>
              </a:rPr>
              <a:t> = </a:t>
            </a:r>
            <a:r>
              <a:rPr lang="en-US" altLang="ja-JP" sz="1600" i="1">
                <a:latin typeface="Times" panose="02020603050405020304" pitchFamily="18" charset="0"/>
                <a:ea typeface="MS PGothic" panose="020B0600070205080204" pitchFamily="34" charset="-128"/>
              </a:rPr>
              <a:t>BC</a:t>
            </a:r>
            <a:r>
              <a:rPr lang="en-US" altLang="ja-JP" sz="1600">
                <a:latin typeface="Times" panose="02020603050405020304" pitchFamily="18" charset="0"/>
                <a:ea typeface="MS PGothic" panose="020B0600070205080204" pitchFamily="34" charset="-128"/>
              </a:rPr>
              <a:t>[(2cos</a:t>
            </a:r>
            <a:r>
              <a:rPr lang="en-US" altLang="ja-JP" sz="1600" baseline="30000">
                <a:latin typeface="Times" panose="02020603050405020304" pitchFamily="18" charset="0"/>
                <a:ea typeface="MS PGothic" panose="020B0600070205080204" pitchFamily="34" charset="-128"/>
              </a:rPr>
              <a:t>2</a:t>
            </a:r>
            <a:r>
              <a:rPr lang="en-US" altLang="ja-JP" sz="1600" i="1">
                <a:latin typeface="Symbol" panose="05050102010706020507" pitchFamily="18" charset="2"/>
                <a:ea typeface="MS PGothic" panose="020B0600070205080204" pitchFamily="34" charset="-128"/>
              </a:rPr>
              <a:t>q</a:t>
            </a:r>
            <a:r>
              <a:rPr lang="en-US" altLang="ja-JP" sz="1600">
                <a:latin typeface="Times" panose="02020603050405020304" pitchFamily="18" charset="0"/>
                <a:ea typeface="MS PGothic" panose="020B0600070205080204" pitchFamily="34" charset="-128"/>
              </a:rPr>
              <a:t> </a:t>
            </a:r>
            <a:r>
              <a:rPr lang="en-US" altLang="ja-JP" sz="1600">
                <a:latin typeface="Symbol" panose="05050102010706020507" pitchFamily="18" charset="2"/>
                <a:ea typeface="MS PGothic" panose="020B0600070205080204" pitchFamily="34" charset="-128"/>
              </a:rPr>
              <a:t>-</a:t>
            </a:r>
            <a:r>
              <a:rPr lang="en-US" altLang="ja-JP" sz="1600">
                <a:latin typeface="Times" panose="02020603050405020304" pitchFamily="18" charset="0"/>
                <a:ea typeface="MS PGothic" panose="020B0600070205080204" pitchFamily="34" charset="-128"/>
              </a:rPr>
              <a:t>1) + 1] =  2</a:t>
            </a:r>
            <a:r>
              <a:rPr lang="en-US" altLang="ja-JP" sz="1600" i="1">
                <a:latin typeface="Times" panose="02020603050405020304" pitchFamily="18" charset="0"/>
                <a:ea typeface="MS PGothic" panose="020B0600070205080204" pitchFamily="34" charset="-128"/>
              </a:rPr>
              <a:t>d</a:t>
            </a:r>
            <a:r>
              <a:rPr lang="en-US" altLang="ja-JP" sz="1600">
                <a:latin typeface="Times" panose="02020603050405020304" pitchFamily="18" charset="0"/>
                <a:ea typeface="MS PGothic" panose="020B0600070205080204" pitchFamily="34" charset="-128"/>
              </a:rPr>
              <a:t>cos</a:t>
            </a:r>
            <a:r>
              <a:rPr lang="en-US" altLang="ja-JP" sz="1600" i="1">
                <a:latin typeface="Symbol" panose="05050102010706020507" pitchFamily="18" charset="2"/>
                <a:ea typeface="MS PGothic" panose="020B0600070205080204" pitchFamily="34" charset="-128"/>
              </a:rPr>
              <a:t>q</a:t>
            </a:r>
            <a:endParaRPr lang="en-US" altLang="ja-JP" sz="1600">
              <a:latin typeface="Times" panose="02020603050405020304" pitchFamily="18" charset="0"/>
              <a:ea typeface="MS PGothic" panose="020B0600070205080204" pitchFamily="34" charset="-128"/>
            </a:endParaRPr>
          </a:p>
          <a:p>
            <a:pPr algn="ctr">
              <a:spcBef>
                <a:spcPct val="50000"/>
              </a:spcBef>
            </a:pPr>
            <a:r>
              <a:rPr lang="en-US" altLang="ja-JP" b="1" i="1">
                <a:latin typeface="Times" panose="02020603050405020304" pitchFamily="18" charset="0"/>
                <a:ea typeface="MS PGothic" panose="020B0600070205080204" pitchFamily="34" charset="-128"/>
              </a:rPr>
              <a:t>k</a:t>
            </a:r>
            <a:r>
              <a:rPr lang="en-US" altLang="ja-JP" b="1" baseline="-25000">
                <a:latin typeface="Times" panose="02020603050405020304" pitchFamily="18" charset="0"/>
                <a:ea typeface="MS PGothic" panose="020B0600070205080204" pitchFamily="34" charset="-128"/>
              </a:rPr>
              <a:t>1</a:t>
            </a:r>
            <a:r>
              <a:rPr lang="en-US" altLang="ja-JP" b="1">
                <a:latin typeface="Times" panose="02020603050405020304" pitchFamily="18" charset="0"/>
                <a:ea typeface="MS PGothic" panose="020B0600070205080204" pitchFamily="34" charset="-128"/>
              </a:rPr>
              <a:t>[2</a:t>
            </a:r>
            <a:r>
              <a:rPr lang="en-US" altLang="ja-JP" b="1" i="1">
                <a:latin typeface="Times" panose="02020603050405020304" pitchFamily="18" charset="0"/>
                <a:ea typeface="MS PGothic" panose="020B0600070205080204" pitchFamily="34" charset="-128"/>
              </a:rPr>
              <a:t>d</a:t>
            </a:r>
            <a:r>
              <a:rPr lang="en-US" altLang="ja-JP" b="1">
                <a:latin typeface="Times" panose="02020603050405020304" pitchFamily="18" charset="0"/>
                <a:ea typeface="MS PGothic" panose="020B0600070205080204" pitchFamily="34" charset="-128"/>
              </a:rPr>
              <a:t>cos</a:t>
            </a:r>
            <a:r>
              <a:rPr lang="en-US" altLang="ja-JP" b="1" i="1">
                <a:latin typeface="Symbol" panose="05050102010706020507" pitchFamily="18" charset="2"/>
                <a:ea typeface="MS PGothic" panose="020B0600070205080204" pitchFamily="34" charset="-128"/>
              </a:rPr>
              <a:t>q</a:t>
            </a:r>
            <a:r>
              <a:rPr lang="en-US" altLang="ja-JP" b="1">
                <a:latin typeface="Times" panose="02020603050405020304" pitchFamily="18" charset="0"/>
                <a:ea typeface="MS PGothic" panose="020B0600070205080204" pitchFamily="34" charset="-128"/>
              </a:rPr>
              <a:t>]</a:t>
            </a:r>
            <a:r>
              <a:rPr lang="en-US" altLang="ja-JP" b="1" i="1">
                <a:latin typeface="Symbol" panose="05050102010706020507" pitchFamily="18" charset="2"/>
                <a:ea typeface="MS PGothic" panose="020B0600070205080204" pitchFamily="34" charset="-128"/>
              </a:rPr>
              <a:t> </a:t>
            </a:r>
            <a:r>
              <a:rPr lang="en-US" altLang="ja-JP" b="1">
                <a:latin typeface="Symbol" panose="05050102010706020507" pitchFamily="18" charset="2"/>
                <a:ea typeface="MS PGothic" panose="020B0600070205080204" pitchFamily="34" charset="-128"/>
              </a:rPr>
              <a:t>-</a:t>
            </a:r>
            <a:r>
              <a:rPr lang="en-US" altLang="ja-JP" b="1">
                <a:latin typeface="Times" panose="02020603050405020304" pitchFamily="18" charset="0"/>
                <a:ea typeface="MS PGothic" panose="020B0600070205080204" pitchFamily="34" charset="-128"/>
              </a:rPr>
              <a:t> 2</a:t>
            </a:r>
            <a:r>
              <a:rPr lang="en-US" altLang="ja-JP" b="1" i="1">
                <a:latin typeface="Symbol" panose="05050102010706020507" pitchFamily="18" charset="2"/>
                <a:ea typeface="MS PGothic" panose="020B0600070205080204" pitchFamily="34" charset="-128"/>
              </a:rPr>
              <a:t>f</a:t>
            </a:r>
            <a:r>
              <a:rPr lang="en-US" altLang="ja-JP" b="1">
                <a:latin typeface="Times" panose="02020603050405020304" pitchFamily="18" charset="0"/>
                <a:ea typeface="MS PGothic" panose="020B0600070205080204" pitchFamily="34" charset="-128"/>
              </a:rPr>
              <a:t> = </a:t>
            </a:r>
            <a:r>
              <a:rPr lang="en-US" altLang="ja-JP" b="1" i="1">
                <a:latin typeface="Times" panose="02020603050405020304" pitchFamily="18" charset="0"/>
                <a:ea typeface="MS PGothic" panose="020B0600070205080204" pitchFamily="34" charset="-128"/>
              </a:rPr>
              <a:t>m</a:t>
            </a:r>
            <a:r>
              <a:rPr lang="en-US" altLang="ja-JP" b="1">
                <a:latin typeface="Times" panose="02020603050405020304" pitchFamily="18" charset="0"/>
                <a:ea typeface="MS PGothic" panose="020B0600070205080204" pitchFamily="34" charset="-128"/>
              </a:rPr>
              <a:t>(2</a:t>
            </a:r>
            <a:r>
              <a:rPr lang="en-US" altLang="ja-JP" b="1" i="1">
                <a:latin typeface="Symbol" panose="05050102010706020507" pitchFamily="18" charset="2"/>
                <a:ea typeface="MS PGothic" panose="020B0600070205080204" pitchFamily="34" charset="-128"/>
              </a:rPr>
              <a:t>p</a:t>
            </a:r>
            <a:r>
              <a:rPr lang="en-US" altLang="ja-JP" b="1">
                <a:latin typeface="Times" panose="02020603050405020304" pitchFamily="18" charset="0"/>
                <a:ea typeface="MS PGothic" panose="020B0600070205080204" pitchFamily="34" charset="-128"/>
              </a:rPr>
              <a:t>)</a:t>
            </a:r>
            <a:endParaRPr lang="en-US" altLang="en-US" b="1">
              <a:latin typeface="Times" panose="02020603050405020304" pitchFamily="18" charset="0"/>
            </a:endParaRPr>
          </a:p>
        </p:txBody>
      </p:sp>
      <p:sp>
        <p:nvSpPr>
          <p:cNvPr id="43011" name="Text Box 9"/>
          <p:cNvSpPr txBox="1">
            <a:spLocks noChangeArrowheads="1"/>
          </p:cNvSpPr>
          <p:nvPr/>
        </p:nvSpPr>
        <p:spPr bwMode="auto">
          <a:xfrm>
            <a:off x="3509963" y="5973763"/>
            <a:ext cx="22479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ja-JP" sz="1800" b="1">
                <a:solidFill>
                  <a:srgbClr val="7030A0"/>
                </a:solidFill>
                <a:ea typeface="MS PGothic" panose="020B0600070205080204" pitchFamily="34" charset="-128"/>
              </a:rPr>
              <a:t>Waveguide condition</a:t>
            </a:r>
            <a:endParaRPr lang="en-US" altLang="en-US" sz="1800" b="1">
              <a:solidFill>
                <a:srgbClr val="7030A0"/>
              </a:solidFill>
            </a:endParaRPr>
          </a:p>
        </p:txBody>
      </p:sp>
      <p:pic>
        <p:nvPicPr>
          <p:cNvPr id="43012" name="Picture 7" descr="K:\All My Files\Book, Optoelectronics, Pearson\##2ndEdition\#Chapters, The Textbook (2nd Edition)\Ch02, Waveguides,2nd Edition\#2-02-PlanarGuide1Ray(CNV).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50" y="219075"/>
            <a:ext cx="4240213"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301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3015" name="Rectangle 1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43016" name="Object 7"/>
          <p:cNvGraphicFramePr>
            <a:graphicFrameLocks noChangeAspect="1"/>
          </p:cNvGraphicFramePr>
          <p:nvPr/>
        </p:nvGraphicFramePr>
        <p:xfrm>
          <a:off x="1930400" y="4776788"/>
          <a:ext cx="5022850" cy="1196975"/>
        </p:xfrm>
        <a:graphic>
          <a:graphicData uri="http://schemas.openxmlformats.org/presentationml/2006/ole">
            <mc:AlternateContent xmlns:mc="http://schemas.openxmlformats.org/markup-compatibility/2006">
              <mc:Choice xmlns:v="urn:schemas-microsoft-com:vml" Requires="v">
                <p:oleObj spid="_x0000_s43049" name="Equation" r:id="rId5" imgW="1790700" imgH="431800" progId="Equation.3">
                  <p:embed/>
                </p:oleObj>
              </mc:Choice>
              <mc:Fallback>
                <p:oleObj name="Equation" r:id="rId5" imgW="1790700" imgH="4318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0400" y="4776788"/>
                        <a:ext cx="5022850" cy="1196975"/>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7" name="Text Box 9"/>
          <p:cNvSpPr txBox="1">
            <a:spLocks noChangeArrowheads="1"/>
          </p:cNvSpPr>
          <p:nvPr/>
        </p:nvSpPr>
        <p:spPr bwMode="auto">
          <a:xfrm>
            <a:off x="5030788" y="273050"/>
            <a:ext cx="384492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ja-JP" sz="2800" b="1">
                <a:solidFill>
                  <a:srgbClr val="FF020B"/>
                </a:solidFill>
                <a:latin typeface="Arial" panose="020B0604020202020204" pitchFamily="34" charset="0"/>
                <a:ea typeface="MS PGothic" panose="020B0600070205080204" pitchFamily="34" charset="-128"/>
                <a:cs typeface="Arial" panose="020B0604020202020204" pitchFamily="34" charset="0"/>
              </a:rPr>
              <a:t>Waveguide Condition</a:t>
            </a:r>
          </a:p>
          <a:p>
            <a:r>
              <a:rPr lang="en-US" altLang="en-US" sz="2800" b="1">
                <a:solidFill>
                  <a:srgbClr val="FF020B"/>
                </a:solidFill>
                <a:latin typeface="Arial" panose="020B0604020202020204" pitchFamily="34" charset="0"/>
                <a:ea typeface="MS PGothic" panose="020B0600070205080204" pitchFamily="34" charset="-128"/>
                <a:cs typeface="Arial" panose="020B0604020202020204" pitchFamily="34" charset="0"/>
              </a:rPr>
              <a:t>and</a:t>
            </a:r>
          </a:p>
          <a:p>
            <a:r>
              <a:rPr lang="en-US" altLang="en-US" sz="2800" b="1">
                <a:solidFill>
                  <a:srgbClr val="FF020B"/>
                </a:solidFill>
                <a:latin typeface="Arial" panose="020B0604020202020204" pitchFamily="34" charset="0"/>
                <a:ea typeface="MS PGothic" panose="020B0600070205080204" pitchFamily="34" charset="-128"/>
                <a:cs typeface="Arial" panose="020B0604020202020204" pitchFamily="34" charset="0"/>
              </a:rPr>
              <a:t>Modes</a:t>
            </a:r>
          </a:p>
        </p:txBody>
      </p:sp>
      <p:sp>
        <p:nvSpPr>
          <p:cNvPr id="43018" name="Text Box 9"/>
          <p:cNvSpPr txBox="1">
            <a:spLocks noChangeArrowheads="1"/>
          </p:cNvSpPr>
          <p:nvPr/>
        </p:nvSpPr>
        <p:spPr bwMode="auto">
          <a:xfrm>
            <a:off x="7107238" y="4783138"/>
            <a:ext cx="175577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ja-JP" sz="1800" b="1" i="1">
                <a:solidFill>
                  <a:srgbClr val="7030A0"/>
                </a:solidFill>
                <a:ea typeface="MS PGothic" panose="020B0600070205080204" pitchFamily="34" charset="-128"/>
              </a:rPr>
              <a:t>m</a:t>
            </a:r>
            <a:r>
              <a:rPr lang="en-US" altLang="ja-JP" sz="1800" b="1">
                <a:solidFill>
                  <a:srgbClr val="7030A0"/>
                </a:solidFill>
                <a:ea typeface="MS PGothic" panose="020B0600070205080204" pitchFamily="34" charset="-128"/>
              </a:rPr>
              <a:t> = 0, 1, 2, 3 </a:t>
            </a:r>
            <a:r>
              <a:rPr lang="en-US" altLang="ja-JP" sz="1800" b="1" i="1">
                <a:solidFill>
                  <a:srgbClr val="7030A0"/>
                </a:solidFill>
                <a:ea typeface="MS PGothic" panose="020B0600070205080204" pitchFamily="34" charset="-128"/>
              </a:rPr>
              <a:t>etc</a:t>
            </a:r>
          </a:p>
          <a:p>
            <a:r>
              <a:rPr lang="en-US" altLang="en-US" sz="1800" b="1" i="1">
                <a:solidFill>
                  <a:srgbClr val="7030A0"/>
                </a:solidFill>
                <a:ea typeface="MS PGothic" panose="020B0600070205080204" pitchFamily="34" charset="-128"/>
              </a:rPr>
              <a:t>Integer</a:t>
            </a:r>
            <a:br>
              <a:rPr lang="en-US" altLang="en-US" sz="1800" b="1" i="1">
                <a:solidFill>
                  <a:srgbClr val="7030A0"/>
                </a:solidFill>
                <a:ea typeface="MS PGothic" panose="020B0600070205080204" pitchFamily="34" charset="-128"/>
              </a:rPr>
            </a:br>
            <a:endParaRPr lang="en-US" altLang="en-US" sz="1800" b="1" i="1">
              <a:solidFill>
                <a:srgbClr val="7030A0"/>
              </a:solidFill>
              <a:ea typeface="MS PGothic" panose="020B0600070205080204" pitchFamily="34" charset="-128"/>
            </a:endParaRPr>
          </a:p>
          <a:p>
            <a:r>
              <a:rPr lang="en-US" altLang="en-US" sz="1800" b="1" i="1">
                <a:solidFill>
                  <a:srgbClr val="7030A0"/>
                </a:solidFill>
                <a:ea typeface="MS PGothic" panose="020B0600070205080204" pitchFamily="34" charset="-128"/>
              </a:rPr>
              <a:t>“Mode number”</a:t>
            </a:r>
            <a:endParaRPr lang="en-US" altLang="en-US" sz="1800" b="1" i="1">
              <a:solidFill>
                <a:srgbClr val="7030A0"/>
              </a:solidFill>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itle 1"/>
          <p:cNvSpPr>
            <a:spLocks noGrp="1"/>
          </p:cNvSpPr>
          <p:nvPr>
            <p:ph type="title"/>
          </p:nvPr>
        </p:nvSpPr>
        <p:spPr bwMode="auto">
          <a:xfrm>
            <a:off x="369888" y="0"/>
            <a:ext cx="7966075" cy="5953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b="1" smtClean="0">
                <a:solidFill>
                  <a:srgbClr val="FF0000"/>
                </a:solidFill>
              </a:rPr>
              <a:t>Hollow Core Photonic Crystal Fibers: Holey Fibers</a:t>
            </a:r>
          </a:p>
        </p:txBody>
      </p:sp>
      <p:pic>
        <p:nvPicPr>
          <p:cNvPr id="354307" name="Picture 2" descr="K:\All My Files\Book, Optoelectronics, Pearson\##2ndEdition\#Chapters, The Textbook (2nd Edition)\Ch02, Waveguides,2nd Edition\#2-47-PhotonicCrystalFiber1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38" y="1133475"/>
            <a:ext cx="29337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308" name="Rectangle 1"/>
          <p:cNvSpPr>
            <a:spLocks noChangeArrowheads="1"/>
          </p:cNvSpPr>
          <p:nvPr/>
        </p:nvSpPr>
        <p:spPr bwMode="auto">
          <a:xfrm>
            <a:off x="3221038" y="825500"/>
            <a:ext cx="5540375"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US" altLang="en-US" sz="2000" b="1">
                <a:solidFill>
                  <a:srgbClr val="000000"/>
                </a:solidFill>
                <a:cs typeface="Times New Roman" panose="02020603050405020304" pitchFamily="18" charset="0"/>
              </a:rPr>
              <a:t>There are certain distinct advantages</a:t>
            </a:r>
          </a:p>
          <a:p>
            <a:pPr>
              <a:spcAft>
                <a:spcPts val="600"/>
              </a:spcAft>
            </a:pPr>
            <a:endParaRPr lang="en-US" altLang="en-US" sz="2000">
              <a:solidFill>
                <a:srgbClr val="000000"/>
              </a:solidFill>
              <a:cs typeface="Times New Roman" panose="02020603050405020304" pitchFamily="18" charset="0"/>
            </a:endParaRPr>
          </a:p>
          <a:p>
            <a:pPr>
              <a:spcAft>
                <a:spcPts val="600"/>
              </a:spcAft>
            </a:pPr>
            <a:r>
              <a:rPr lang="en-US" altLang="en-US" sz="2000">
                <a:solidFill>
                  <a:srgbClr val="000000"/>
                </a:solidFill>
                <a:cs typeface="Times New Roman" panose="02020603050405020304" pitchFamily="18" charset="0"/>
              </a:rPr>
              <a:t>Material dispersion is absent. </a:t>
            </a:r>
          </a:p>
          <a:p>
            <a:pPr>
              <a:spcAft>
                <a:spcPts val="600"/>
              </a:spcAft>
            </a:pPr>
            <a:endParaRPr lang="en-US" altLang="en-US" sz="2000">
              <a:solidFill>
                <a:srgbClr val="000000"/>
              </a:solidFill>
              <a:cs typeface="Times New Roman" panose="02020603050405020304" pitchFamily="18" charset="0"/>
            </a:endParaRPr>
          </a:p>
          <a:p>
            <a:pPr>
              <a:spcAft>
                <a:spcPts val="600"/>
              </a:spcAft>
            </a:pPr>
            <a:r>
              <a:rPr lang="en-US" altLang="en-US" sz="2000">
                <a:solidFill>
                  <a:srgbClr val="000000"/>
                </a:solidFill>
                <a:cs typeface="Times New Roman" panose="02020603050405020304" pitchFamily="18" charset="0"/>
              </a:rPr>
              <a:t>The attenuation in principle should be potentially very small since there is no Rayleigh scattering in the core. However, scattering from irregularities in the air-cladding interface, that is, surface roughness, seems to limit the attenuation. </a:t>
            </a:r>
            <a:endParaRPr lang="en-US" altLang="en-US" sz="2000">
              <a:cs typeface="Times New Roman" panose="02020603050405020304" pitchFamily="18" charset="0"/>
            </a:endParaRPr>
          </a:p>
        </p:txBody>
      </p:sp>
      <p:sp>
        <p:nvSpPr>
          <p:cNvPr id="354309" name="Rectangle 3"/>
          <p:cNvSpPr>
            <a:spLocks noChangeArrowheads="1"/>
          </p:cNvSpPr>
          <p:nvPr/>
        </p:nvSpPr>
        <p:spPr bwMode="auto">
          <a:xfrm>
            <a:off x="369888" y="4343400"/>
            <a:ext cx="82105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US" altLang="en-US" sz="1800">
                <a:solidFill>
                  <a:srgbClr val="000000"/>
                </a:solidFill>
                <a:cs typeface="Times New Roman" panose="02020603050405020304" pitchFamily="18" charset="0"/>
              </a:rPr>
              <a:t>High powers of light can be launched without having nonlinear effects such as stimulated Brillouin scattering limiting the propagation. </a:t>
            </a:r>
          </a:p>
          <a:p>
            <a:pPr>
              <a:spcAft>
                <a:spcPts val="600"/>
              </a:spcAft>
            </a:pPr>
            <a:endParaRPr lang="en-US" altLang="en-US" sz="1800">
              <a:solidFill>
                <a:srgbClr val="000000"/>
              </a:solidFill>
              <a:cs typeface="Times New Roman" panose="02020603050405020304" pitchFamily="18" charset="0"/>
            </a:endParaRPr>
          </a:p>
          <a:p>
            <a:pPr>
              <a:spcAft>
                <a:spcPts val="600"/>
              </a:spcAft>
            </a:pPr>
            <a:r>
              <a:rPr lang="en-US" altLang="en-US" sz="1800">
                <a:solidFill>
                  <a:srgbClr val="000000"/>
                </a:solidFill>
                <a:cs typeface="Times New Roman" panose="02020603050405020304" pitchFamily="18" charset="0"/>
              </a:rPr>
              <a:t>There are other distinct advantages that are related to strong nonlinear effects, which are associated with the photonic crystal cladding.</a:t>
            </a:r>
            <a:endParaRPr lang="en-US" altLang="en-US">
              <a:solidFill>
                <a:srgbClr val="002060"/>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itle 1"/>
          <p:cNvSpPr>
            <a:spLocks noGrp="1"/>
          </p:cNvSpPr>
          <p:nvPr>
            <p:ph type="title"/>
          </p:nvPr>
        </p:nvSpPr>
        <p:spPr bwMode="auto">
          <a:xfrm>
            <a:off x="619125" y="3175"/>
            <a:ext cx="7966075" cy="8032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200" b="1" smtClean="0">
                <a:solidFill>
                  <a:srgbClr val="FF0000"/>
                </a:solidFill>
              </a:rPr>
              <a:t>Fiber Bragg Gratings and FBG Sensors</a:t>
            </a:r>
          </a:p>
        </p:txBody>
      </p:sp>
      <p:pic>
        <p:nvPicPr>
          <p:cNvPr id="356355" name="Picture 2" descr="K:\All My Files\Book, Optoelectronics, Pearson\##2ndEdition\#Chapters, The Textbook (2nd Edition)\Ch02, Waveguides,2nd Edition\#2-Photo-FBG_OpticalStrainGauge_os3150_MicroOptics_TIF.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3" y="836613"/>
            <a:ext cx="71024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6356" name="Picture 3" descr="K:\All My Files\Book, Optoelectronics, Pearson\##2ndEdition\#Chapters, The Textbook (2nd Edition)\Ch02, Waveguides,2nd Edition\#2-Photo-FBG_TemperatureSensors_Lakeshore_TIF.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900" y="2676525"/>
            <a:ext cx="4443413"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6357" name="Rectangle 2"/>
          <p:cNvSpPr>
            <a:spLocks noChangeArrowheads="1"/>
          </p:cNvSpPr>
          <p:nvPr/>
        </p:nvSpPr>
        <p:spPr bwMode="auto">
          <a:xfrm>
            <a:off x="828675" y="1938338"/>
            <a:ext cx="77628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b="1">
                <a:solidFill>
                  <a:srgbClr val="262699"/>
                </a:solidFill>
              </a:rPr>
              <a:t>Fiber Bragg Grating (FBG) based optical strain sensor for monitoring strains in civil structures </a:t>
            </a:r>
            <a:r>
              <a:rPr lang="en-US" altLang="en-US" sz="1400" b="1" i="1">
                <a:solidFill>
                  <a:srgbClr val="262699"/>
                </a:solidFill>
              </a:rPr>
              <a:t>e.g.</a:t>
            </a:r>
            <a:r>
              <a:rPr lang="en-US" altLang="en-US" sz="1400" b="1">
                <a:solidFill>
                  <a:srgbClr val="262699"/>
                </a:solidFill>
              </a:rPr>
              <a:t> bridges, dams, buildings, tunnels and building. The fiber is mounted on a steel carrier and maintained stretched. The carriage is welded to the steel structure. (Courtesy of Micron Optics)</a:t>
            </a:r>
          </a:p>
        </p:txBody>
      </p:sp>
      <p:sp>
        <p:nvSpPr>
          <p:cNvPr id="4" name="Rectangle 3"/>
          <p:cNvSpPr/>
          <p:nvPr/>
        </p:nvSpPr>
        <p:spPr>
          <a:xfrm>
            <a:off x="765175" y="5307013"/>
            <a:ext cx="7826375" cy="738187"/>
          </a:xfrm>
          <a:prstGeom prst="rect">
            <a:avLst/>
          </a:prstGeom>
        </p:spPr>
        <p:txBody>
          <a:bodyPr>
            <a:spAutoFit/>
          </a:bodyPr>
          <a:lstStyle/>
          <a:p>
            <a:pPr algn="ctr">
              <a:defRPr/>
            </a:pPr>
            <a:r>
              <a:rPr lang="en-US" sz="1400" b="1" dirty="0">
                <a:solidFill>
                  <a:schemeClr val="accent2">
                    <a:lumMod val="75000"/>
                  </a:schemeClr>
                </a:solidFill>
              </a:rPr>
              <a:t>Fiber Bragg Grating (FBG) based optical temperature sensors for use from -200 </a:t>
            </a:r>
            <a:r>
              <a:rPr lang="en-US" sz="1400" b="1" dirty="0">
                <a:solidFill>
                  <a:schemeClr val="accent2">
                    <a:lumMod val="75000"/>
                  </a:schemeClr>
                </a:solidFill>
                <a:sym typeface="Symbol"/>
              </a:rPr>
              <a:t></a:t>
            </a:r>
            <a:r>
              <a:rPr lang="en-US" sz="1400" b="1" dirty="0">
                <a:solidFill>
                  <a:schemeClr val="accent2">
                    <a:lumMod val="75000"/>
                  </a:schemeClr>
                </a:solidFill>
              </a:rPr>
              <a:t>C to 250 </a:t>
            </a:r>
            <a:r>
              <a:rPr lang="en-US" sz="1400" b="1" dirty="0">
                <a:solidFill>
                  <a:schemeClr val="accent2">
                    <a:lumMod val="75000"/>
                  </a:schemeClr>
                </a:solidFill>
                <a:sym typeface="Symbol"/>
              </a:rPr>
              <a:t></a:t>
            </a:r>
            <a:r>
              <a:rPr lang="en-US" sz="1400" b="1" dirty="0">
                <a:solidFill>
                  <a:schemeClr val="accent2">
                    <a:lumMod val="75000"/>
                  </a:schemeClr>
                </a:solidFill>
              </a:rPr>
              <a:t>C. FBGs are mounted in different packages: top, left, all dielectric, top right, stainless steel and bottom, copper. The sensors operate over 1510 - 1590 nm. (Courtesy of Lake Shore </a:t>
            </a:r>
            <a:r>
              <a:rPr lang="en-US" sz="1400" b="1" dirty="0" err="1">
                <a:solidFill>
                  <a:schemeClr val="accent2">
                    <a:lumMod val="75000"/>
                  </a:schemeClr>
                </a:solidFill>
              </a:rPr>
              <a:t>Cryotronics</a:t>
            </a:r>
            <a:r>
              <a:rPr lang="en-US" sz="1400" b="1" dirty="0">
                <a:solidFill>
                  <a:schemeClr val="accent2">
                    <a:lumMod val="75000"/>
                  </a:schemeClr>
                </a:solidFill>
              </a:rPr>
              <a:t> Inc.)</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005" y="1029321"/>
            <a:ext cx="8182547" cy="4979593"/>
          </a:xfrm>
          <a:prstGeom prst="rect">
            <a:avLst/>
          </a:prstGeom>
        </p:spPr>
      </p:pic>
      <p:sp>
        <p:nvSpPr>
          <p:cNvPr id="358402" name="Title 1"/>
          <p:cNvSpPr>
            <a:spLocks noGrp="1"/>
          </p:cNvSpPr>
          <p:nvPr>
            <p:ph type="title"/>
          </p:nvPr>
        </p:nvSpPr>
        <p:spPr bwMode="auto">
          <a:xfrm>
            <a:off x="571500" y="0"/>
            <a:ext cx="7772400" cy="6937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b="1" smtClean="0">
                <a:solidFill>
                  <a:srgbClr val="FF020B"/>
                </a:solidFill>
              </a:rPr>
              <a:t>FBG: Fiber Bragg Grating</a:t>
            </a:r>
          </a:p>
        </p:txBody>
      </p:sp>
      <p:sp>
        <p:nvSpPr>
          <p:cNvPr id="358404" name="Rectangle 1"/>
          <p:cNvSpPr>
            <a:spLocks noChangeArrowheads="1"/>
          </p:cNvSpPr>
          <p:nvPr/>
        </p:nvSpPr>
        <p:spPr bwMode="auto">
          <a:xfrm>
            <a:off x="2424113" y="5002213"/>
            <a:ext cx="6348412"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ts val="600"/>
              </a:spcBef>
              <a:spcAft>
                <a:spcPts val="800"/>
              </a:spcAft>
            </a:pPr>
            <a:r>
              <a:rPr lang="en-US" altLang="en-US" sz="1600" dirty="0">
                <a:cs typeface="Times New Roman" panose="02020603050405020304" pitchFamily="18" charset="0"/>
              </a:rPr>
              <a:t>Fiber Bragg grating has a Bragg grating written in the core of a single mode fiber over a certain length of the fiber. The Bragg grating reflects any light that has the Bragg wavelength </a:t>
            </a:r>
            <a:r>
              <a:rPr lang="en-US" altLang="en-US" sz="1600" i="1" dirty="0" err="1">
                <a:latin typeface="Symbol" panose="05050102010706020507" pitchFamily="18" charset="2"/>
                <a:cs typeface="Times New Roman" panose="02020603050405020304" pitchFamily="18" charset="0"/>
              </a:rPr>
              <a:t>l</a:t>
            </a:r>
            <a:r>
              <a:rPr lang="en-US" altLang="en-US" sz="1600" baseline="-25000" dirty="0" err="1">
                <a:cs typeface="Times New Roman" panose="02020603050405020304" pitchFamily="18" charset="0"/>
              </a:rPr>
              <a:t>B</a:t>
            </a:r>
            <a:r>
              <a:rPr lang="en-US" altLang="en-US" sz="1600" dirty="0">
                <a:cs typeface="Times New Roman" panose="02020603050405020304" pitchFamily="18" charset="0"/>
              </a:rPr>
              <a:t>, which depends on the refractive index and the periodicity. The transmitted spectrum has the Bragg wavelength missing.</a:t>
            </a:r>
            <a:endParaRPr lang="en-US" altLang="en-US" b="1" dirty="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itle 1"/>
          <p:cNvSpPr>
            <a:spLocks noGrp="1"/>
          </p:cNvSpPr>
          <p:nvPr>
            <p:ph type="title"/>
          </p:nvPr>
        </p:nvSpPr>
        <p:spPr bwMode="auto">
          <a:xfrm>
            <a:off x="593725" y="265113"/>
            <a:ext cx="7772400" cy="695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b="1" smtClean="0">
                <a:solidFill>
                  <a:srgbClr val="FF020B"/>
                </a:solidFill>
              </a:rPr>
              <a:t>Fiber Bragg Grating: FBG</a:t>
            </a:r>
          </a:p>
        </p:txBody>
      </p:sp>
      <p:sp>
        <p:nvSpPr>
          <p:cNvPr id="360451" name="Rectangle 2"/>
          <p:cNvSpPr>
            <a:spLocks noChangeArrowheads="1"/>
          </p:cNvSpPr>
          <p:nvPr/>
        </p:nvSpPr>
        <p:spPr bwMode="auto">
          <a:xfrm>
            <a:off x="687388" y="1042988"/>
            <a:ext cx="758825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lgn="ctr"/>
            <a:r>
              <a:rPr lang="en-CA" altLang="en-US">
                <a:solidFill>
                  <a:srgbClr val="1A0AFF"/>
                </a:solidFill>
                <a:cs typeface="Times New Roman" panose="02020603050405020304" pitchFamily="18" charset="0"/>
              </a:rPr>
              <a:t>Variation in </a:t>
            </a:r>
            <a:r>
              <a:rPr lang="en-CA" altLang="en-US" i="1">
                <a:solidFill>
                  <a:srgbClr val="1A0AFF"/>
                </a:solidFill>
                <a:cs typeface="Times New Roman" panose="02020603050405020304" pitchFamily="18" charset="0"/>
              </a:rPr>
              <a:t>n</a:t>
            </a:r>
            <a:r>
              <a:rPr lang="en-CA" altLang="en-US">
                <a:solidFill>
                  <a:srgbClr val="1A0AFF"/>
                </a:solidFill>
                <a:cs typeface="Times New Roman" panose="02020603050405020304" pitchFamily="18" charset="0"/>
              </a:rPr>
              <a:t> in the grating acts like a dielectric mirror</a:t>
            </a:r>
          </a:p>
          <a:p>
            <a:pPr algn="ctr"/>
            <a:r>
              <a:rPr lang="en-CA" altLang="en-US">
                <a:solidFill>
                  <a:srgbClr val="1A0AFF"/>
                </a:solidFill>
                <a:cs typeface="Times New Roman" panose="02020603050405020304" pitchFamily="18" charset="0"/>
              </a:rPr>
              <a:t>Partial Fresnel reflections from the changes in the refractive index add in phase and give rise to a back reflected (back diffracted) wave only at a certain wavelength </a:t>
            </a:r>
            <a:r>
              <a:rPr lang="en-CA" altLang="en-US" i="1">
                <a:solidFill>
                  <a:srgbClr val="1A0AFF"/>
                </a:solidFill>
                <a:latin typeface="Symbol" panose="05050102010706020507" pitchFamily="18" charset="2"/>
                <a:cs typeface="Times New Roman" panose="02020603050405020304" pitchFamily="18" charset="0"/>
              </a:rPr>
              <a:t>l</a:t>
            </a:r>
            <a:r>
              <a:rPr lang="en-CA" altLang="en-US" i="1" baseline="-30000">
                <a:solidFill>
                  <a:srgbClr val="1A0AFF"/>
                </a:solidFill>
                <a:cs typeface="Times New Roman" panose="02020603050405020304" pitchFamily="18" charset="0"/>
              </a:rPr>
              <a:t>B</a:t>
            </a:r>
            <a:r>
              <a:rPr lang="en-CA" altLang="en-US">
                <a:solidFill>
                  <a:srgbClr val="1A0AFF"/>
                </a:solidFill>
                <a:cs typeface="Times New Roman" panose="02020603050405020304" pitchFamily="18" charset="0"/>
              </a:rPr>
              <a:t>, called the </a:t>
            </a:r>
            <a:r>
              <a:rPr lang="en-CA" altLang="en-US" b="1">
                <a:solidFill>
                  <a:srgbClr val="1A0AFF"/>
                </a:solidFill>
                <a:cs typeface="Times New Roman" panose="02020603050405020304" pitchFamily="18" charset="0"/>
              </a:rPr>
              <a:t>Bragg wavelength</a:t>
            </a:r>
            <a:r>
              <a:rPr lang="en-CA" altLang="en-US">
                <a:solidFill>
                  <a:srgbClr val="1A0AFF"/>
                </a:solidFill>
                <a:cs typeface="Times New Roman" panose="02020603050405020304" pitchFamily="18" charset="0"/>
              </a:rPr>
              <a:t>	</a:t>
            </a:r>
            <a:r>
              <a:rPr lang="en-CA" altLang="en-US" sz="1200">
                <a:cs typeface="Times New Roman" panose="02020603050405020304" pitchFamily="18" charset="0"/>
              </a:rPr>
              <a:t>	</a:t>
            </a:r>
            <a:endParaRPr lang="en-CA" altLang="en-US" sz="600"/>
          </a:p>
          <a:p>
            <a:r>
              <a:rPr lang="en-CA" altLang="en-US" sz="1200">
                <a:cs typeface="Times New Roman" panose="02020603050405020304" pitchFamily="18" charset="0"/>
              </a:rPr>
              <a:t>			</a:t>
            </a:r>
            <a:endParaRPr lang="en-CA" altLang="en-US"/>
          </a:p>
        </p:txBody>
      </p:sp>
      <p:graphicFrame>
        <p:nvGraphicFramePr>
          <p:cNvPr id="360452" name="Object 4"/>
          <p:cNvGraphicFramePr>
            <a:graphicFrameLocks noChangeAspect="1"/>
          </p:cNvGraphicFramePr>
          <p:nvPr/>
        </p:nvGraphicFramePr>
        <p:xfrm>
          <a:off x="2100263" y="3200400"/>
          <a:ext cx="4221162" cy="1254125"/>
        </p:xfrm>
        <a:graphic>
          <a:graphicData uri="http://schemas.openxmlformats.org/presentationml/2006/ole">
            <mc:AlternateContent xmlns:mc="http://schemas.openxmlformats.org/markup-compatibility/2006">
              <mc:Choice xmlns:v="urn:schemas-microsoft-com:vml" Requires="v">
                <p:oleObj spid="_x0000_s360485" name="Equation" r:id="rId4" imgW="710891" imgH="215806" progId="Equation.3">
                  <p:embed/>
                </p:oleObj>
              </mc:Choice>
              <mc:Fallback>
                <p:oleObj name="Equation" r:id="rId4" imgW="710891" imgH="215806"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263" y="3200400"/>
                        <a:ext cx="4221162" cy="1254125"/>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60453" name="Straight Arrow Connector 2"/>
          <p:cNvCxnSpPr>
            <a:cxnSpLocks noChangeShapeType="1"/>
          </p:cNvCxnSpPr>
          <p:nvPr/>
        </p:nvCxnSpPr>
        <p:spPr bwMode="auto">
          <a:xfrm flipH="1" flipV="1">
            <a:off x="2498725" y="4370388"/>
            <a:ext cx="144463" cy="750887"/>
          </a:xfrm>
          <a:prstGeom prst="straightConnector1">
            <a:avLst/>
          </a:prstGeom>
          <a:noFill/>
          <a:ln w="28575" algn="ctr">
            <a:solidFill>
              <a:srgbClr val="FF020B"/>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0454" name="TextBox 3"/>
          <p:cNvSpPr txBox="1">
            <a:spLocks noChangeArrowheads="1"/>
          </p:cNvSpPr>
          <p:nvPr/>
        </p:nvSpPr>
        <p:spPr bwMode="auto">
          <a:xfrm>
            <a:off x="1420813" y="5275263"/>
            <a:ext cx="56229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b="1">
                <a:solidFill>
                  <a:srgbClr val="FF0000"/>
                </a:solidFill>
              </a:rPr>
              <a:t>Integer, 1,2,… normally </a:t>
            </a:r>
            <a:r>
              <a:rPr lang="en-CA" altLang="en-US" b="1" i="1">
                <a:solidFill>
                  <a:srgbClr val="FF0000"/>
                </a:solidFill>
              </a:rPr>
              <a:t>q</a:t>
            </a:r>
            <a:r>
              <a:rPr lang="en-CA" altLang="en-US" b="1">
                <a:solidFill>
                  <a:srgbClr val="FF0000"/>
                </a:solidFill>
              </a:rPr>
              <a:t> = 1 is used, the fundamental</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itle 1"/>
          <p:cNvSpPr>
            <a:spLocks noGrp="1"/>
          </p:cNvSpPr>
          <p:nvPr>
            <p:ph type="title"/>
          </p:nvPr>
        </p:nvSpPr>
        <p:spPr bwMode="auto">
          <a:xfrm>
            <a:off x="2514600" y="0"/>
            <a:ext cx="4733925" cy="412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sz="2400" b="1" smtClean="0">
                <a:solidFill>
                  <a:srgbClr val="FF020B"/>
                </a:solidFill>
              </a:rPr>
              <a:t>Bragg Wavelength </a:t>
            </a:r>
            <a:r>
              <a:rPr lang="en-CA" altLang="en-US" sz="2400" b="1" i="1" smtClean="0">
                <a:solidFill>
                  <a:srgbClr val="FF020B"/>
                </a:solidFill>
                <a:latin typeface="Symbol" panose="05050102010706020507" pitchFamily="18" charset="2"/>
              </a:rPr>
              <a:t>l</a:t>
            </a:r>
            <a:r>
              <a:rPr lang="en-CA" altLang="en-US" sz="2400" b="1" i="1" baseline="-25000" smtClean="0">
                <a:solidFill>
                  <a:srgbClr val="FF020B"/>
                </a:solidFill>
              </a:rPr>
              <a:t>B</a:t>
            </a:r>
          </a:p>
        </p:txBody>
      </p:sp>
      <p:graphicFrame>
        <p:nvGraphicFramePr>
          <p:cNvPr id="362499" name="Object 4"/>
          <p:cNvGraphicFramePr>
            <a:graphicFrameLocks noChangeAspect="1"/>
          </p:cNvGraphicFramePr>
          <p:nvPr/>
        </p:nvGraphicFramePr>
        <p:xfrm>
          <a:off x="2455863" y="3913188"/>
          <a:ext cx="3355975" cy="557212"/>
        </p:xfrm>
        <a:graphic>
          <a:graphicData uri="http://schemas.openxmlformats.org/presentationml/2006/ole">
            <mc:AlternateContent xmlns:mc="http://schemas.openxmlformats.org/markup-compatibility/2006">
              <mc:Choice xmlns:v="urn:schemas-microsoft-com:vml" Requires="v">
                <p:oleObj spid="_x0000_s362612" name="Equation" r:id="rId4" imgW="1346200" imgH="228600" progId="Equation.3">
                  <p:embed/>
                </p:oleObj>
              </mc:Choice>
              <mc:Fallback>
                <p:oleObj name="Equation" r:id="rId4" imgW="13462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863" y="3913188"/>
                        <a:ext cx="33559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2500" name="Rectangle 1"/>
          <p:cNvSpPr>
            <a:spLocks noChangeArrowheads="1"/>
          </p:cNvSpPr>
          <p:nvPr/>
        </p:nvSpPr>
        <p:spPr bwMode="auto">
          <a:xfrm>
            <a:off x="3098800" y="649288"/>
            <a:ext cx="841375" cy="1628775"/>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362501" name="Rectangle 5"/>
          <p:cNvSpPr>
            <a:spLocks noChangeArrowheads="1"/>
          </p:cNvSpPr>
          <p:nvPr/>
        </p:nvSpPr>
        <p:spPr bwMode="auto">
          <a:xfrm>
            <a:off x="3940175" y="649288"/>
            <a:ext cx="950913" cy="1628775"/>
          </a:xfrm>
          <a:prstGeom prst="rect">
            <a:avLst/>
          </a:prstGeom>
          <a:solidFill>
            <a:srgbClr val="FFFF66"/>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cxnSp>
        <p:nvCxnSpPr>
          <p:cNvPr id="362502" name="Straight Arrow Connector 3"/>
          <p:cNvCxnSpPr>
            <a:cxnSpLocks noChangeShapeType="1"/>
          </p:cNvCxnSpPr>
          <p:nvPr/>
        </p:nvCxnSpPr>
        <p:spPr bwMode="auto">
          <a:xfrm>
            <a:off x="2179638" y="847725"/>
            <a:ext cx="919162"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503" name="Straight Arrow Connector 8"/>
          <p:cNvCxnSpPr>
            <a:cxnSpLocks noChangeShapeType="1"/>
          </p:cNvCxnSpPr>
          <p:nvPr/>
        </p:nvCxnSpPr>
        <p:spPr bwMode="auto">
          <a:xfrm>
            <a:off x="2179638" y="1627188"/>
            <a:ext cx="2711450"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504" name="Straight Arrow Connector 10"/>
          <p:cNvCxnSpPr>
            <a:cxnSpLocks noChangeShapeType="1"/>
          </p:cNvCxnSpPr>
          <p:nvPr/>
        </p:nvCxnSpPr>
        <p:spPr bwMode="auto">
          <a:xfrm flipH="1">
            <a:off x="2716213" y="1935163"/>
            <a:ext cx="2174875"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2505" name="Straight Arrow Connector 13"/>
          <p:cNvCxnSpPr>
            <a:cxnSpLocks noChangeShapeType="1"/>
            <a:endCxn id="362506" idx="3"/>
          </p:cNvCxnSpPr>
          <p:nvPr/>
        </p:nvCxnSpPr>
        <p:spPr bwMode="auto">
          <a:xfrm flipH="1">
            <a:off x="2725738" y="1119188"/>
            <a:ext cx="373062" cy="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2506" name="TextBox 12"/>
          <p:cNvSpPr txBox="1">
            <a:spLocks noChangeArrowheads="1"/>
          </p:cNvSpPr>
          <p:nvPr/>
        </p:nvSpPr>
        <p:spPr bwMode="auto">
          <a:xfrm>
            <a:off x="2339975" y="889000"/>
            <a:ext cx="385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i="1"/>
              <a:t>A</a:t>
            </a:r>
          </a:p>
        </p:txBody>
      </p:sp>
      <p:sp>
        <p:nvSpPr>
          <p:cNvPr id="362507" name="TextBox 17"/>
          <p:cNvSpPr txBox="1">
            <a:spLocks noChangeArrowheads="1"/>
          </p:cNvSpPr>
          <p:nvPr/>
        </p:nvSpPr>
        <p:spPr bwMode="auto">
          <a:xfrm>
            <a:off x="2332038" y="1703388"/>
            <a:ext cx="384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i="1"/>
              <a:t>B</a:t>
            </a:r>
          </a:p>
        </p:txBody>
      </p:sp>
      <p:cxnSp>
        <p:nvCxnSpPr>
          <p:cNvPr id="362508" name="Straight Arrow Connector 15"/>
          <p:cNvCxnSpPr>
            <a:cxnSpLocks noChangeShapeType="1"/>
          </p:cNvCxnSpPr>
          <p:nvPr/>
        </p:nvCxnSpPr>
        <p:spPr bwMode="auto">
          <a:xfrm>
            <a:off x="3098800" y="2619375"/>
            <a:ext cx="1792288" cy="0"/>
          </a:xfrm>
          <a:prstGeom prst="straightConnector1">
            <a:avLst/>
          </a:prstGeom>
          <a:noFill/>
          <a:ln w="19050" algn="ctr">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2509" name="TextBox 16"/>
          <p:cNvSpPr txBox="1">
            <a:spLocks noChangeArrowheads="1"/>
          </p:cNvSpPr>
          <p:nvPr/>
        </p:nvSpPr>
        <p:spPr bwMode="auto">
          <a:xfrm>
            <a:off x="3757613" y="2355850"/>
            <a:ext cx="474662"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2800" b="1">
                <a:latin typeface="Symbol" panose="05050102010706020507" pitchFamily="18" charset="2"/>
              </a:rPr>
              <a:t>L</a:t>
            </a:r>
            <a:endParaRPr lang="en-CA" altLang="en-US" b="1">
              <a:latin typeface="Symbol" panose="05050102010706020507" pitchFamily="18" charset="2"/>
            </a:endParaRPr>
          </a:p>
        </p:txBody>
      </p:sp>
      <p:sp>
        <p:nvSpPr>
          <p:cNvPr id="362510" name="TextBox 18"/>
          <p:cNvSpPr txBox="1">
            <a:spLocks noChangeArrowheads="1"/>
          </p:cNvSpPr>
          <p:nvPr/>
        </p:nvSpPr>
        <p:spPr bwMode="auto">
          <a:xfrm>
            <a:off x="5495925" y="2355850"/>
            <a:ext cx="3168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t>Repeat unit = unit cell</a:t>
            </a:r>
          </a:p>
        </p:txBody>
      </p:sp>
      <p:sp>
        <p:nvSpPr>
          <p:cNvPr id="362511" name="Rectangle 23"/>
          <p:cNvSpPr>
            <a:spLocks noChangeArrowheads="1"/>
          </p:cNvSpPr>
          <p:nvPr/>
        </p:nvSpPr>
        <p:spPr bwMode="auto">
          <a:xfrm>
            <a:off x="4881563" y="649288"/>
            <a:ext cx="842962" cy="1628775"/>
          </a:xfrm>
          <a:prstGeom prst="rect">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362512" name="Rectangle 24"/>
          <p:cNvSpPr>
            <a:spLocks noChangeArrowheads="1"/>
          </p:cNvSpPr>
          <p:nvPr/>
        </p:nvSpPr>
        <p:spPr bwMode="auto">
          <a:xfrm>
            <a:off x="5724525" y="649288"/>
            <a:ext cx="950913" cy="1628775"/>
          </a:xfrm>
          <a:prstGeom prst="rect">
            <a:avLst/>
          </a:prstGeom>
          <a:solidFill>
            <a:srgbClr val="FFFF66"/>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cxnSp>
        <p:nvCxnSpPr>
          <p:cNvPr id="362513" name="Straight Arrow Connector 21"/>
          <p:cNvCxnSpPr>
            <a:cxnSpLocks noChangeShapeType="1"/>
            <a:stCxn id="362510" idx="1"/>
          </p:cNvCxnSpPr>
          <p:nvPr/>
        </p:nvCxnSpPr>
        <p:spPr bwMode="auto">
          <a:xfrm flipH="1" flipV="1">
            <a:off x="5003800" y="2355850"/>
            <a:ext cx="492125" cy="23177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Box 22"/>
          <p:cNvSpPr txBox="1"/>
          <p:nvPr/>
        </p:nvSpPr>
        <p:spPr>
          <a:xfrm>
            <a:off x="552450" y="2897188"/>
            <a:ext cx="8229600" cy="1016000"/>
          </a:xfrm>
          <a:prstGeom prst="rect">
            <a:avLst/>
          </a:prstGeom>
          <a:noFill/>
        </p:spPr>
        <p:txBody>
          <a:bodyPr>
            <a:spAutoFit/>
          </a:bodyPr>
          <a:lstStyle/>
          <a:p>
            <a:pPr>
              <a:defRPr/>
            </a:pPr>
            <a:r>
              <a:rPr lang="en-CA" sz="2000" dirty="0"/>
              <a:t>For reflection </a:t>
            </a:r>
            <a:r>
              <a:rPr lang="en-CA" sz="2000" i="1" dirty="0"/>
              <a:t>A</a:t>
            </a:r>
            <a:r>
              <a:rPr lang="en-CA" sz="2000" dirty="0"/>
              <a:t> and </a:t>
            </a:r>
            <a:r>
              <a:rPr lang="en-CA" sz="2000" i="1" dirty="0"/>
              <a:t>B</a:t>
            </a:r>
            <a:r>
              <a:rPr lang="en-CA" sz="2000" dirty="0"/>
              <a:t> must be in phase </a:t>
            </a:r>
            <a:r>
              <a:rPr lang="en-CA" sz="2000" i="1" dirty="0"/>
              <a:t>i.e.</a:t>
            </a:r>
            <a:r>
              <a:rPr lang="en-CA" sz="2000" dirty="0"/>
              <a:t> phase difference should be </a:t>
            </a:r>
            <a:r>
              <a:rPr lang="en-CA" sz="2000" i="1" dirty="0"/>
              <a:t>q</a:t>
            </a:r>
            <a:r>
              <a:rPr lang="en-CA" sz="2000" dirty="0"/>
              <a:t>2</a:t>
            </a:r>
            <a:r>
              <a:rPr lang="en-CA" sz="2000" i="1" dirty="0">
                <a:latin typeface="Symbol" pitchFamily="18" charset="2"/>
              </a:rPr>
              <a:t>p</a:t>
            </a:r>
            <a:r>
              <a:rPr lang="en-CA" sz="2000" dirty="0">
                <a:latin typeface="+mj-lt"/>
              </a:rPr>
              <a:t>. This will be so at wavelength </a:t>
            </a:r>
            <a:r>
              <a:rPr lang="en-CA" sz="2000" i="1" dirty="0" err="1">
                <a:latin typeface="Symbol" pitchFamily="18" charset="2"/>
              </a:rPr>
              <a:t>l</a:t>
            </a:r>
            <a:r>
              <a:rPr lang="en-CA" sz="2000" i="1" baseline="-25000" dirty="0" err="1">
                <a:latin typeface="+mj-lt"/>
              </a:rPr>
              <a:t>B</a:t>
            </a:r>
            <a:r>
              <a:rPr lang="en-CA" sz="2000" dirty="0">
                <a:latin typeface="+mj-lt"/>
              </a:rPr>
              <a:t>, </a:t>
            </a:r>
            <a:r>
              <a:rPr lang="en-CA" sz="2000" b="1" dirty="0">
                <a:solidFill>
                  <a:srgbClr val="FF0000"/>
                </a:solidFill>
                <a:latin typeface="+mj-lt"/>
              </a:rPr>
              <a:t>the Bragg wavelength</a:t>
            </a:r>
            <a:r>
              <a:rPr lang="en-CA" sz="2000" dirty="0">
                <a:latin typeface="+mj-lt"/>
              </a:rPr>
              <a:t>. The phase difference between </a:t>
            </a:r>
            <a:r>
              <a:rPr lang="en-CA" sz="2000" i="1" dirty="0">
                <a:latin typeface="+mj-lt"/>
              </a:rPr>
              <a:t>A</a:t>
            </a:r>
            <a:r>
              <a:rPr lang="en-CA" sz="2000" dirty="0">
                <a:latin typeface="+mj-lt"/>
              </a:rPr>
              <a:t> and </a:t>
            </a:r>
            <a:r>
              <a:rPr lang="en-CA" sz="2000" i="1" dirty="0">
                <a:latin typeface="+mj-lt"/>
              </a:rPr>
              <a:t>B</a:t>
            </a:r>
            <a:r>
              <a:rPr lang="en-CA" sz="2000" dirty="0">
                <a:latin typeface="+mj-lt"/>
              </a:rPr>
              <a:t> is </a:t>
            </a:r>
            <a:r>
              <a:rPr lang="en-CA" sz="2000" dirty="0">
                <a:latin typeface="Symbol" pitchFamily="18" charset="2"/>
              </a:rPr>
              <a:t>DF</a:t>
            </a:r>
            <a:r>
              <a:rPr lang="en-CA" sz="2000" i="1" baseline="-25000" dirty="0">
                <a:latin typeface="+mj-lt"/>
              </a:rPr>
              <a:t>AB</a:t>
            </a:r>
          </a:p>
        </p:txBody>
      </p:sp>
      <p:sp>
        <p:nvSpPr>
          <p:cNvPr id="362515" name="TextBox 25"/>
          <p:cNvSpPr txBox="1">
            <a:spLocks noChangeArrowheads="1"/>
          </p:cNvSpPr>
          <p:nvPr/>
        </p:nvSpPr>
        <p:spPr bwMode="auto">
          <a:xfrm>
            <a:off x="296863" y="649288"/>
            <a:ext cx="15573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CA" altLang="en-US" i="1"/>
              <a:t>A</a:t>
            </a:r>
            <a:r>
              <a:rPr lang="en-CA" altLang="en-US"/>
              <a:t> and </a:t>
            </a:r>
            <a:r>
              <a:rPr lang="en-CA" altLang="en-US" i="1"/>
              <a:t>B</a:t>
            </a:r>
            <a:r>
              <a:rPr lang="en-CA" altLang="en-US"/>
              <a:t> are reflected waves</a:t>
            </a:r>
          </a:p>
        </p:txBody>
      </p:sp>
      <p:cxnSp>
        <p:nvCxnSpPr>
          <p:cNvPr id="362516" name="Straight Arrow Connector 27"/>
          <p:cNvCxnSpPr>
            <a:cxnSpLocks noChangeShapeType="1"/>
          </p:cNvCxnSpPr>
          <p:nvPr/>
        </p:nvCxnSpPr>
        <p:spPr bwMode="auto">
          <a:xfrm flipV="1">
            <a:off x="3290888" y="4427538"/>
            <a:ext cx="720725" cy="347662"/>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362517" name="Object 4"/>
          <p:cNvGraphicFramePr>
            <a:graphicFrameLocks noChangeAspect="1"/>
          </p:cNvGraphicFramePr>
          <p:nvPr/>
        </p:nvGraphicFramePr>
        <p:xfrm>
          <a:off x="193675" y="4608513"/>
          <a:ext cx="3957638" cy="849312"/>
        </p:xfrm>
        <a:graphic>
          <a:graphicData uri="http://schemas.openxmlformats.org/presentationml/2006/ole">
            <mc:AlternateContent xmlns:mc="http://schemas.openxmlformats.org/markup-compatibility/2006">
              <mc:Choice xmlns:v="urn:schemas-microsoft-com:vml" Requires="v">
                <p:oleObj spid="_x0000_s362613" name="Equation" r:id="rId6" imgW="1968500" imgH="431800" progId="Equation.3">
                  <p:embed/>
                </p:oleObj>
              </mc:Choice>
              <mc:Fallback>
                <p:oleObj name="Equation" r:id="rId6" imgW="1968500" imgH="4318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675" y="4608513"/>
                        <a:ext cx="3957638"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62518" name="Straight Arrow Connector 36"/>
          <p:cNvCxnSpPr>
            <a:cxnSpLocks noChangeShapeType="1"/>
            <a:stCxn id="362519" idx="1"/>
          </p:cNvCxnSpPr>
          <p:nvPr/>
        </p:nvCxnSpPr>
        <p:spPr bwMode="auto">
          <a:xfrm flipH="1">
            <a:off x="4083050" y="4765675"/>
            <a:ext cx="582613" cy="100013"/>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2519" name="TextBox 35"/>
          <p:cNvSpPr txBox="1">
            <a:spLocks noChangeArrowheads="1"/>
          </p:cNvSpPr>
          <p:nvPr/>
        </p:nvSpPr>
        <p:spPr bwMode="auto">
          <a:xfrm>
            <a:off x="4665663" y="4581525"/>
            <a:ext cx="3254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800" b="1"/>
              <a:t>Average index in unit cell</a:t>
            </a:r>
          </a:p>
        </p:txBody>
      </p:sp>
      <p:graphicFrame>
        <p:nvGraphicFramePr>
          <p:cNvPr id="362520" name="Object 4"/>
          <p:cNvGraphicFramePr>
            <a:graphicFrameLocks noChangeAspect="1"/>
          </p:cNvGraphicFramePr>
          <p:nvPr/>
        </p:nvGraphicFramePr>
        <p:xfrm>
          <a:off x="2913063" y="5468938"/>
          <a:ext cx="2578100" cy="796925"/>
        </p:xfrm>
        <a:graphic>
          <a:graphicData uri="http://schemas.openxmlformats.org/presentationml/2006/ole">
            <mc:AlternateContent xmlns:mc="http://schemas.openxmlformats.org/markup-compatibility/2006">
              <mc:Choice xmlns:v="urn:schemas-microsoft-com:vml" Requires="v">
                <p:oleObj spid="_x0000_s362614" name="Equation" r:id="rId8" imgW="710891" imgH="215806" progId="Equation.3">
                  <p:embed/>
                </p:oleObj>
              </mc:Choice>
              <mc:Fallback>
                <p:oleObj name="Equation" r:id="rId8" imgW="710891" imgH="215806"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13063" y="5468938"/>
                        <a:ext cx="2578100" cy="79692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2521" name="Rectangle 41"/>
          <p:cNvSpPr>
            <a:spLocks noChangeArrowheads="1"/>
          </p:cNvSpPr>
          <p:nvPr/>
        </p:nvSpPr>
        <p:spPr bwMode="auto">
          <a:xfrm>
            <a:off x="2982913" y="533400"/>
            <a:ext cx="2020887" cy="1822450"/>
          </a:xfrm>
          <a:prstGeom prst="rect">
            <a:avLst/>
          </a:prstGeom>
          <a:noFill/>
          <a:ln w="2857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Title 1"/>
          <p:cNvSpPr>
            <a:spLocks noGrp="1"/>
          </p:cNvSpPr>
          <p:nvPr>
            <p:ph type="title"/>
          </p:nvPr>
        </p:nvSpPr>
        <p:spPr bwMode="auto">
          <a:xfrm>
            <a:off x="541338" y="0"/>
            <a:ext cx="7772400" cy="695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b="1" smtClean="0">
                <a:solidFill>
                  <a:srgbClr val="FF020B"/>
                </a:solidFill>
              </a:rPr>
              <a:t>Fiber Bragg Grating: FBG</a:t>
            </a:r>
          </a:p>
        </p:txBody>
      </p:sp>
      <p:graphicFrame>
        <p:nvGraphicFramePr>
          <p:cNvPr id="364547" name="Object 6"/>
          <p:cNvGraphicFramePr>
            <a:graphicFrameLocks noChangeAspect="1"/>
          </p:cNvGraphicFramePr>
          <p:nvPr/>
        </p:nvGraphicFramePr>
        <p:xfrm>
          <a:off x="3760788" y="1133475"/>
          <a:ext cx="3105150" cy="790575"/>
        </p:xfrm>
        <a:graphic>
          <a:graphicData uri="http://schemas.openxmlformats.org/presentationml/2006/ole">
            <mc:AlternateContent xmlns:mc="http://schemas.openxmlformats.org/markup-compatibility/2006">
              <mc:Choice xmlns:v="urn:schemas-microsoft-com:vml" Requires="v">
                <p:oleObj spid="_x0000_s364680" name="Equation" r:id="rId4" imgW="901309" imgH="228501" progId="Equation.3">
                  <p:embed/>
                </p:oleObj>
              </mc:Choice>
              <mc:Fallback>
                <p:oleObj name="Equation" r:id="rId4" imgW="901309" imgH="228501"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0788" y="1133475"/>
                        <a:ext cx="3105150" cy="790575"/>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4548" name="Object 7"/>
          <p:cNvGraphicFramePr>
            <a:graphicFrameLocks noChangeAspect="1"/>
          </p:cNvGraphicFramePr>
          <p:nvPr/>
        </p:nvGraphicFramePr>
        <p:xfrm>
          <a:off x="3767138" y="1984375"/>
          <a:ext cx="1793875" cy="1168400"/>
        </p:xfrm>
        <a:graphic>
          <a:graphicData uri="http://schemas.openxmlformats.org/presentationml/2006/ole">
            <mc:AlternateContent xmlns:mc="http://schemas.openxmlformats.org/markup-compatibility/2006">
              <mc:Choice xmlns:v="urn:schemas-microsoft-com:vml" Requires="v">
                <p:oleObj spid="_x0000_s364681" name="Equation" r:id="rId6" imgW="609336" imgH="393529" progId="Equation.3">
                  <p:embed/>
                </p:oleObj>
              </mc:Choice>
              <mc:Fallback>
                <p:oleObj name="Equation" r:id="rId6" imgW="609336" imgH="393529"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7138" y="1984375"/>
                        <a:ext cx="1793875" cy="1168400"/>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454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200">
                <a:cs typeface="Times New Roman" panose="02020603050405020304" pitchFamily="18" charset="0"/>
              </a:rPr>
              <a:t>			</a:t>
            </a:r>
            <a:endParaRPr lang="en-CA" altLang="en-US"/>
          </a:p>
        </p:txBody>
      </p:sp>
      <p:sp>
        <p:nvSpPr>
          <p:cNvPr id="3645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364551" name="Object 12"/>
          <p:cNvGraphicFramePr>
            <a:graphicFrameLocks noChangeAspect="1"/>
          </p:cNvGraphicFramePr>
          <p:nvPr/>
        </p:nvGraphicFramePr>
        <p:xfrm>
          <a:off x="3794125" y="3271838"/>
          <a:ext cx="2219325" cy="1173162"/>
        </p:xfrm>
        <a:graphic>
          <a:graphicData uri="http://schemas.openxmlformats.org/presentationml/2006/ole">
            <mc:AlternateContent xmlns:mc="http://schemas.openxmlformats.org/markup-compatibility/2006">
              <mc:Choice xmlns:v="urn:schemas-microsoft-com:vml" Requires="v">
                <p:oleObj spid="_x0000_s364682" name="Equation" r:id="rId8" imgW="787400" imgH="419100" progId="Equation.3">
                  <p:embed/>
                </p:oleObj>
              </mc:Choice>
              <mc:Fallback>
                <p:oleObj name="Equation" r:id="rId8" imgW="787400" imgH="4191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4125" y="3271838"/>
                        <a:ext cx="2219325" cy="117316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4552"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364553" name="Object 14"/>
          <p:cNvGraphicFramePr>
            <a:graphicFrameLocks noChangeAspect="1"/>
          </p:cNvGraphicFramePr>
          <p:nvPr/>
        </p:nvGraphicFramePr>
        <p:xfrm>
          <a:off x="3805238" y="4614863"/>
          <a:ext cx="2552700" cy="1122362"/>
        </p:xfrm>
        <a:graphic>
          <a:graphicData uri="http://schemas.openxmlformats.org/presentationml/2006/ole">
            <mc:AlternateContent xmlns:mc="http://schemas.openxmlformats.org/markup-compatibility/2006">
              <mc:Choice xmlns:v="urn:schemas-microsoft-com:vml" Requires="v">
                <p:oleObj spid="_x0000_s364683" name="Equation" r:id="rId10" imgW="952087" imgH="418918" progId="Equation.3">
                  <p:embed/>
                </p:oleObj>
              </mc:Choice>
              <mc:Fallback>
                <p:oleObj name="Equation" r:id="rId10" imgW="952087" imgH="418918"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05238" y="4614863"/>
                        <a:ext cx="2552700" cy="112236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4554" name="Rectangle 15"/>
          <p:cNvSpPr>
            <a:spLocks noChangeArrowheads="1"/>
          </p:cNvSpPr>
          <p:nvPr/>
        </p:nvSpPr>
        <p:spPr bwMode="auto">
          <a:xfrm>
            <a:off x="6656388" y="3629025"/>
            <a:ext cx="1911350" cy="4603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i="1">
                <a:latin typeface="Symbol" panose="05050102010706020507" pitchFamily="18" charset="2"/>
                <a:cs typeface="Times New Roman" panose="02020603050405020304" pitchFamily="18" charset="0"/>
              </a:rPr>
              <a:t>k</a:t>
            </a:r>
            <a:r>
              <a:rPr lang="en-CA" altLang="en-US" i="1">
                <a:cs typeface="Times New Roman" panose="02020603050405020304" pitchFamily="18" charset="0"/>
              </a:rPr>
              <a:t>L</a:t>
            </a:r>
            <a:r>
              <a:rPr lang="en-CA" altLang="en-US">
                <a:cs typeface="Times New Roman" panose="02020603050405020304" pitchFamily="18" charset="0"/>
              </a:rPr>
              <a:t> &lt; 1  </a:t>
            </a:r>
            <a:r>
              <a:rPr lang="en-CA" altLang="en-US" b="1">
                <a:cs typeface="Times New Roman" panose="02020603050405020304" pitchFamily="18" charset="0"/>
              </a:rPr>
              <a:t>Weak</a:t>
            </a:r>
            <a:endParaRPr lang="en-CA" altLang="en-US"/>
          </a:p>
        </p:txBody>
      </p:sp>
      <p:sp>
        <p:nvSpPr>
          <p:cNvPr id="364555" name="Rectangle 16"/>
          <p:cNvSpPr>
            <a:spLocks noChangeArrowheads="1"/>
          </p:cNvSpPr>
          <p:nvPr/>
        </p:nvSpPr>
        <p:spPr bwMode="auto">
          <a:xfrm>
            <a:off x="6556375" y="5026025"/>
            <a:ext cx="2011363"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i="1"/>
              <a:t>kL</a:t>
            </a:r>
            <a:r>
              <a:rPr lang="en-CA" altLang="en-US"/>
              <a:t> &gt; 1  </a:t>
            </a:r>
            <a:r>
              <a:rPr lang="en-CA" altLang="en-US" b="1"/>
              <a:t>Strong</a:t>
            </a:r>
            <a:endParaRPr lang="en-CA" altLang="en-US"/>
          </a:p>
        </p:txBody>
      </p:sp>
      <p:grpSp>
        <p:nvGrpSpPr>
          <p:cNvPr id="364556" name="Group 4"/>
          <p:cNvGrpSpPr>
            <a:grpSpLocks/>
          </p:cNvGrpSpPr>
          <p:nvPr/>
        </p:nvGrpSpPr>
        <p:grpSpPr bwMode="auto">
          <a:xfrm>
            <a:off x="260350" y="1163638"/>
            <a:ext cx="3205163" cy="4554537"/>
            <a:chOff x="159488" y="701749"/>
            <a:chExt cx="3205074" cy="4555257"/>
          </a:xfrm>
        </p:grpSpPr>
        <p:pic>
          <p:nvPicPr>
            <p:cNvPr id="364557" name="Picture 5" descr="K:\All My Files\Book, Optoelectronics, Pearson\##2ndEdition\#Chapters, The Textbook (2nd Edition)\Ch02, Waveguides,2nd Edition\#2-49-FiberBraggGrating-R1_COLOR.ti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1505" y="1456660"/>
              <a:ext cx="3003057" cy="3800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4558" name="Straight Arrow Connector 2"/>
            <p:cNvCxnSpPr>
              <a:cxnSpLocks noChangeShapeType="1"/>
            </p:cNvCxnSpPr>
            <p:nvPr/>
          </p:nvCxnSpPr>
          <p:spPr bwMode="auto">
            <a:xfrm flipV="1">
              <a:off x="552893" y="1163414"/>
              <a:ext cx="0" cy="2875313"/>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4559" name="TextBox 3"/>
            <p:cNvSpPr txBox="1">
              <a:spLocks noChangeArrowheads="1"/>
            </p:cNvSpPr>
            <p:nvPr/>
          </p:nvSpPr>
          <p:spPr bwMode="auto">
            <a:xfrm>
              <a:off x="159488" y="701749"/>
              <a:ext cx="22115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Reflectance, </a:t>
              </a:r>
              <a:r>
                <a:rPr lang="en-US" altLang="en-US" i="1"/>
                <a:t>R</a:t>
              </a:r>
              <a:endParaRPr lang="en-US" altLang="en-US"/>
            </a:p>
          </p:txBody>
        </p:sp>
      </p:gr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Title 1"/>
          <p:cNvSpPr>
            <a:spLocks noGrp="1"/>
          </p:cNvSpPr>
          <p:nvPr>
            <p:ph type="title"/>
          </p:nvPr>
        </p:nvSpPr>
        <p:spPr bwMode="auto">
          <a:xfrm>
            <a:off x="601663" y="0"/>
            <a:ext cx="7772400" cy="695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b="1" smtClean="0">
                <a:solidFill>
                  <a:srgbClr val="FF020B"/>
                </a:solidFill>
              </a:rPr>
              <a:t>FBG Sensors</a:t>
            </a:r>
          </a:p>
        </p:txBody>
      </p:sp>
      <p:graphicFrame>
        <p:nvGraphicFramePr>
          <p:cNvPr id="366595" name="Object 3"/>
          <p:cNvGraphicFramePr>
            <a:graphicFrameLocks noChangeAspect="1"/>
          </p:cNvGraphicFramePr>
          <p:nvPr>
            <p:extLst>
              <p:ext uri="{D42A27DB-BD31-4B8C-83A1-F6EECF244321}">
                <p14:modId xmlns:p14="http://schemas.microsoft.com/office/powerpoint/2010/main" val="30352039"/>
              </p:ext>
            </p:extLst>
          </p:nvPr>
        </p:nvGraphicFramePr>
        <p:xfrm>
          <a:off x="1955800" y="936625"/>
          <a:ext cx="4714875" cy="796925"/>
        </p:xfrm>
        <a:graphic>
          <a:graphicData uri="http://schemas.openxmlformats.org/presentationml/2006/ole">
            <mc:AlternateContent xmlns:mc="http://schemas.openxmlformats.org/markup-compatibility/2006">
              <mc:Choice xmlns:v="urn:schemas-microsoft-com:vml" Requires="v">
                <p:oleObj spid="_x0000_s366698" name="Equation" r:id="rId4" imgW="1256755" imgH="215806" progId="Equation.3">
                  <p:embed/>
                </p:oleObj>
              </mc:Choice>
              <mc:Fallback>
                <p:oleObj name="Equation" r:id="rId4" imgW="1256755" imgH="215806"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800" y="936625"/>
                        <a:ext cx="471487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6596" name="Object 17"/>
          <p:cNvGraphicFramePr>
            <a:graphicFrameLocks noChangeAspect="1"/>
          </p:cNvGraphicFramePr>
          <p:nvPr>
            <p:extLst>
              <p:ext uri="{D42A27DB-BD31-4B8C-83A1-F6EECF244321}">
                <p14:modId xmlns:p14="http://schemas.microsoft.com/office/powerpoint/2010/main" val="346478990"/>
              </p:ext>
            </p:extLst>
          </p:nvPr>
        </p:nvGraphicFramePr>
        <p:xfrm>
          <a:off x="1803400" y="2076450"/>
          <a:ext cx="5030788" cy="1603375"/>
        </p:xfrm>
        <a:graphic>
          <a:graphicData uri="http://schemas.openxmlformats.org/presentationml/2006/ole">
            <mc:AlternateContent xmlns:mc="http://schemas.openxmlformats.org/markup-compatibility/2006">
              <mc:Choice xmlns:v="urn:schemas-microsoft-com:vml" Requires="v">
                <p:oleObj spid="_x0000_s366699" name="Equation" r:id="rId6" imgW="1346200" imgH="431800" progId="Equation.3">
                  <p:embed/>
                </p:oleObj>
              </mc:Choice>
              <mc:Fallback>
                <p:oleObj name="Equation" r:id="rId6" imgW="1346200" imgH="4318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3400" y="2076450"/>
                        <a:ext cx="5030788" cy="16033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66597" name="Object 19"/>
          <p:cNvGraphicFramePr>
            <a:graphicFrameLocks noChangeAspect="1"/>
          </p:cNvGraphicFramePr>
          <p:nvPr>
            <p:extLst>
              <p:ext uri="{D42A27DB-BD31-4B8C-83A1-F6EECF244321}">
                <p14:modId xmlns:p14="http://schemas.microsoft.com/office/powerpoint/2010/main" val="3324510982"/>
              </p:ext>
            </p:extLst>
          </p:nvPr>
        </p:nvGraphicFramePr>
        <p:xfrm>
          <a:off x="1665288" y="4049713"/>
          <a:ext cx="5324475" cy="1447800"/>
        </p:xfrm>
        <a:graphic>
          <a:graphicData uri="http://schemas.openxmlformats.org/presentationml/2006/ole">
            <mc:AlternateContent xmlns:mc="http://schemas.openxmlformats.org/markup-compatibility/2006">
              <mc:Choice xmlns:v="urn:schemas-microsoft-com:vml" Requires="v">
                <p:oleObj spid="_x0000_s366700" name="Equation" r:id="rId8" imgW="901309" imgH="241195" progId="Equation.3">
                  <p:embed/>
                </p:oleObj>
              </mc:Choice>
              <mc:Fallback>
                <p:oleObj name="Equation" r:id="rId8" imgW="901309" imgH="241195"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5288" y="4049713"/>
                        <a:ext cx="5324475" cy="1447800"/>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6598" name="Rectangle 20"/>
          <p:cNvSpPr>
            <a:spLocks noChangeArrowheads="1"/>
          </p:cNvSpPr>
          <p:nvPr/>
        </p:nvSpPr>
        <p:spPr bwMode="auto">
          <a:xfrm>
            <a:off x="2928938" y="5637213"/>
            <a:ext cx="54451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dirty="0" err="1">
                <a:cs typeface="Times New Roman" panose="02020603050405020304" pitchFamily="18" charset="0"/>
              </a:rPr>
              <a:t>Photoelastic</a:t>
            </a:r>
            <a:r>
              <a:rPr lang="en-CA" altLang="en-US" dirty="0">
                <a:cs typeface="Times New Roman" panose="02020603050405020304" pitchFamily="18" charset="0"/>
              </a:rPr>
              <a:t> or </a:t>
            </a:r>
            <a:r>
              <a:rPr lang="en-CA" altLang="en-US" dirty="0" err="1">
                <a:cs typeface="Times New Roman" panose="02020603050405020304" pitchFamily="18" charset="0"/>
              </a:rPr>
              <a:t>elasto</a:t>
            </a:r>
            <a:r>
              <a:rPr lang="en-CA" altLang="en-US" dirty="0">
                <a:cs typeface="Times New Roman" panose="02020603050405020304" pitchFamily="18" charset="0"/>
              </a:rPr>
              <a:t>-optic coefficient </a:t>
            </a:r>
            <a:endParaRPr lang="en-CA" altLang="en-US" dirty="0"/>
          </a:p>
        </p:txBody>
      </p:sp>
      <p:cxnSp>
        <p:nvCxnSpPr>
          <p:cNvPr id="366599" name="Straight Arrow Connector 22"/>
          <p:cNvCxnSpPr>
            <a:cxnSpLocks noChangeShapeType="1"/>
          </p:cNvCxnSpPr>
          <p:nvPr/>
        </p:nvCxnSpPr>
        <p:spPr bwMode="auto">
          <a:xfrm flipV="1">
            <a:off x="5668963" y="5253038"/>
            <a:ext cx="160337" cy="333375"/>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6600" name="Straight Arrow Connector 22"/>
          <p:cNvCxnSpPr>
            <a:cxnSpLocks noChangeShapeType="1"/>
          </p:cNvCxnSpPr>
          <p:nvPr/>
        </p:nvCxnSpPr>
        <p:spPr bwMode="auto">
          <a:xfrm flipH="1">
            <a:off x="6688138" y="4144963"/>
            <a:ext cx="476250" cy="400050"/>
          </a:xfrm>
          <a:prstGeom prst="straightConnector1">
            <a:avLst/>
          </a:prstGeom>
          <a:noFill/>
          <a:ln w="1905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6601" name="TextBox 2"/>
          <p:cNvSpPr txBox="1">
            <a:spLocks noChangeArrowheads="1"/>
          </p:cNvSpPr>
          <p:nvPr/>
        </p:nvSpPr>
        <p:spPr bwMode="auto">
          <a:xfrm>
            <a:off x="7078663" y="3698875"/>
            <a:ext cx="129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t>Strain</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itle 1"/>
          <p:cNvSpPr>
            <a:spLocks noGrp="1"/>
          </p:cNvSpPr>
          <p:nvPr>
            <p:ph type="title"/>
          </p:nvPr>
        </p:nvSpPr>
        <p:spPr bwMode="auto">
          <a:xfrm>
            <a:off x="601663" y="0"/>
            <a:ext cx="7772400" cy="695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b="1" smtClean="0">
                <a:solidFill>
                  <a:srgbClr val="FF020B"/>
                </a:solidFill>
              </a:rPr>
              <a:t>FBG Sensors</a:t>
            </a:r>
          </a:p>
        </p:txBody>
      </p:sp>
      <p:graphicFrame>
        <p:nvGraphicFramePr>
          <p:cNvPr id="368643" name="Object 3"/>
          <p:cNvGraphicFramePr>
            <a:graphicFrameLocks noChangeAspect="1"/>
          </p:cNvGraphicFramePr>
          <p:nvPr>
            <p:extLst>
              <p:ext uri="{D42A27DB-BD31-4B8C-83A1-F6EECF244321}">
                <p14:modId xmlns:p14="http://schemas.microsoft.com/office/powerpoint/2010/main" val="845070786"/>
              </p:ext>
            </p:extLst>
          </p:nvPr>
        </p:nvGraphicFramePr>
        <p:xfrm>
          <a:off x="2214562" y="1789602"/>
          <a:ext cx="4714875" cy="796925"/>
        </p:xfrm>
        <a:graphic>
          <a:graphicData uri="http://schemas.openxmlformats.org/presentationml/2006/ole">
            <mc:AlternateContent xmlns:mc="http://schemas.openxmlformats.org/markup-compatibility/2006">
              <mc:Choice xmlns:v="urn:schemas-microsoft-com:vml" Requires="v">
                <p:oleObj spid="_x0000_s368700" name="Equation" r:id="rId4" imgW="1256755" imgH="215806" progId="Equation.3">
                  <p:embed/>
                </p:oleObj>
              </mc:Choice>
              <mc:Fallback>
                <p:oleObj name="Equation" r:id="rId4" imgW="1256755" imgH="215806"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4562" y="1789602"/>
                        <a:ext cx="471487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7"/>
          <p:cNvGraphicFramePr>
            <a:graphicFrameLocks noChangeAspect="1"/>
          </p:cNvGraphicFramePr>
          <p:nvPr>
            <p:extLst>
              <p:ext uri="{D42A27DB-BD31-4B8C-83A1-F6EECF244321}">
                <p14:modId xmlns:p14="http://schemas.microsoft.com/office/powerpoint/2010/main" val="2947459373"/>
              </p:ext>
            </p:extLst>
          </p:nvPr>
        </p:nvGraphicFramePr>
        <p:xfrm>
          <a:off x="2557618" y="3865441"/>
          <a:ext cx="4228482" cy="1500920"/>
        </p:xfrm>
        <a:graphic>
          <a:graphicData uri="http://schemas.openxmlformats.org/presentationml/2006/ole">
            <mc:AlternateContent xmlns:mc="http://schemas.openxmlformats.org/markup-compatibility/2006">
              <mc:Choice xmlns:v="urn:schemas-microsoft-com:vml" Requires="v">
                <p:oleObj spid="_x0000_s368701" name="Equation" r:id="rId6" imgW="1206360" imgH="431640" progId="Equation.3">
                  <p:embed/>
                </p:oleObj>
              </mc:Choice>
              <mc:Fallback>
                <p:oleObj name="Equation" r:id="rId6" imgW="1206360" imgH="431640" progId="Equation.3">
                  <p:embed/>
                  <p:pic>
                    <p:nvPicPr>
                      <p:cNvPr id="0" name=""/>
                      <p:cNvPicPr>
                        <a:picLocks noChangeAspect="1" noChangeArrowheads="1"/>
                      </p:cNvPicPr>
                      <p:nvPr/>
                    </p:nvPicPr>
                    <p:blipFill>
                      <a:blip r:embed="rId7"/>
                      <a:srcRect/>
                      <a:stretch>
                        <a:fillRect/>
                      </a:stretch>
                    </p:blipFill>
                    <p:spPr bwMode="auto">
                      <a:xfrm>
                        <a:off x="2557618" y="3865441"/>
                        <a:ext cx="4228482" cy="1500920"/>
                      </a:xfrm>
                      <a:prstGeom prst="rect">
                        <a:avLst/>
                      </a:prstGeom>
                      <a:solidFill>
                        <a:schemeClr val="accent5">
                          <a:lumMod val="40000"/>
                          <a:lumOff val="60000"/>
                        </a:schemeClr>
                      </a:solidFill>
                      <a:ln>
                        <a:noFill/>
                      </a:ln>
                      <a:extLst/>
                    </p:spPr>
                  </p:pic>
                </p:oleObj>
              </mc:Fallback>
            </mc:AlternateContent>
          </a:graphicData>
        </a:graphic>
      </p:graphicFrame>
      <p:sp>
        <p:nvSpPr>
          <p:cNvPr id="2" name="TextBox 1"/>
          <p:cNvSpPr txBox="1"/>
          <p:nvPr/>
        </p:nvSpPr>
        <p:spPr>
          <a:xfrm>
            <a:off x="527539" y="796150"/>
            <a:ext cx="8212015" cy="461665"/>
          </a:xfrm>
          <a:prstGeom prst="rect">
            <a:avLst/>
          </a:prstGeom>
          <a:noFill/>
        </p:spPr>
        <p:txBody>
          <a:bodyPr wrap="square" rtlCol="0">
            <a:spAutoFit/>
          </a:bodyPr>
          <a:lstStyle/>
          <a:p>
            <a:pPr algn="ctr"/>
            <a:r>
              <a:rPr lang="en-US" b="1" dirty="0" smtClean="0"/>
              <a:t>Consider strain which results in changes in </a:t>
            </a:r>
            <a:r>
              <a:rPr lang="en-US" b="1" i="1" dirty="0" smtClean="0"/>
              <a:t>n</a:t>
            </a:r>
            <a:r>
              <a:rPr lang="en-US" b="1" dirty="0" smtClean="0"/>
              <a:t> and </a:t>
            </a:r>
            <a:r>
              <a:rPr lang="en-US" b="1" dirty="0" smtClean="0">
                <a:latin typeface="Symbol" panose="05050102010706020507" pitchFamily="18" charset="2"/>
              </a:rPr>
              <a:t>L</a:t>
            </a:r>
            <a:r>
              <a:rPr lang="en-US" b="1" dirty="0" smtClean="0"/>
              <a:t> </a:t>
            </a:r>
            <a:endParaRPr lang="en-US" b="1" dirty="0"/>
          </a:p>
        </p:txBody>
      </p:sp>
      <p:graphicFrame>
        <p:nvGraphicFramePr>
          <p:cNvPr id="11" name="Object 19"/>
          <p:cNvGraphicFramePr>
            <a:graphicFrameLocks noChangeAspect="1"/>
          </p:cNvGraphicFramePr>
          <p:nvPr>
            <p:extLst>
              <p:ext uri="{D42A27DB-BD31-4B8C-83A1-F6EECF244321}">
                <p14:modId xmlns:p14="http://schemas.microsoft.com/office/powerpoint/2010/main" val="1473713510"/>
              </p:ext>
            </p:extLst>
          </p:nvPr>
        </p:nvGraphicFramePr>
        <p:xfrm>
          <a:off x="2024784" y="2717943"/>
          <a:ext cx="2936467" cy="786024"/>
        </p:xfrm>
        <a:graphic>
          <a:graphicData uri="http://schemas.openxmlformats.org/presentationml/2006/ole">
            <mc:AlternateContent xmlns:mc="http://schemas.openxmlformats.org/markup-compatibility/2006">
              <mc:Choice xmlns:v="urn:schemas-microsoft-com:vml" Requires="v">
                <p:oleObj spid="_x0000_s368702" name="Equation" r:id="rId8" imgW="914400" imgH="241200" progId="Equation.3">
                  <p:embed/>
                </p:oleObj>
              </mc:Choice>
              <mc:Fallback>
                <p:oleObj name="Equation" r:id="rId8" imgW="914400" imgH="241200" progId="Equation.3">
                  <p:embed/>
                  <p:pic>
                    <p:nvPicPr>
                      <p:cNvPr id="0" name=""/>
                      <p:cNvPicPr>
                        <a:picLocks noChangeAspect="1" noChangeArrowheads="1"/>
                      </p:cNvPicPr>
                      <p:nvPr/>
                    </p:nvPicPr>
                    <p:blipFill>
                      <a:blip r:embed="rId9"/>
                      <a:srcRect/>
                      <a:stretch>
                        <a:fillRect/>
                      </a:stretch>
                    </p:blipFill>
                    <p:spPr bwMode="auto">
                      <a:xfrm>
                        <a:off x="2024784" y="2717943"/>
                        <a:ext cx="2936467" cy="786024"/>
                      </a:xfrm>
                      <a:prstGeom prst="rect">
                        <a:avLst/>
                      </a:prstGeom>
                      <a:noFill/>
                      <a:ln w="19050">
                        <a:solidFill>
                          <a:schemeClr val="accent1"/>
                        </a:solidFill>
                      </a:ln>
                      <a:extLst/>
                    </p:spPr>
                  </p:pic>
                </p:oleObj>
              </mc:Fallback>
            </mc:AlternateContent>
          </a:graphicData>
        </a:graphic>
      </p:graphicFrame>
      <p:cxnSp>
        <p:nvCxnSpPr>
          <p:cNvPr id="8" name="Straight Arrow Connector 7"/>
          <p:cNvCxnSpPr/>
          <p:nvPr/>
        </p:nvCxnSpPr>
        <p:spPr bwMode="auto">
          <a:xfrm flipV="1">
            <a:off x="4633546" y="2438300"/>
            <a:ext cx="76627" cy="279643"/>
          </a:xfrm>
          <a:prstGeom prst="straightConnector1">
            <a:avLst/>
          </a:prstGeom>
          <a:solidFill>
            <a:schemeClr val="accent1"/>
          </a:solidFill>
          <a:ln w="1905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flipH="1" flipV="1">
            <a:off x="6520353" y="2401663"/>
            <a:ext cx="22224" cy="378462"/>
          </a:xfrm>
          <a:prstGeom prst="straightConnector1">
            <a:avLst/>
          </a:prstGeom>
          <a:solidFill>
            <a:schemeClr val="accent1"/>
          </a:solidFill>
          <a:ln w="1905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 name="Object 19"/>
          <p:cNvGraphicFramePr>
            <a:graphicFrameLocks noChangeAspect="1"/>
          </p:cNvGraphicFramePr>
          <p:nvPr>
            <p:extLst>
              <p:ext uri="{D42A27DB-BD31-4B8C-83A1-F6EECF244321}">
                <p14:modId xmlns:p14="http://schemas.microsoft.com/office/powerpoint/2010/main" val="255416803"/>
              </p:ext>
            </p:extLst>
          </p:nvPr>
        </p:nvGraphicFramePr>
        <p:xfrm>
          <a:off x="5645913" y="2780124"/>
          <a:ext cx="1848384" cy="612062"/>
        </p:xfrm>
        <a:graphic>
          <a:graphicData uri="http://schemas.openxmlformats.org/presentationml/2006/ole">
            <mc:AlternateContent xmlns:mc="http://schemas.openxmlformats.org/markup-compatibility/2006">
              <mc:Choice xmlns:v="urn:schemas-microsoft-com:vml" Requires="v">
                <p:oleObj spid="_x0000_s368703" name="Equation" r:id="rId10" imgW="545760" imgH="177480" progId="Equation.3">
                  <p:embed/>
                </p:oleObj>
              </mc:Choice>
              <mc:Fallback>
                <p:oleObj name="Equation" r:id="rId10" imgW="545760" imgH="177480" progId="Equation.3">
                  <p:embed/>
                  <p:pic>
                    <p:nvPicPr>
                      <p:cNvPr id="0" name=""/>
                      <p:cNvPicPr>
                        <a:picLocks noChangeAspect="1" noChangeArrowheads="1"/>
                      </p:cNvPicPr>
                      <p:nvPr/>
                    </p:nvPicPr>
                    <p:blipFill>
                      <a:blip r:embed="rId11"/>
                      <a:srcRect/>
                      <a:stretch>
                        <a:fillRect/>
                      </a:stretch>
                    </p:blipFill>
                    <p:spPr bwMode="auto">
                      <a:xfrm>
                        <a:off x="5645913" y="2780124"/>
                        <a:ext cx="1848384" cy="612062"/>
                      </a:xfrm>
                      <a:prstGeom prst="rect">
                        <a:avLst/>
                      </a:prstGeom>
                      <a:noFill/>
                      <a:ln w="19050">
                        <a:solidFill>
                          <a:schemeClr val="accent1"/>
                        </a:solidFill>
                      </a:ln>
                      <a:extLst/>
                    </p:spPr>
                  </p:pic>
                </p:oleObj>
              </mc:Fallback>
            </mc:AlternateContent>
          </a:graphicData>
        </a:graphic>
      </p:graphicFrame>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690" name="Picture 11" descr="K:\All My Files\Book, Optoelectronics, Pearson\##2ndEdition\#Chapters, The Textbook (2nd Edition)\Ch02, Waveguides,2nd Edition\#2-50-FiberBraggGrating(Larger)_COLOR(CNV).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573088"/>
            <a:ext cx="7192963" cy="483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0691" name="Title 1"/>
          <p:cNvSpPr>
            <a:spLocks noGrp="1"/>
          </p:cNvSpPr>
          <p:nvPr>
            <p:ph type="title"/>
          </p:nvPr>
        </p:nvSpPr>
        <p:spPr bwMode="auto">
          <a:xfrm>
            <a:off x="676275" y="0"/>
            <a:ext cx="7772400" cy="695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b="1" smtClean="0">
                <a:solidFill>
                  <a:srgbClr val="FF020B"/>
                </a:solidFill>
              </a:rPr>
              <a:t>FBG Sensors</a:t>
            </a:r>
          </a:p>
        </p:txBody>
      </p:sp>
      <p:sp>
        <p:nvSpPr>
          <p:cNvPr id="370692"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200">
                <a:cs typeface="Times New Roman" panose="02020603050405020304" pitchFamily="18" charset="0"/>
              </a:rPr>
              <a:t>			</a:t>
            </a:r>
            <a:endParaRPr lang="en-CA" altLang="en-US"/>
          </a:p>
        </p:txBody>
      </p:sp>
      <p:sp>
        <p:nvSpPr>
          <p:cNvPr id="370693"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370694"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37069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37069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37069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370698" name="Rectangle 1"/>
          <p:cNvSpPr>
            <a:spLocks noChangeArrowheads="1"/>
          </p:cNvSpPr>
          <p:nvPr/>
        </p:nvSpPr>
        <p:spPr bwMode="auto">
          <a:xfrm>
            <a:off x="606425" y="5407025"/>
            <a:ext cx="82931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en-US" sz="1800">
                <a:cs typeface="Times New Roman" panose="02020603050405020304" pitchFamily="18" charset="0"/>
              </a:rPr>
              <a:t>A highly simp</a:t>
            </a:r>
            <a:r>
              <a:rPr lang="en-US" altLang="en-US" sz="1600">
                <a:cs typeface="Times New Roman" panose="02020603050405020304" pitchFamily="18" charset="0"/>
              </a:rPr>
              <a:t>lified schematic diagram of a multiplexed Bragg grating based sensing system. The FBG sensors are distributed on a single fiber that is embedded in the structure in which strains are to be monitored. The coupler allows optical power to be coupled from one fiber to the other.</a:t>
            </a:r>
            <a:endParaRPr lang="en-US" altLang="en-US" sz="28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Title 1"/>
          <p:cNvSpPr>
            <a:spLocks noGrp="1"/>
          </p:cNvSpPr>
          <p:nvPr>
            <p:ph type="title"/>
          </p:nvPr>
        </p:nvSpPr>
        <p:spPr bwMode="auto">
          <a:xfrm>
            <a:off x="566576" y="53063"/>
            <a:ext cx="7772400" cy="695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CA" altLang="en-US" b="1" dirty="0" smtClean="0">
                <a:solidFill>
                  <a:srgbClr val="C00000"/>
                </a:solidFill>
              </a:rPr>
              <a:t>FBG at 1550 nm</a:t>
            </a:r>
          </a:p>
        </p:txBody>
      </p:sp>
      <p:sp>
        <p:nvSpPr>
          <p:cNvPr id="2" name="Rectangle 2"/>
          <p:cNvSpPr>
            <a:spLocks noChangeArrowheads="1"/>
          </p:cNvSpPr>
          <p:nvPr/>
        </p:nvSpPr>
        <p:spPr bwMode="auto">
          <a:xfrm>
            <a:off x="86923" y="784324"/>
            <a:ext cx="8026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C00000"/>
                </a:solidFill>
                <a:effectLst/>
                <a:latin typeface="Arial" panose="020B0604020202020204" pitchFamily="34" charset="0"/>
                <a:ea typeface="Times New Roman" panose="02020603050405020304" pitchFamily="18" charset="0"/>
              </a:rPr>
              <a:t>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 silica fiber based FBG is required to operate at 1550 nm. What should be the periodicity of the grating </a:t>
            </a:r>
            <a:r>
              <a:rPr kumimoji="0" lang="en-US" altLang="en-US" sz="1200" b="0" i="0" u="none" strike="noStrike" cap="none" normalizeH="0" baseline="0" dirty="0" smtClean="0">
                <a:ln>
                  <a:noFill/>
                </a:ln>
                <a:solidFill>
                  <a:schemeClr val="tx1"/>
                </a:solidFill>
                <a:effectLst/>
                <a:latin typeface="Symbol" panose="05050102010706020507" pitchFamily="18" charset="2"/>
                <a:ea typeface="Times New Roman" panose="02020603050405020304" pitchFamily="18" charset="0"/>
              </a:rPr>
              <a:t>L</a:t>
            </a:r>
            <a:r>
              <a:rPr kumimoji="0" lang="en-US" altLang="en-US" sz="1200" b="0" i="0" u="none" strike="noStrike" cap="none" normalizeH="0" baseline="0" dirty="0" smtClean="0">
                <a:ln>
                  <a:noFill/>
                </a:ln>
                <a:solidFill>
                  <a:schemeClr val="tx1"/>
                </a:solidFill>
                <a:effectLst/>
                <a:ea typeface="Times New Roman" panose="02020603050405020304" pitchFamily="18" charset="0"/>
              </a:rPr>
              <a:t>? If the amplitude of index variation </a:t>
            </a:r>
            <a:r>
              <a:rPr kumimoji="0" lang="en-US" altLang="en-US" sz="1200" b="0" i="0" u="none" strike="noStrike" cap="none" normalizeH="0" baseline="0" dirty="0" err="1" smtClean="0">
                <a:ln>
                  <a:noFill/>
                </a:ln>
                <a:solidFill>
                  <a:schemeClr val="tx1"/>
                </a:solidFill>
                <a:effectLst/>
                <a:latin typeface="Symbol" panose="05050102010706020507" pitchFamily="18" charset="2"/>
                <a:ea typeface="Times New Roman" panose="02020603050405020304" pitchFamily="18" charset="0"/>
              </a:rPr>
              <a:t>D</a:t>
            </a:r>
            <a:r>
              <a:rPr kumimoji="0" lang="en-US" altLang="en-US" sz="1200" b="0" i="1" u="none" strike="noStrike" cap="none" normalizeH="0" baseline="0" dirty="0" err="1" smtClean="0">
                <a:ln>
                  <a:noFill/>
                </a:ln>
                <a:solidFill>
                  <a:schemeClr val="tx1"/>
                </a:solidFill>
                <a:effectLst/>
                <a:ea typeface="Times New Roman" panose="02020603050405020304" pitchFamily="18" charset="0"/>
              </a:rPr>
              <a:t>n</a:t>
            </a: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is 10</a:t>
            </a:r>
            <a:r>
              <a:rPr kumimoji="0" lang="en-US" altLang="en-US" sz="1200" b="0" i="0" u="none" strike="noStrike" cap="none" normalizeH="0" baseline="30000" dirty="0" smtClean="0">
                <a:ln>
                  <a:noFill/>
                </a:ln>
                <a:solidFill>
                  <a:schemeClr val="tx1"/>
                </a:solidFill>
                <a:effectLst/>
                <a:latin typeface="Arial" panose="020B0604020202020204" pitchFamily="34" charset="0"/>
                <a:ea typeface="Times New Roman" panose="02020603050405020304" pitchFamily="18" charset="0"/>
              </a:rPr>
              <a:t>-4</a:t>
            </a:r>
            <a:r>
              <a:rPr kumimoji="0" lang="en-US" altLang="en-US" sz="12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and total length of the FBG is 10 mm, what is the reflectance at the Bragg wavelength and the spectral width of the reflected light? Assume that the effective refractive index is 1.4550</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5"/>
          <p:cNvSpPr>
            <a:spLocks noChangeArrowheads="1"/>
          </p:cNvSpPr>
          <p:nvPr/>
        </p:nvSpPr>
        <p:spPr bwMode="auto">
          <a:xfrm>
            <a:off x="60714" y="1894186"/>
            <a:ext cx="3912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We can use </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709508831"/>
              </p:ext>
            </p:extLst>
          </p:nvPr>
        </p:nvGraphicFramePr>
        <p:xfrm>
          <a:off x="155509" y="2223353"/>
          <a:ext cx="1118347" cy="371857"/>
        </p:xfrm>
        <a:graphic>
          <a:graphicData uri="http://schemas.openxmlformats.org/presentationml/2006/ole">
            <mc:AlternateContent xmlns:mc="http://schemas.openxmlformats.org/markup-compatibility/2006">
              <mc:Choice xmlns:v="urn:schemas-microsoft-com:vml" Requires="v">
                <p:oleObj spid="_x0000_s370740" name="Equation" r:id="rId4" imgW="634449" imgH="215713" progId="Equation.3">
                  <p:embed/>
                </p:oleObj>
              </mc:Choice>
              <mc:Fallback>
                <p:oleObj name="Equation" r:id="rId4" imgW="634449" imgH="215713"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09" y="2223353"/>
                        <a:ext cx="1118347" cy="371857"/>
                      </a:xfrm>
                      <a:prstGeom prst="rect">
                        <a:avLst/>
                      </a:prstGeom>
                      <a:noFill/>
                    </p:spPr>
                  </p:pic>
                </p:oleObj>
              </mc:Fallback>
            </mc:AlternateContent>
          </a:graphicData>
        </a:graphic>
      </p:graphicFrame>
      <p:sp>
        <p:nvSpPr>
          <p:cNvPr id="8" name="Rectangle 7"/>
          <p:cNvSpPr/>
          <p:nvPr/>
        </p:nvSpPr>
        <p:spPr>
          <a:xfrm>
            <a:off x="86923" y="2619729"/>
            <a:ext cx="7912522" cy="369332"/>
          </a:xfrm>
          <a:prstGeom prst="rect">
            <a:avLst/>
          </a:prstGeom>
        </p:spPr>
        <p:txBody>
          <a:bodyPr wrap="square">
            <a:spAutoFit/>
          </a:bodyPr>
          <a:lstStyle/>
          <a:p>
            <a:pPr marL="0" marR="0">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pPr>
            <a:r>
              <a:rPr lang="en-US" sz="1800" dirty="0">
                <a:ea typeface="Times New Roman" panose="02020603050405020304" pitchFamily="18" charset="0"/>
              </a:rPr>
              <a:t>1550 nm = 2(1.450)(</a:t>
            </a:r>
            <a:r>
              <a:rPr lang="en-US" sz="1800" dirty="0">
                <a:latin typeface="Symbol" panose="05050102010706020507" pitchFamily="18" charset="2"/>
                <a:ea typeface="Times New Roman" panose="02020603050405020304" pitchFamily="18" charset="0"/>
              </a:rPr>
              <a:t>L</a:t>
            </a:r>
            <a:r>
              <a:rPr lang="en-US" sz="1800" dirty="0">
                <a:ea typeface="Times New Roman" panose="02020603050405020304" pitchFamily="18" charset="0"/>
              </a:rPr>
              <a:t>) so that the grating periodicity </a:t>
            </a:r>
            <a:r>
              <a:rPr lang="en-US" sz="1800" dirty="0" smtClean="0">
                <a:latin typeface="Symbol" panose="05050102010706020507" pitchFamily="18" charset="2"/>
                <a:ea typeface="Times New Roman" panose="02020603050405020304" pitchFamily="18" charset="0"/>
                <a:cs typeface="Times New Roman" panose="02020603050405020304" pitchFamily="18" charset="0"/>
              </a:rPr>
              <a:t>L</a:t>
            </a:r>
            <a:r>
              <a:rPr lang="en-US" sz="1800" dirty="0" smtClean="0">
                <a:ea typeface="Times New Roman" panose="02020603050405020304" pitchFamily="18" charset="0"/>
              </a:rPr>
              <a:t> </a:t>
            </a:r>
            <a:r>
              <a:rPr lang="en-US" sz="1800" dirty="0">
                <a:ea typeface="Times New Roman" panose="02020603050405020304" pitchFamily="18" charset="0"/>
              </a:rPr>
              <a:t>= </a:t>
            </a:r>
            <a:r>
              <a:rPr lang="en-US" sz="1800" b="1" dirty="0">
                <a:ea typeface="Times New Roman" panose="02020603050405020304" pitchFamily="18" charset="0"/>
              </a:rPr>
              <a:t>534.5 nm</a:t>
            </a:r>
            <a:r>
              <a:rPr lang="en-US" sz="1800" dirty="0">
                <a:ea typeface="Times New Roman" panose="02020603050405020304" pitchFamily="18" charset="0"/>
              </a:rPr>
              <a:t> </a:t>
            </a:r>
            <a:r>
              <a:rPr lang="en-US" sz="1600" dirty="0">
                <a:ea typeface="Times New Roman" panose="02020603050405020304" pitchFamily="18" charset="0"/>
              </a:rPr>
              <a:t>	</a:t>
            </a:r>
            <a:endParaRPr lang="en-US" sz="3200" dirty="0"/>
          </a:p>
        </p:txBody>
      </p:sp>
      <p:sp>
        <p:nvSpPr>
          <p:cNvPr id="9" name="Rectangle 8"/>
          <p:cNvSpPr/>
          <p:nvPr/>
        </p:nvSpPr>
        <p:spPr>
          <a:xfrm>
            <a:off x="86923" y="2898594"/>
            <a:ext cx="7725910" cy="723275"/>
          </a:xfrm>
          <a:prstGeom prst="rect">
            <a:avLst/>
          </a:prstGeom>
        </p:spPr>
        <p:txBody>
          <a:bodyPr wrap="square">
            <a:spAutoFit/>
          </a:bodyPr>
          <a:lstStyle/>
          <a:p>
            <a:pPr marL="0" marR="0">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pPr>
            <a:r>
              <a:rPr lang="en-US" sz="1800" dirty="0">
                <a:ea typeface="Times New Roman" panose="02020603050405020304" pitchFamily="18" charset="0"/>
              </a:rPr>
              <a:t>The coupling coefficient </a:t>
            </a:r>
            <a:r>
              <a:rPr lang="en-US" sz="1800" i="1" dirty="0">
                <a:latin typeface="Symbol" panose="05050102010706020507" pitchFamily="18" charset="2"/>
                <a:ea typeface="Times New Roman" panose="02020603050405020304" pitchFamily="18" charset="0"/>
              </a:rPr>
              <a:t>k</a:t>
            </a:r>
            <a:r>
              <a:rPr lang="en-US" sz="1800" i="1" dirty="0">
                <a:ea typeface="Times New Roman" panose="02020603050405020304" pitchFamily="18" charset="0"/>
              </a:rPr>
              <a:t> </a:t>
            </a:r>
            <a:r>
              <a:rPr lang="en-US" sz="1800" dirty="0">
                <a:ea typeface="Times New Roman" panose="02020603050405020304" pitchFamily="18" charset="0"/>
              </a:rPr>
              <a:t>is </a:t>
            </a:r>
            <a:r>
              <a:rPr lang="en-US" sz="1800" dirty="0" smtClean="0">
                <a:ea typeface="Times New Roman" panose="02020603050405020304" pitchFamily="18" charset="0"/>
              </a:rPr>
              <a:t> by</a:t>
            </a:r>
            <a:endParaRPr lang="en-US" sz="1800" dirty="0">
              <a:ea typeface="Times New Roman" panose="02020603050405020304" pitchFamily="18" charset="0"/>
            </a:endParaRPr>
          </a:p>
          <a:p>
            <a:pPr marL="0" marR="0">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pPr>
            <a:r>
              <a:rPr lang="en-US" sz="1800" dirty="0">
                <a:latin typeface="Symbol" panose="05050102010706020507" pitchFamily="18" charset="2"/>
                <a:ea typeface="Times New Roman" panose="02020603050405020304" pitchFamily="18" charset="0"/>
              </a:rPr>
              <a:t>			</a:t>
            </a:r>
            <a:r>
              <a:rPr lang="en-US" sz="1800" i="1" dirty="0">
                <a:latin typeface="Symbol" panose="05050102010706020507" pitchFamily="18" charset="2"/>
                <a:ea typeface="Times New Roman" panose="02020603050405020304" pitchFamily="18" charset="0"/>
              </a:rPr>
              <a:t>k</a:t>
            </a:r>
            <a:r>
              <a:rPr lang="en-US" sz="1800" dirty="0">
                <a:ea typeface="Times New Roman" panose="02020603050405020304" pitchFamily="18" charset="0"/>
              </a:rPr>
              <a:t> = </a:t>
            </a:r>
            <a:r>
              <a:rPr lang="en-US" sz="1800" i="1" dirty="0" err="1">
                <a:latin typeface="Symbol" panose="05050102010706020507" pitchFamily="18" charset="2"/>
                <a:ea typeface="Times New Roman" panose="02020603050405020304" pitchFamily="18" charset="0"/>
              </a:rPr>
              <a:t>p</a:t>
            </a:r>
            <a:r>
              <a:rPr lang="en-US" sz="1800" dirty="0" err="1">
                <a:latin typeface="Symbol" panose="05050102010706020507" pitchFamily="18" charset="2"/>
                <a:ea typeface="Times New Roman" panose="02020603050405020304" pitchFamily="18" charset="0"/>
              </a:rPr>
              <a:t>D</a:t>
            </a:r>
            <a:r>
              <a:rPr lang="en-US" sz="1800" i="1" dirty="0" err="1">
                <a:ea typeface="Times New Roman" panose="02020603050405020304" pitchFamily="18" charset="0"/>
              </a:rPr>
              <a:t>n</a:t>
            </a:r>
            <a:r>
              <a:rPr lang="en-US" sz="1800" i="1" dirty="0">
                <a:ea typeface="Times New Roman" panose="02020603050405020304" pitchFamily="18" charset="0"/>
              </a:rPr>
              <a:t>/</a:t>
            </a:r>
            <a:r>
              <a:rPr lang="en-US" sz="1800" i="1" dirty="0">
                <a:latin typeface="Symbol" panose="05050102010706020507" pitchFamily="18" charset="2"/>
                <a:ea typeface="Times New Roman" panose="02020603050405020304" pitchFamily="18" charset="0"/>
              </a:rPr>
              <a:t>l</a:t>
            </a:r>
            <a:r>
              <a:rPr lang="en-US" sz="1800" dirty="0">
                <a:ea typeface="Times New Roman" panose="02020603050405020304" pitchFamily="18" charset="0"/>
              </a:rPr>
              <a:t> =</a:t>
            </a:r>
            <a:r>
              <a:rPr lang="en-US" sz="1800" dirty="0">
                <a:latin typeface="Symbol" panose="05050102010706020507" pitchFamily="18" charset="2"/>
                <a:ea typeface="Times New Roman" panose="02020603050405020304" pitchFamily="18" charset="0"/>
              </a:rPr>
              <a:t> </a:t>
            </a:r>
            <a:r>
              <a:rPr lang="en-US" sz="1800" i="1" dirty="0">
                <a:latin typeface="Symbol" panose="05050102010706020507" pitchFamily="18" charset="2"/>
                <a:ea typeface="Times New Roman" panose="02020603050405020304" pitchFamily="18" charset="0"/>
              </a:rPr>
              <a:t>p</a:t>
            </a:r>
            <a:r>
              <a:rPr lang="en-US" sz="1800" dirty="0">
                <a:ea typeface="Times New Roman" panose="02020603050405020304" pitchFamily="18" charset="0"/>
              </a:rPr>
              <a:t>(10</a:t>
            </a:r>
            <a:r>
              <a:rPr lang="en-US" sz="1800" baseline="30000" dirty="0">
                <a:ea typeface="Times New Roman" panose="02020603050405020304" pitchFamily="18" charset="0"/>
              </a:rPr>
              <a:t>-4</a:t>
            </a:r>
            <a:r>
              <a:rPr lang="en-US" sz="1800" dirty="0">
                <a:ea typeface="Times New Roman" panose="02020603050405020304" pitchFamily="18" charset="0"/>
              </a:rPr>
              <a:t>)/(1550×10</a:t>
            </a:r>
            <a:r>
              <a:rPr lang="en-US" sz="1800" baseline="30000" dirty="0">
                <a:ea typeface="Times New Roman" panose="02020603050405020304" pitchFamily="18" charset="0"/>
              </a:rPr>
              <a:t>-9</a:t>
            </a:r>
            <a:r>
              <a:rPr lang="en-US" sz="1800" dirty="0">
                <a:ea typeface="Times New Roman" panose="02020603050405020304" pitchFamily="18" charset="0"/>
              </a:rPr>
              <a:t> m) = </a:t>
            </a:r>
            <a:r>
              <a:rPr lang="en-US" sz="1800" b="1" dirty="0">
                <a:ea typeface="Times New Roman" panose="02020603050405020304" pitchFamily="18" charset="0"/>
              </a:rPr>
              <a:t>202.7 m</a:t>
            </a:r>
            <a:r>
              <a:rPr lang="en-US" sz="1800" b="1" baseline="30000" dirty="0">
                <a:ea typeface="Times New Roman" panose="02020603050405020304" pitchFamily="18" charset="0"/>
              </a:rPr>
              <a:t>-1</a:t>
            </a:r>
            <a:r>
              <a:rPr lang="en-US" sz="1800" dirty="0">
                <a:ea typeface="Times New Roman" panose="02020603050405020304" pitchFamily="18" charset="0"/>
              </a:rPr>
              <a:t>. </a:t>
            </a:r>
            <a:endParaRPr lang="en-US" sz="1800" dirty="0">
              <a:effectLst/>
              <a:ea typeface="Times New Roman" panose="02020603050405020304" pitchFamily="18" charset="0"/>
            </a:endParaRPr>
          </a:p>
        </p:txBody>
      </p:sp>
      <p:sp>
        <p:nvSpPr>
          <p:cNvPr id="10" name="Rectangle 9"/>
          <p:cNvSpPr/>
          <p:nvPr/>
        </p:nvSpPr>
        <p:spPr>
          <a:xfrm>
            <a:off x="86923" y="3646388"/>
            <a:ext cx="7607722" cy="400110"/>
          </a:xfrm>
          <a:prstGeom prst="rect">
            <a:avLst/>
          </a:prstGeom>
        </p:spPr>
        <p:txBody>
          <a:bodyPr wrap="square">
            <a:spAutoFit/>
          </a:bodyPr>
          <a:lstStyle/>
          <a:p>
            <a:pPr marL="0" marR="0">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pPr>
            <a:r>
              <a:rPr lang="en-US" sz="2000" dirty="0">
                <a:ea typeface="Times New Roman" panose="02020603050405020304" pitchFamily="18" charset="0"/>
              </a:rPr>
              <a:t>Thus, </a:t>
            </a:r>
            <a:r>
              <a:rPr lang="en-US" sz="2000" i="1" dirty="0" err="1">
                <a:latin typeface="Symbol" panose="05050102010706020507" pitchFamily="18" charset="2"/>
                <a:ea typeface="Times New Roman" panose="02020603050405020304" pitchFamily="18" charset="0"/>
              </a:rPr>
              <a:t>k</a:t>
            </a:r>
            <a:r>
              <a:rPr lang="en-US" sz="2000" i="1" dirty="0" err="1">
                <a:ea typeface="Times New Roman" panose="02020603050405020304" pitchFamily="18" charset="0"/>
              </a:rPr>
              <a:t>L</a:t>
            </a:r>
            <a:r>
              <a:rPr lang="en-US" sz="2000" dirty="0">
                <a:ea typeface="Times New Roman" panose="02020603050405020304" pitchFamily="18" charset="0"/>
              </a:rPr>
              <a:t> = 2.027, so the FBG is a strong grating. The reflectance is</a:t>
            </a:r>
            <a:endParaRPr lang="en-US" sz="2000" dirty="0">
              <a:effectLst/>
              <a:ea typeface="Times New Roman" panose="02020603050405020304" pitchFamily="18" charset="0"/>
            </a:endParaRPr>
          </a:p>
        </p:txBody>
      </p:sp>
      <p:sp>
        <p:nvSpPr>
          <p:cNvPr id="13" name="Rectangle 2"/>
          <p:cNvSpPr>
            <a:spLocks noChangeArrowheads="1"/>
          </p:cNvSpPr>
          <p:nvPr/>
        </p:nvSpPr>
        <p:spPr bwMode="auto">
          <a:xfrm>
            <a:off x="86923" y="1639840"/>
            <a:ext cx="8026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C00000"/>
                </a:solidFill>
                <a:effectLst/>
                <a:latin typeface="Arial" panose="020B0604020202020204" pitchFamily="34" charset="0"/>
                <a:ea typeface="Times New Roman" panose="02020603050405020304" pitchFamily="18" charset="0"/>
              </a:rPr>
              <a:t>SOLUTION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1174750" y="42902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2723868705"/>
              </p:ext>
            </p:extLst>
          </p:nvPr>
        </p:nvGraphicFramePr>
        <p:xfrm>
          <a:off x="1449986" y="4118370"/>
          <a:ext cx="1508469" cy="383780"/>
        </p:xfrm>
        <a:graphic>
          <a:graphicData uri="http://schemas.openxmlformats.org/presentationml/2006/ole">
            <mc:AlternateContent xmlns:mc="http://schemas.openxmlformats.org/markup-compatibility/2006">
              <mc:Choice xmlns:v="urn:schemas-microsoft-com:vml" Requires="v">
                <p:oleObj spid="_x0000_s370741" name="Equation" r:id="rId6" imgW="901309" imgH="228501" progId="Equation.3">
                  <p:embed/>
                </p:oleObj>
              </mc:Choice>
              <mc:Fallback>
                <p:oleObj name="Equation" r:id="rId6" imgW="901309" imgH="228501"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9986" y="4118370"/>
                        <a:ext cx="1508469" cy="383780"/>
                      </a:xfrm>
                      <a:prstGeom prst="rect">
                        <a:avLst/>
                      </a:prstGeom>
                      <a:noFill/>
                    </p:spPr>
                  </p:pic>
                </p:oleObj>
              </mc:Fallback>
            </mc:AlternateContent>
          </a:graphicData>
        </a:graphic>
      </p:graphicFrame>
      <p:sp>
        <p:nvSpPr>
          <p:cNvPr id="14" name="Rectangle 13"/>
          <p:cNvSpPr/>
          <p:nvPr/>
        </p:nvSpPr>
        <p:spPr>
          <a:xfrm>
            <a:off x="2907617" y="4132818"/>
            <a:ext cx="3227165" cy="369332"/>
          </a:xfrm>
          <a:prstGeom prst="rect">
            <a:avLst/>
          </a:prstGeom>
        </p:spPr>
        <p:txBody>
          <a:bodyPr wrap="none">
            <a:spAutoFit/>
          </a:bodyPr>
          <a:lstStyle/>
          <a:p>
            <a:r>
              <a:rPr lang="en-US" sz="1800" dirty="0">
                <a:ea typeface="Times New Roman" panose="02020603050405020304" pitchFamily="18" charset="0"/>
              </a:rPr>
              <a:t>= tanh</a:t>
            </a:r>
            <a:r>
              <a:rPr lang="en-US" sz="1800" baseline="30000" dirty="0">
                <a:ea typeface="Times New Roman" panose="02020603050405020304" pitchFamily="18" charset="0"/>
              </a:rPr>
              <a:t>2</a:t>
            </a:r>
            <a:r>
              <a:rPr lang="en-US" sz="1800" dirty="0">
                <a:ea typeface="Times New Roman" panose="02020603050405020304" pitchFamily="18" charset="0"/>
              </a:rPr>
              <a:t>(2.027) = 0.933 or</a:t>
            </a:r>
            <a:r>
              <a:rPr lang="en-US" sz="1800" b="1" dirty="0">
                <a:ea typeface="Times New Roman" panose="02020603050405020304" pitchFamily="18" charset="0"/>
              </a:rPr>
              <a:t> 93.3%</a:t>
            </a:r>
            <a:endParaRPr lang="en-US" sz="3600" dirty="0"/>
          </a:p>
        </p:txBody>
      </p:sp>
      <p:graphicFrame>
        <p:nvGraphicFramePr>
          <p:cNvPr id="16" name="Object 15"/>
          <p:cNvGraphicFramePr>
            <a:graphicFrameLocks noChangeAspect="1"/>
          </p:cNvGraphicFramePr>
          <p:nvPr>
            <p:extLst>
              <p:ext uri="{D42A27DB-BD31-4B8C-83A1-F6EECF244321}">
                <p14:modId xmlns:p14="http://schemas.microsoft.com/office/powerpoint/2010/main" val="3014439826"/>
              </p:ext>
            </p:extLst>
          </p:nvPr>
        </p:nvGraphicFramePr>
        <p:xfrm>
          <a:off x="1449986" y="4588470"/>
          <a:ext cx="3919777" cy="704850"/>
        </p:xfrm>
        <a:graphic>
          <a:graphicData uri="http://schemas.openxmlformats.org/presentationml/2006/ole">
            <mc:AlternateContent xmlns:mc="http://schemas.openxmlformats.org/markup-compatibility/2006">
              <mc:Choice xmlns:v="urn:schemas-microsoft-com:vml" Requires="v">
                <p:oleObj spid="_x0000_s370742" name="Equation" r:id="rId8" imgW="2451100" imgH="444500" progId="Equation.3">
                  <p:embed/>
                </p:oleObj>
              </mc:Choice>
              <mc:Fallback>
                <p:oleObj name="Equation" r:id="rId8" imgW="2451100" imgH="4445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9986" y="4588470"/>
                        <a:ext cx="3919777" cy="704850"/>
                      </a:xfrm>
                      <a:prstGeom prst="rect">
                        <a:avLst/>
                      </a:prstGeom>
                      <a:noFill/>
                    </p:spPr>
                  </p:pic>
                </p:oleObj>
              </mc:Fallback>
            </mc:AlternateContent>
          </a:graphicData>
        </a:graphic>
      </p:graphicFrame>
      <p:sp>
        <p:nvSpPr>
          <p:cNvPr id="17" name="Rectangle 16"/>
          <p:cNvSpPr/>
          <p:nvPr/>
        </p:nvSpPr>
        <p:spPr>
          <a:xfrm>
            <a:off x="5375843" y="4710062"/>
            <a:ext cx="1632178" cy="461665"/>
          </a:xfrm>
          <a:prstGeom prst="rect">
            <a:avLst/>
          </a:prstGeom>
        </p:spPr>
        <p:txBody>
          <a:bodyPr wrap="none">
            <a:spAutoFit/>
          </a:bodyPr>
          <a:lstStyle/>
          <a:p>
            <a:r>
              <a:rPr lang="en-US" dirty="0">
                <a:ea typeface="Times New Roman" panose="02020603050405020304" pitchFamily="18" charset="0"/>
              </a:rPr>
              <a:t>= </a:t>
            </a:r>
            <a:r>
              <a:rPr lang="en-US" b="1" dirty="0">
                <a:ea typeface="Times New Roman" panose="02020603050405020304" pitchFamily="18" charset="0"/>
              </a:rPr>
              <a:t>0.428 nm</a:t>
            </a:r>
            <a:endParaRPr lang="en-US" dirty="0"/>
          </a:p>
        </p:txBody>
      </p:sp>
      <p:sp>
        <p:nvSpPr>
          <p:cNvPr id="18" name="Rectangle 17"/>
          <p:cNvSpPr/>
          <p:nvPr/>
        </p:nvSpPr>
        <p:spPr>
          <a:xfrm>
            <a:off x="121215" y="5501232"/>
            <a:ext cx="8307437" cy="584775"/>
          </a:xfrm>
          <a:prstGeom prst="rect">
            <a:avLst/>
          </a:prstGeom>
        </p:spPr>
        <p:txBody>
          <a:bodyPr wrap="square">
            <a:spAutoFit/>
          </a:bodyPr>
          <a:lstStyle/>
          <a:p>
            <a:pPr marL="0" marR="0">
              <a:spcBef>
                <a:spcPts val="0"/>
              </a:spcBef>
              <a:spcAft>
                <a:spcPts val="60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480" algn="r"/>
              </a:tabLst>
            </a:pPr>
            <a:r>
              <a:rPr lang="en-US" sz="1600" dirty="0">
                <a:ea typeface="Times New Roman" panose="02020603050405020304" pitchFamily="18" charset="0"/>
              </a:rPr>
              <a:t>The reflectance and spectral width values are approximate inasmuch </a:t>
            </a:r>
            <a:r>
              <a:rPr lang="en-US" sz="1600" dirty="0" smtClean="0">
                <a:ea typeface="Times New Roman" panose="02020603050405020304" pitchFamily="18" charset="0"/>
              </a:rPr>
              <a:t>as above equations contain </a:t>
            </a:r>
            <a:r>
              <a:rPr lang="en-US" sz="1600" dirty="0">
                <a:ea typeface="Times New Roman" panose="02020603050405020304" pitchFamily="18" charset="0"/>
              </a:rPr>
              <a:t>a number of assumptions.</a:t>
            </a:r>
          </a:p>
        </p:txBody>
      </p:sp>
    </p:spTree>
    <p:extLst>
      <p:ext uri="{BB962C8B-B14F-4D97-AF65-F5344CB8AC3E}">
        <p14:creationId xmlns:p14="http://schemas.microsoft.com/office/powerpoint/2010/main" val="3313224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7" descr="K:\All My Files\Book, Optoelectronics, Pearson\##2ndEdition\#Chapters, The Textbook (2nd Edition)\Ch02, Waveguides,2nd Edition\#2-02-PlanarGuide1Ray(CNV).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425" y="477838"/>
            <a:ext cx="5819775"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45060" name="Object 2"/>
          <p:cNvGraphicFramePr>
            <a:graphicFrameLocks noChangeAspect="1"/>
          </p:cNvGraphicFramePr>
          <p:nvPr/>
        </p:nvGraphicFramePr>
        <p:xfrm>
          <a:off x="700088" y="4270375"/>
          <a:ext cx="3578225" cy="873125"/>
        </p:xfrm>
        <a:graphic>
          <a:graphicData uri="http://schemas.openxmlformats.org/presentationml/2006/ole">
            <mc:AlternateContent xmlns:mc="http://schemas.openxmlformats.org/markup-compatibility/2006">
              <mc:Choice xmlns:v="urn:schemas-microsoft-com:vml" Requires="v">
                <p:oleObj spid="_x0000_s45125" name="Equation" r:id="rId5" imgW="1879600" imgH="457200" progId="Equation.3">
                  <p:embed/>
                </p:oleObj>
              </mc:Choice>
              <mc:Fallback>
                <p:oleObj name="Equation" r:id="rId5" imgW="1879600" imgH="45720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0088" y="4270375"/>
                        <a:ext cx="3578225" cy="873125"/>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45062" name="Object 4"/>
          <p:cNvGraphicFramePr>
            <a:graphicFrameLocks noChangeAspect="1"/>
          </p:cNvGraphicFramePr>
          <p:nvPr/>
        </p:nvGraphicFramePr>
        <p:xfrm>
          <a:off x="717550" y="5183188"/>
          <a:ext cx="3560763" cy="817562"/>
        </p:xfrm>
        <a:graphic>
          <a:graphicData uri="http://schemas.openxmlformats.org/presentationml/2006/ole">
            <mc:AlternateContent xmlns:mc="http://schemas.openxmlformats.org/markup-compatibility/2006">
              <mc:Choice xmlns:v="urn:schemas-microsoft-com:vml" Requires="v">
                <p:oleObj spid="_x0000_s45126" name="Equation" r:id="rId7" imgW="1854200" imgH="431800" progId="Equation.3">
                  <p:embed/>
                </p:oleObj>
              </mc:Choice>
              <mc:Fallback>
                <p:oleObj name="Equation" r:id="rId7" imgW="1854200" imgH="4318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550" y="5183188"/>
                        <a:ext cx="3560763" cy="817562"/>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3" name="Rectangle 6"/>
          <p:cNvSpPr>
            <a:spLocks noChangeArrowheads="1"/>
          </p:cNvSpPr>
          <p:nvPr/>
        </p:nvSpPr>
        <p:spPr bwMode="auto">
          <a:xfrm>
            <a:off x="4386263" y="4271963"/>
            <a:ext cx="4572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i="1">
                <a:cs typeface="Times New Roman" panose="02020603050405020304" pitchFamily="18" charset="0"/>
              </a:rPr>
              <a:t>Propagation constant along the guide	</a:t>
            </a:r>
            <a:endParaRPr lang="en-US" altLang="en-US"/>
          </a:p>
        </p:txBody>
      </p:sp>
      <p:sp>
        <p:nvSpPr>
          <p:cNvPr id="45064" name="Rectangle 7"/>
          <p:cNvSpPr>
            <a:spLocks noChangeArrowheads="1"/>
          </p:cNvSpPr>
          <p:nvPr/>
        </p:nvSpPr>
        <p:spPr bwMode="auto">
          <a:xfrm>
            <a:off x="4386263" y="5340350"/>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i="1">
                <a:cs typeface="Times New Roman" panose="02020603050405020304" pitchFamily="18" charset="0"/>
              </a:rPr>
              <a:t>Transverse Propagation constant</a:t>
            </a:r>
            <a:endParaRPr lang="en-US" altLang="en-US"/>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150" y="0"/>
            <a:ext cx="7772400" cy="641838"/>
          </a:xfrm>
        </p:spPr>
        <p:txBody>
          <a:bodyPr/>
          <a:lstStyle/>
          <a:p>
            <a:r>
              <a:rPr lang="en-US" sz="2800" b="1" dirty="0" smtClean="0">
                <a:solidFill>
                  <a:srgbClr val="C00000"/>
                </a:solidFill>
                <a:latin typeface="Arial" panose="020B0604020202020204" pitchFamily="34" charset="0"/>
                <a:cs typeface="Arial" panose="020B0604020202020204" pitchFamily="34" charset="0"/>
              </a:rPr>
              <a:t>Appendix I: FBG Strain Gauge</a:t>
            </a:r>
            <a:endParaRPr lang="en-US" sz="2800" b="1" dirty="0">
              <a:solidFill>
                <a:srgbClr val="C00000"/>
              </a:solidFill>
              <a:latin typeface="Arial" panose="020B0604020202020204" pitchFamily="34" charset="0"/>
              <a:cs typeface="Arial" panose="020B0604020202020204" pitchFamily="34" charset="0"/>
            </a:endParaRPr>
          </a:p>
        </p:txBody>
      </p:sp>
      <p:graphicFrame>
        <p:nvGraphicFramePr>
          <p:cNvPr id="5" name="Object 19"/>
          <p:cNvGraphicFramePr>
            <a:graphicFrameLocks noChangeAspect="1"/>
          </p:cNvGraphicFramePr>
          <p:nvPr>
            <p:extLst>
              <p:ext uri="{D42A27DB-BD31-4B8C-83A1-F6EECF244321}">
                <p14:modId xmlns:p14="http://schemas.microsoft.com/office/powerpoint/2010/main" val="3854545236"/>
              </p:ext>
            </p:extLst>
          </p:nvPr>
        </p:nvGraphicFramePr>
        <p:xfrm>
          <a:off x="815611" y="1179000"/>
          <a:ext cx="1311275" cy="765175"/>
        </p:xfrm>
        <a:graphic>
          <a:graphicData uri="http://schemas.openxmlformats.org/presentationml/2006/ole">
            <mc:AlternateContent xmlns:mc="http://schemas.openxmlformats.org/markup-compatibility/2006">
              <mc:Choice xmlns:v="urn:schemas-microsoft-com:vml" Requires="v">
                <p:oleObj spid="_x0000_s371800" name="Equation" r:id="rId3" imgW="685800" imgH="393480" progId="Equation.3">
                  <p:embed/>
                </p:oleObj>
              </mc:Choice>
              <mc:Fallback>
                <p:oleObj name="Equation" r:id="rId3" imgW="685800" imgH="393480" progId="Equation.3">
                  <p:embed/>
                  <p:pic>
                    <p:nvPicPr>
                      <p:cNvPr id="0" name=""/>
                      <p:cNvPicPr>
                        <a:picLocks noChangeAspect="1" noChangeArrowheads="1"/>
                      </p:cNvPicPr>
                      <p:nvPr/>
                    </p:nvPicPr>
                    <p:blipFill>
                      <a:blip r:embed="rId4"/>
                      <a:srcRect/>
                      <a:stretch>
                        <a:fillRect/>
                      </a:stretch>
                    </p:blipFill>
                    <p:spPr bwMode="auto">
                      <a:xfrm>
                        <a:off x="815611" y="1179000"/>
                        <a:ext cx="1311275" cy="765175"/>
                      </a:xfrm>
                      <a:prstGeom prst="rect">
                        <a:avLst/>
                      </a:prstGeom>
                      <a:noFill/>
                      <a:ln>
                        <a:noFill/>
                      </a:ln>
                      <a:extLst/>
                    </p:spPr>
                  </p:pic>
                </p:oleObj>
              </mc:Fallback>
            </mc:AlternateContent>
          </a:graphicData>
        </a:graphic>
      </p:graphicFrame>
      <p:graphicFrame>
        <p:nvGraphicFramePr>
          <p:cNvPr id="6" name="Object 19"/>
          <p:cNvGraphicFramePr>
            <a:graphicFrameLocks noChangeAspect="1"/>
          </p:cNvGraphicFramePr>
          <p:nvPr>
            <p:extLst>
              <p:ext uri="{D42A27DB-BD31-4B8C-83A1-F6EECF244321}">
                <p14:modId xmlns:p14="http://schemas.microsoft.com/office/powerpoint/2010/main" val="3939081940"/>
              </p:ext>
            </p:extLst>
          </p:nvPr>
        </p:nvGraphicFramePr>
        <p:xfrm>
          <a:off x="4187944" y="1117434"/>
          <a:ext cx="1311275" cy="765175"/>
        </p:xfrm>
        <a:graphic>
          <a:graphicData uri="http://schemas.openxmlformats.org/presentationml/2006/ole">
            <mc:AlternateContent xmlns:mc="http://schemas.openxmlformats.org/markup-compatibility/2006">
              <mc:Choice xmlns:v="urn:schemas-microsoft-com:vml" Requires="v">
                <p:oleObj spid="_x0000_s371801" name="Equation" r:id="rId5" imgW="685800" imgH="393480" progId="Equation.3">
                  <p:embed/>
                </p:oleObj>
              </mc:Choice>
              <mc:Fallback>
                <p:oleObj name="Equation" r:id="rId5" imgW="685800" imgH="393480" progId="Equation.3">
                  <p:embed/>
                  <p:pic>
                    <p:nvPicPr>
                      <p:cNvPr id="0" name=""/>
                      <p:cNvPicPr>
                        <a:picLocks noChangeAspect="1" noChangeArrowheads="1"/>
                      </p:cNvPicPr>
                      <p:nvPr/>
                    </p:nvPicPr>
                    <p:blipFill>
                      <a:blip r:embed="rId6"/>
                      <a:srcRect/>
                      <a:stretch>
                        <a:fillRect/>
                      </a:stretch>
                    </p:blipFill>
                    <p:spPr bwMode="auto">
                      <a:xfrm>
                        <a:off x="4187944" y="1117434"/>
                        <a:ext cx="1311275" cy="765175"/>
                      </a:xfrm>
                      <a:prstGeom prst="rect">
                        <a:avLst/>
                      </a:prstGeom>
                      <a:noFill/>
                      <a:ln>
                        <a:noFill/>
                      </a:ln>
                      <a:extLst/>
                    </p:spPr>
                  </p:pic>
                </p:oleObj>
              </mc:Fallback>
            </mc:AlternateContent>
          </a:graphicData>
        </a:graphic>
      </p:graphicFrame>
      <p:graphicFrame>
        <p:nvGraphicFramePr>
          <p:cNvPr id="7" name="Object 19"/>
          <p:cNvGraphicFramePr>
            <a:graphicFrameLocks noChangeAspect="1"/>
          </p:cNvGraphicFramePr>
          <p:nvPr>
            <p:extLst>
              <p:ext uri="{D42A27DB-BD31-4B8C-83A1-F6EECF244321}">
                <p14:modId xmlns:p14="http://schemas.microsoft.com/office/powerpoint/2010/main" val="1358515339"/>
              </p:ext>
            </p:extLst>
          </p:nvPr>
        </p:nvGraphicFramePr>
        <p:xfrm>
          <a:off x="2716579" y="1103923"/>
          <a:ext cx="1068388" cy="765175"/>
        </p:xfrm>
        <a:graphic>
          <a:graphicData uri="http://schemas.openxmlformats.org/presentationml/2006/ole">
            <mc:AlternateContent xmlns:mc="http://schemas.openxmlformats.org/markup-compatibility/2006">
              <mc:Choice xmlns:v="urn:schemas-microsoft-com:vml" Requires="v">
                <p:oleObj spid="_x0000_s371802" name="Equation" r:id="rId7" imgW="558720" imgH="393480" progId="Equation.3">
                  <p:embed/>
                </p:oleObj>
              </mc:Choice>
              <mc:Fallback>
                <p:oleObj name="Equation" r:id="rId7" imgW="558720" imgH="393480" progId="Equation.3">
                  <p:embed/>
                  <p:pic>
                    <p:nvPicPr>
                      <p:cNvPr id="0" name=""/>
                      <p:cNvPicPr>
                        <a:picLocks noChangeAspect="1" noChangeArrowheads="1"/>
                      </p:cNvPicPr>
                      <p:nvPr/>
                    </p:nvPicPr>
                    <p:blipFill>
                      <a:blip r:embed="rId8"/>
                      <a:srcRect/>
                      <a:stretch>
                        <a:fillRect/>
                      </a:stretch>
                    </p:blipFill>
                    <p:spPr bwMode="auto">
                      <a:xfrm>
                        <a:off x="2716579" y="1103923"/>
                        <a:ext cx="1068388" cy="765175"/>
                      </a:xfrm>
                      <a:prstGeom prst="rect">
                        <a:avLst/>
                      </a:prstGeom>
                      <a:noFill/>
                      <a:ln>
                        <a:noFill/>
                      </a:ln>
                      <a:extLst/>
                    </p:spPr>
                  </p:pic>
                </p:oleObj>
              </mc:Fallback>
            </mc:AlternateContent>
          </a:graphicData>
        </a:graphic>
      </p:graphicFrame>
      <p:sp>
        <p:nvSpPr>
          <p:cNvPr id="8" name="TextBox 7"/>
          <p:cNvSpPr txBox="1"/>
          <p:nvPr/>
        </p:nvSpPr>
        <p:spPr>
          <a:xfrm>
            <a:off x="2246070" y="1255472"/>
            <a:ext cx="474602" cy="461665"/>
          </a:xfrm>
          <a:prstGeom prst="rect">
            <a:avLst/>
          </a:prstGeom>
          <a:noFill/>
        </p:spPr>
        <p:txBody>
          <a:bodyPr wrap="square" rtlCol="0">
            <a:spAutoFit/>
          </a:bodyPr>
          <a:lstStyle/>
          <a:p>
            <a:r>
              <a:rPr lang="en-US" dirty="0" smtClean="0">
                <a:sym typeface="Symbol" panose="05050102010706020507" pitchFamily="18" charset="2"/>
              </a:rPr>
              <a:t>or</a:t>
            </a:r>
            <a:endParaRPr lang="en-US" dirty="0"/>
          </a:p>
        </p:txBody>
      </p:sp>
      <p:sp>
        <p:nvSpPr>
          <p:cNvPr id="9" name="TextBox 8"/>
          <p:cNvSpPr txBox="1"/>
          <p:nvPr/>
        </p:nvSpPr>
        <p:spPr>
          <a:xfrm>
            <a:off x="3779287" y="1255471"/>
            <a:ext cx="474602" cy="461665"/>
          </a:xfrm>
          <a:prstGeom prst="rect">
            <a:avLst/>
          </a:prstGeom>
          <a:noFill/>
        </p:spPr>
        <p:txBody>
          <a:bodyPr wrap="square" rtlCol="0">
            <a:spAutoFit/>
          </a:bodyPr>
          <a:lstStyle/>
          <a:p>
            <a:r>
              <a:rPr lang="en-US" dirty="0" smtClean="0">
                <a:sym typeface="Symbol" panose="05050102010706020507" pitchFamily="18" charset="2"/>
              </a:rPr>
              <a:t></a:t>
            </a:r>
            <a:endParaRPr lang="en-US" dirty="0"/>
          </a:p>
        </p:txBody>
      </p:sp>
      <p:sp>
        <p:nvSpPr>
          <p:cNvPr id="10" name="TextBox 9"/>
          <p:cNvSpPr txBox="1"/>
          <p:nvPr/>
        </p:nvSpPr>
        <p:spPr>
          <a:xfrm>
            <a:off x="386617" y="549042"/>
            <a:ext cx="4659923" cy="461665"/>
          </a:xfrm>
          <a:prstGeom prst="rect">
            <a:avLst/>
          </a:prstGeom>
          <a:noFill/>
        </p:spPr>
        <p:txBody>
          <a:bodyPr wrap="square" rtlCol="0">
            <a:spAutoFit/>
          </a:bodyPr>
          <a:lstStyle/>
          <a:p>
            <a:r>
              <a:rPr lang="en-US" dirty="0" smtClean="0"/>
              <a:t>Some researchers use</a:t>
            </a:r>
            <a:endParaRPr lang="en-US" dirty="0"/>
          </a:p>
        </p:txBody>
      </p:sp>
      <p:graphicFrame>
        <p:nvGraphicFramePr>
          <p:cNvPr id="11" name="Object 3"/>
          <p:cNvGraphicFramePr>
            <a:graphicFrameLocks noChangeAspect="1"/>
          </p:cNvGraphicFramePr>
          <p:nvPr>
            <p:extLst>
              <p:ext uri="{D42A27DB-BD31-4B8C-83A1-F6EECF244321}">
                <p14:modId xmlns:p14="http://schemas.microsoft.com/office/powerpoint/2010/main" val="2488373614"/>
              </p:ext>
            </p:extLst>
          </p:nvPr>
        </p:nvGraphicFramePr>
        <p:xfrm>
          <a:off x="882650" y="2181225"/>
          <a:ext cx="2867025" cy="493713"/>
        </p:xfrm>
        <a:graphic>
          <a:graphicData uri="http://schemas.openxmlformats.org/presentationml/2006/ole">
            <mc:AlternateContent xmlns:mc="http://schemas.openxmlformats.org/markup-compatibility/2006">
              <mc:Choice xmlns:v="urn:schemas-microsoft-com:vml" Requires="v">
                <p:oleObj spid="_x0000_s371803" name="Equation" r:id="rId9" imgW="1231560" imgH="215640" progId="Equation.3">
                  <p:embed/>
                </p:oleObj>
              </mc:Choice>
              <mc:Fallback>
                <p:oleObj name="Equation" r:id="rId9" imgW="1231560" imgH="215640" progId="Equation.3">
                  <p:embed/>
                  <p:pic>
                    <p:nvPicPr>
                      <p:cNvPr id="0" name=""/>
                      <p:cNvPicPr>
                        <a:picLocks noChangeAspect="1" noChangeArrowheads="1"/>
                      </p:cNvPicPr>
                      <p:nvPr/>
                    </p:nvPicPr>
                    <p:blipFill>
                      <a:blip r:embed="rId10"/>
                      <a:srcRect/>
                      <a:stretch>
                        <a:fillRect/>
                      </a:stretch>
                    </p:blipFill>
                    <p:spPr bwMode="auto">
                      <a:xfrm>
                        <a:off x="882650" y="2181225"/>
                        <a:ext cx="2867025" cy="493713"/>
                      </a:xfrm>
                      <a:prstGeom prst="rect">
                        <a:avLst/>
                      </a:prstGeom>
                      <a:noFill/>
                      <a:ln>
                        <a:noFill/>
                      </a:ln>
                      <a:extLst/>
                    </p:spPr>
                  </p:pic>
                </p:oleObj>
              </mc:Fallback>
            </mc:AlternateContent>
          </a:graphicData>
        </a:graphic>
      </p:graphicFrame>
      <p:graphicFrame>
        <p:nvGraphicFramePr>
          <p:cNvPr id="12" name="Object 17"/>
          <p:cNvGraphicFramePr>
            <a:graphicFrameLocks noChangeAspect="1"/>
          </p:cNvGraphicFramePr>
          <p:nvPr>
            <p:extLst>
              <p:ext uri="{D42A27DB-BD31-4B8C-83A1-F6EECF244321}">
                <p14:modId xmlns:p14="http://schemas.microsoft.com/office/powerpoint/2010/main" val="3600361275"/>
              </p:ext>
            </p:extLst>
          </p:nvPr>
        </p:nvGraphicFramePr>
        <p:xfrm>
          <a:off x="802665" y="3139026"/>
          <a:ext cx="5757862" cy="938213"/>
        </p:xfrm>
        <a:graphic>
          <a:graphicData uri="http://schemas.openxmlformats.org/presentationml/2006/ole">
            <mc:AlternateContent xmlns:mc="http://schemas.openxmlformats.org/markup-compatibility/2006">
              <mc:Choice xmlns:v="urn:schemas-microsoft-com:vml" Requires="v">
                <p:oleObj spid="_x0000_s371804" name="Equation" r:id="rId11" imgW="2628720" imgH="431640" progId="Equation.3">
                  <p:embed/>
                </p:oleObj>
              </mc:Choice>
              <mc:Fallback>
                <p:oleObj name="Equation" r:id="rId11" imgW="2628720" imgH="431640" progId="Equation.3">
                  <p:embed/>
                  <p:pic>
                    <p:nvPicPr>
                      <p:cNvPr id="0" name=""/>
                      <p:cNvPicPr>
                        <a:picLocks noChangeAspect="1" noChangeArrowheads="1"/>
                      </p:cNvPicPr>
                      <p:nvPr/>
                    </p:nvPicPr>
                    <p:blipFill>
                      <a:blip r:embed="rId12"/>
                      <a:srcRect/>
                      <a:stretch>
                        <a:fillRect/>
                      </a:stretch>
                    </p:blipFill>
                    <p:spPr bwMode="auto">
                      <a:xfrm>
                        <a:off x="802665" y="3139026"/>
                        <a:ext cx="5757862" cy="938213"/>
                      </a:xfrm>
                      <a:prstGeom prst="rect">
                        <a:avLst/>
                      </a:prstGeom>
                      <a:noFill/>
                      <a:ln>
                        <a:noFill/>
                      </a:ln>
                      <a:extLst/>
                    </p:spPr>
                  </p:pic>
                </p:oleObj>
              </mc:Fallback>
            </mc:AlternateContent>
          </a:graphicData>
        </a:graphic>
      </p:graphicFrame>
      <p:cxnSp>
        <p:nvCxnSpPr>
          <p:cNvPr id="25" name="Straight Arrow Connector 24"/>
          <p:cNvCxnSpPr/>
          <p:nvPr/>
        </p:nvCxnSpPr>
        <p:spPr bwMode="auto">
          <a:xfrm flipH="1">
            <a:off x="3648808" y="1882609"/>
            <a:ext cx="539135" cy="420976"/>
          </a:xfrm>
          <a:prstGeom prst="straightConnector1">
            <a:avLst/>
          </a:prstGeom>
          <a:solidFill>
            <a:schemeClr val="accent1"/>
          </a:solidFill>
          <a:ln w="381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Down Arrow 25"/>
          <p:cNvSpPr/>
          <p:nvPr/>
        </p:nvSpPr>
        <p:spPr bwMode="auto">
          <a:xfrm>
            <a:off x="934795" y="2674938"/>
            <a:ext cx="331297" cy="36724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aphicFrame>
        <p:nvGraphicFramePr>
          <p:cNvPr id="27" name="Object 17"/>
          <p:cNvGraphicFramePr>
            <a:graphicFrameLocks noChangeAspect="1"/>
          </p:cNvGraphicFramePr>
          <p:nvPr>
            <p:extLst>
              <p:ext uri="{D42A27DB-BD31-4B8C-83A1-F6EECF244321}">
                <p14:modId xmlns:p14="http://schemas.microsoft.com/office/powerpoint/2010/main" val="962565132"/>
              </p:ext>
            </p:extLst>
          </p:nvPr>
        </p:nvGraphicFramePr>
        <p:xfrm>
          <a:off x="802665" y="4546628"/>
          <a:ext cx="2141538" cy="938213"/>
        </p:xfrm>
        <a:graphic>
          <a:graphicData uri="http://schemas.openxmlformats.org/presentationml/2006/ole">
            <mc:AlternateContent xmlns:mc="http://schemas.openxmlformats.org/markup-compatibility/2006">
              <mc:Choice xmlns:v="urn:schemas-microsoft-com:vml" Requires="v">
                <p:oleObj spid="_x0000_s371805" name="Equation" r:id="rId13" imgW="977760" imgH="431640" progId="Equation.3">
                  <p:embed/>
                </p:oleObj>
              </mc:Choice>
              <mc:Fallback>
                <p:oleObj name="Equation" r:id="rId13" imgW="977760" imgH="431640" progId="Equation.3">
                  <p:embed/>
                  <p:pic>
                    <p:nvPicPr>
                      <p:cNvPr id="0" name=""/>
                      <p:cNvPicPr>
                        <a:picLocks noChangeAspect="1" noChangeArrowheads="1"/>
                      </p:cNvPicPr>
                      <p:nvPr/>
                    </p:nvPicPr>
                    <p:blipFill>
                      <a:blip r:embed="rId14"/>
                      <a:srcRect/>
                      <a:stretch>
                        <a:fillRect/>
                      </a:stretch>
                    </p:blipFill>
                    <p:spPr bwMode="auto">
                      <a:xfrm>
                        <a:off x="802665" y="4546628"/>
                        <a:ext cx="2141538" cy="938213"/>
                      </a:xfrm>
                      <a:prstGeom prst="rect">
                        <a:avLst/>
                      </a:prstGeom>
                      <a:solidFill>
                        <a:schemeClr val="accent1">
                          <a:lumMod val="20000"/>
                          <a:lumOff val="80000"/>
                        </a:schemeClr>
                      </a:solidFill>
                      <a:ln>
                        <a:noFill/>
                      </a:ln>
                      <a:extLst/>
                    </p:spPr>
                  </p:pic>
                </p:oleObj>
              </mc:Fallback>
            </mc:AlternateContent>
          </a:graphicData>
        </a:graphic>
      </p:graphicFrame>
      <p:sp>
        <p:nvSpPr>
          <p:cNvPr id="28" name="Down Arrow 27"/>
          <p:cNvSpPr/>
          <p:nvPr/>
        </p:nvSpPr>
        <p:spPr bwMode="auto">
          <a:xfrm>
            <a:off x="882650" y="4128313"/>
            <a:ext cx="331297" cy="36724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aphicFrame>
        <p:nvGraphicFramePr>
          <p:cNvPr id="29" name="Object 17"/>
          <p:cNvGraphicFramePr>
            <a:graphicFrameLocks noChangeAspect="1"/>
          </p:cNvGraphicFramePr>
          <p:nvPr>
            <p:extLst>
              <p:ext uri="{D42A27DB-BD31-4B8C-83A1-F6EECF244321}">
                <p14:modId xmlns:p14="http://schemas.microsoft.com/office/powerpoint/2010/main" val="133096227"/>
              </p:ext>
            </p:extLst>
          </p:nvPr>
        </p:nvGraphicFramePr>
        <p:xfrm>
          <a:off x="4446221" y="2185698"/>
          <a:ext cx="1362075" cy="468312"/>
        </p:xfrm>
        <a:graphic>
          <a:graphicData uri="http://schemas.openxmlformats.org/presentationml/2006/ole">
            <mc:AlternateContent xmlns:mc="http://schemas.openxmlformats.org/markup-compatibility/2006">
              <mc:Choice xmlns:v="urn:schemas-microsoft-com:vml" Requires="v">
                <p:oleObj spid="_x0000_s371806" name="Equation" r:id="rId15" imgW="622080" imgH="215640" progId="Equation.3">
                  <p:embed/>
                </p:oleObj>
              </mc:Choice>
              <mc:Fallback>
                <p:oleObj name="Equation" r:id="rId15" imgW="622080" imgH="215640" progId="Equation.3">
                  <p:embed/>
                  <p:pic>
                    <p:nvPicPr>
                      <p:cNvPr id="0" name=""/>
                      <p:cNvPicPr>
                        <a:picLocks noChangeAspect="1" noChangeArrowheads="1"/>
                      </p:cNvPicPr>
                      <p:nvPr/>
                    </p:nvPicPr>
                    <p:blipFill>
                      <a:blip r:embed="rId16"/>
                      <a:srcRect/>
                      <a:stretch>
                        <a:fillRect/>
                      </a:stretch>
                    </p:blipFill>
                    <p:spPr bwMode="auto">
                      <a:xfrm>
                        <a:off x="4446221" y="2185698"/>
                        <a:ext cx="1362075" cy="468312"/>
                      </a:xfrm>
                      <a:prstGeom prst="rect">
                        <a:avLst/>
                      </a:prstGeom>
                      <a:noFill/>
                      <a:ln>
                        <a:noFill/>
                      </a:ln>
                      <a:extLst/>
                    </p:spPr>
                  </p:pic>
                </p:oleObj>
              </mc:Fallback>
            </mc:AlternateContent>
          </a:graphicData>
        </a:graphic>
      </p:graphicFrame>
      <p:sp>
        <p:nvSpPr>
          <p:cNvPr id="30" name="TextBox 29"/>
          <p:cNvSpPr txBox="1"/>
          <p:nvPr/>
        </p:nvSpPr>
        <p:spPr>
          <a:xfrm>
            <a:off x="3779287" y="2197248"/>
            <a:ext cx="1169377" cy="461665"/>
          </a:xfrm>
          <a:prstGeom prst="rect">
            <a:avLst/>
          </a:prstGeom>
          <a:noFill/>
        </p:spPr>
        <p:txBody>
          <a:bodyPr wrap="square" rtlCol="0">
            <a:spAutoFit/>
          </a:bodyPr>
          <a:lstStyle/>
          <a:p>
            <a:r>
              <a:rPr lang="en-US" dirty="0" smtClean="0"/>
              <a:t>and</a:t>
            </a:r>
            <a:endParaRPr lang="en-US" dirty="0"/>
          </a:p>
        </p:txBody>
      </p:sp>
      <p:sp>
        <p:nvSpPr>
          <p:cNvPr id="31" name="Rectangle 30"/>
          <p:cNvSpPr/>
          <p:nvPr/>
        </p:nvSpPr>
        <p:spPr bwMode="auto">
          <a:xfrm>
            <a:off x="4187943" y="1018530"/>
            <a:ext cx="1377587" cy="871902"/>
          </a:xfrm>
          <a:prstGeom prst="rect">
            <a:avLst/>
          </a:prstGeom>
          <a:noFill/>
          <a:ln w="28575" cap="flat" cmpd="sng" algn="ctr">
            <a:solidFill>
              <a:schemeClr val="accent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aphicFrame>
        <p:nvGraphicFramePr>
          <p:cNvPr id="35" name="Object 17"/>
          <p:cNvGraphicFramePr>
            <a:graphicFrameLocks noChangeAspect="1"/>
          </p:cNvGraphicFramePr>
          <p:nvPr>
            <p:extLst>
              <p:ext uri="{D42A27DB-BD31-4B8C-83A1-F6EECF244321}">
                <p14:modId xmlns:p14="http://schemas.microsoft.com/office/powerpoint/2010/main" val="2839644336"/>
              </p:ext>
            </p:extLst>
          </p:nvPr>
        </p:nvGraphicFramePr>
        <p:xfrm>
          <a:off x="5956419" y="4557352"/>
          <a:ext cx="2643187" cy="938212"/>
        </p:xfrm>
        <a:graphic>
          <a:graphicData uri="http://schemas.openxmlformats.org/presentationml/2006/ole">
            <mc:AlternateContent xmlns:mc="http://schemas.openxmlformats.org/markup-compatibility/2006">
              <mc:Choice xmlns:v="urn:schemas-microsoft-com:vml" Requires="v">
                <p:oleObj spid="_x0000_s371807" name="Equation" r:id="rId17" imgW="1206360" imgH="431640" progId="Equation.3">
                  <p:embed/>
                </p:oleObj>
              </mc:Choice>
              <mc:Fallback>
                <p:oleObj name="Equation" r:id="rId17" imgW="1206360" imgH="431640" progId="Equation.3">
                  <p:embed/>
                  <p:pic>
                    <p:nvPicPr>
                      <p:cNvPr id="0" name=""/>
                      <p:cNvPicPr>
                        <a:picLocks noChangeAspect="1" noChangeArrowheads="1"/>
                      </p:cNvPicPr>
                      <p:nvPr/>
                    </p:nvPicPr>
                    <p:blipFill>
                      <a:blip r:embed="rId18"/>
                      <a:srcRect/>
                      <a:stretch>
                        <a:fillRect/>
                      </a:stretch>
                    </p:blipFill>
                    <p:spPr bwMode="auto">
                      <a:xfrm>
                        <a:off x="5956419" y="4557352"/>
                        <a:ext cx="2643187" cy="938212"/>
                      </a:xfrm>
                      <a:prstGeom prst="rect">
                        <a:avLst/>
                      </a:prstGeom>
                      <a:solidFill>
                        <a:srgbClr val="FFC000"/>
                      </a:solidFill>
                      <a:ln>
                        <a:noFill/>
                      </a:ln>
                      <a:extLst/>
                    </p:spPr>
                  </p:pic>
                </p:oleObj>
              </mc:Fallback>
            </mc:AlternateContent>
          </a:graphicData>
        </a:graphic>
      </p:graphicFrame>
      <p:sp>
        <p:nvSpPr>
          <p:cNvPr id="36" name="TextBox 35"/>
          <p:cNvSpPr txBox="1"/>
          <p:nvPr/>
        </p:nvSpPr>
        <p:spPr>
          <a:xfrm>
            <a:off x="3008280" y="4800773"/>
            <a:ext cx="2711389" cy="400110"/>
          </a:xfrm>
          <a:prstGeom prst="rect">
            <a:avLst/>
          </a:prstGeom>
          <a:noFill/>
        </p:spPr>
        <p:txBody>
          <a:bodyPr wrap="square" rtlCol="0">
            <a:spAutoFit/>
          </a:bodyPr>
          <a:lstStyle/>
          <a:p>
            <a:pPr algn="ctr"/>
            <a:r>
              <a:rPr lang="en-US" sz="2000" dirty="0" smtClean="0"/>
              <a:t>Compare with (2.15.7)</a:t>
            </a:r>
            <a:endParaRPr lang="en-US" sz="2000" dirty="0"/>
          </a:p>
        </p:txBody>
      </p:sp>
      <p:sp>
        <p:nvSpPr>
          <p:cNvPr id="37" name="TextBox 36"/>
          <p:cNvSpPr txBox="1"/>
          <p:nvPr/>
        </p:nvSpPr>
        <p:spPr>
          <a:xfrm>
            <a:off x="2316162" y="5644662"/>
            <a:ext cx="4244365" cy="461665"/>
          </a:xfrm>
          <a:prstGeom prst="rect">
            <a:avLst/>
          </a:prstGeom>
          <a:noFill/>
        </p:spPr>
        <p:txBody>
          <a:bodyPr wrap="square" rtlCol="0">
            <a:spAutoFit/>
          </a:bodyPr>
          <a:lstStyle/>
          <a:p>
            <a:pPr algn="ctr"/>
            <a:r>
              <a:rPr lang="en-US" dirty="0" smtClean="0"/>
              <a:t>What is the difference?</a:t>
            </a:r>
            <a:endParaRPr lang="en-US" dirty="0"/>
          </a:p>
        </p:txBody>
      </p:sp>
    </p:spTree>
    <p:extLst>
      <p:ext uri="{BB962C8B-B14F-4D97-AF65-F5344CB8AC3E}">
        <p14:creationId xmlns:p14="http://schemas.microsoft.com/office/powerpoint/2010/main" val="158442444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150" y="0"/>
            <a:ext cx="7772400" cy="641838"/>
          </a:xfrm>
        </p:spPr>
        <p:txBody>
          <a:bodyPr/>
          <a:lstStyle/>
          <a:p>
            <a:r>
              <a:rPr lang="en-US" sz="3200" dirty="0" smtClean="0">
                <a:solidFill>
                  <a:srgbClr val="C00000"/>
                </a:solidFill>
              </a:rPr>
              <a:t>Appendix I</a:t>
            </a:r>
            <a:endParaRPr lang="en-US" sz="3200" dirty="0">
              <a:solidFill>
                <a:srgbClr val="C00000"/>
              </a:solidFill>
            </a:endParaRPr>
          </a:p>
        </p:txBody>
      </p:sp>
      <p:graphicFrame>
        <p:nvGraphicFramePr>
          <p:cNvPr id="27" name="Object 17"/>
          <p:cNvGraphicFramePr>
            <a:graphicFrameLocks noChangeAspect="1"/>
          </p:cNvGraphicFramePr>
          <p:nvPr>
            <p:extLst>
              <p:ext uri="{D42A27DB-BD31-4B8C-83A1-F6EECF244321}">
                <p14:modId xmlns:p14="http://schemas.microsoft.com/office/powerpoint/2010/main" val="159100917"/>
              </p:ext>
            </p:extLst>
          </p:nvPr>
        </p:nvGraphicFramePr>
        <p:xfrm>
          <a:off x="1022473" y="1029705"/>
          <a:ext cx="2141538" cy="938213"/>
        </p:xfrm>
        <a:graphic>
          <a:graphicData uri="http://schemas.openxmlformats.org/presentationml/2006/ole">
            <mc:AlternateContent xmlns:mc="http://schemas.openxmlformats.org/markup-compatibility/2006">
              <mc:Choice xmlns:v="urn:schemas-microsoft-com:vml" Requires="v">
                <p:oleObj spid="_x0000_s374824" name="Equation" r:id="rId3" imgW="977760" imgH="431640" progId="Equation.3">
                  <p:embed/>
                </p:oleObj>
              </mc:Choice>
              <mc:Fallback>
                <p:oleObj name="Equation" r:id="rId3" imgW="977760" imgH="431640" progId="Equation.3">
                  <p:embed/>
                  <p:pic>
                    <p:nvPicPr>
                      <p:cNvPr id="0" name=""/>
                      <p:cNvPicPr>
                        <a:picLocks noChangeAspect="1" noChangeArrowheads="1"/>
                      </p:cNvPicPr>
                      <p:nvPr/>
                    </p:nvPicPr>
                    <p:blipFill>
                      <a:blip r:embed="rId4"/>
                      <a:srcRect/>
                      <a:stretch>
                        <a:fillRect/>
                      </a:stretch>
                    </p:blipFill>
                    <p:spPr bwMode="auto">
                      <a:xfrm>
                        <a:off x="1022473" y="1029705"/>
                        <a:ext cx="2141538" cy="938213"/>
                      </a:xfrm>
                      <a:prstGeom prst="rect">
                        <a:avLst/>
                      </a:prstGeom>
                      <a:solidFill>
                        <a:schemeClr val="accent1">
                          <a:lumMod val="20000"/>
                          <a:lumOff val="80000"/>
                        </a:schemeClr>
                      </a:solidFill>
                      <a:ln>
                        <a:noFill/>
                      </a:ln>
                      <a:extLst/>
                    </p:spPr>
                  </p:pic>
                </p:oleObj>
              </mc:Fallback>
            </mc:AlternateContent>
          </a:graphicData>
        </a:graphic>
      </p:graphicFrame>
      <p:graphicFrame>
        <p:nvGraphicFramePr>
          <p:cNvPr id="35" name="Object 17"/>
          <p:cNvGraphicFramePr>
            <a:graphicFrameLocks noChangeAspect="1"/>
          </p:cNvGraphicFramePr>
          <p:nvPr>
            <p:extLst>
              <p:ext uri="{D42A27DB-BD31-4B8C-83A1-F6EECF244321}">
                <p14:modId xmlns:p14="http://schemas.microsoft.com/office/powerpoint/2010/main" val="1343243400"/>
              </p:ext>
            </p:extLst>
          </p:nvPr>
        </p:nvGraphicFramePr>
        <p:xfrm>
          <a:off x="5719027" y="1040429"/>
          <a:ext cx="2643187" cy="938212"/>
        </p:xfrm>
        <a:graphic>
          <a:graphicData uri="http://schemas.openxmlformats.org/presentationml/2006/ole">
            <mc:AlternateContent xmlns:mc="http://schemas.openxmlformats.org/markup-compatibility/2006">
              <mc:Choice xmlns:v="urn:schemas-microsoft-com:vml" Requires="v">
                <p:oleObj spid="_x0000_s374825" name="Equation" r:id="rId5" imgW="1206360" imgH="431640" progId="Equation.3">
                  <p:embed/>
                </p:oleObj>
              </mc:Choice>
              <mc:Fallback>
                <p:oleObj name="Equation" r:id="rId5" imgW="1206360" imgH="431640" progId="Equation.3">
                  <p:embed/>
                  <p:pic>
                    <p:nvPicPr>
                      <p:cNvPr id="0" name=""/>
                      <p:cNvPicPr>
                        <a:picLocks noChangeAspect="1" noChangeArrowheads="1"/>
                      </p:cNvPicPr>
                      <p:nvPr/>
                    </p:nvPicPr>
                    <p:blipFill>
                      <a:blip r:embed="rId6"/>
                      <a:srcRect/>
                      <a:stretch>
                        <a:fillRect/>
                      </a:stretch>
                    </p:blipFill>
                    <p:spPr bwMode="auto">
                      <a:xfrm>
                        <a:off x="5719027" y="1040429"/>
                        <a:ext cx="2643187" cy="938212"/>
                      </a:xfrm>
                      <a:prstGeom prst="rect">
                        <a:avLst/>
                      </a:prstGeom>
                      <a:solidFill>
                        <a:srgbClr val="FFC000"/>
                      </a:solidFill>
                      <a:ln>
                        <a:noFill/>
                      </a:ln>
                      <a:extLst/>
                    </p:spPr>
                  </p:pic>
                </p:oleObj>
              </mc:Fallback>
            </mc:AlternateContent>
          </a:graphicData>
        </a:graphic>
      </p:graphicFrame>
      <p:sp>
        <p:nvSpPr>
          <p:cNvPr id="36" name="TextBox 35"/>
          <p:cNvSpPr txBox="1"/>
          <p:nvPr/>
        </p:nvSpPr>
        <p:spPr>
          <a:xfrm>
            <a:off x="3316715" y="1267978"/>
            <a:ext cx="1949633" cy="461665"/>
          </a:xfrm>
          <a:prstGeom prst="rect">
            <a:avLst/>
          </a:prstGeom>
          <a:noFill/>
        </p:spPr>
        <p:txBody>
          <a:bodyPr wrap="square" rtlCol="0">
            <a:spAutoFit/>
          </a:bodyPr>
          <a:lstStyle/>
          <a:p>
            <a:r>
              <a:rPr lang="en-US" dirty="0"/>
              <a:t>c</a:t>
            </a:r>
            <a:r>
              <a:rPr lang="en-US" dirty="0" smtClean="0"/>
              <a:t>ompare with</a:t>
            </a:r>
            <a:endParaRPr lang="en-US" dirty="0"/>
          </a:p>
        </p:txBody>
      </p:sp>
      <p:graphicFrame>
        <p:nvGraphicFramePr>
          <p:cNvPr id="20" name="Object 17"/>
          <p:cNvGraphicFramePr>
            <a:graphicFrameLocks noChangeAspect="1"/>
          </p:cNvGraphicFramePr>
          <p:nvPr>
            <p:extLst>
              <p:ext uri="{D42A27DB-BD31-4B8C-83A1-F6EECF244321}">
                <p14:modId xmlns:p14="http://schemas.microsoft.com/office/powerpoint/2010/main" val="3680311955"/>
              </p:ext>
            </p:extLst>
          </p:nvPr>
        </p:nvGraphicFramePr>
        <p:xfrm>
          <a:off x="3187700" y="2376488"/>
          <a:ext cx="2536825" cy="838200"/>
        </p:xfrm>
        <a:graphic>
          <a:graphicData uri="http://schemas.openxmlformats.org/presentationml/2006/ole">
            <mc:AlternateContent xmlns:mc="http://schemas.openxmlformats.org/markup-compatibility/2006">
              <mc:Choice xmlns:v="urn:schemas-microsoft-com:vml" Requires="v">
                <p:oleObj spid="_x0000_s374826" name="Equation" r:id="rId7" imgW="723600" imgH="241200" progId="Equation.3">
                  <p:embed/>
                </p:oleObj>
              </mc:Choice>
              <mc:Fallback>
                <p:oleObj name="Equation" r:id="rId7" imgW="723600" imgH="241200" progId="Equation.3">
                  <p:embed/>
                  <p:pic>
                    <p:nvPicPr>
                      <p:cNvPr id="0" name=""/>
                      <p:cNvPicPr>
                        <a:picLocks noChangeAspect="1" noChangeArrowheads="1"/>
                      </p:cNvPicPr>
                      <p:nvPr/>
                    </p:nvPicPr>
                    <p:blipFill>
                      <a:blip r:embed="rId8"/>
                      <a:srcRect/>
                      <a:stretch>
                        <a:fillRect/>
                      </a:stretch>
                    </p:blipFill>
                    <p:spPr bwMode="auto">
                      <a:xfrm>
                        <a:off x="3187700" y="2376488"/>
                        <a:ext cx="2536825" cy="838200"/>
                      </a:xfrm>
                      <a:prstGeom prst="rect">
                        <a:avLst/>
                      </a:prstGeom>
                      <a:solidFill>
                        <a:schemeClr val="accent5">
                          <a:lumMod val="40000"/>
                          <a:lumOff val="60000"/>
                        </a:schemeClr>
                      </a:solidFill>
                      <a:ln>
                        <a:noFill/>
                      </a:ln>
                      <a:extLst/>
                    </p:spPr>
                  </p:pic>
                </p:oleObj>
              </mc:Fallback>
            </mc:AlternateContent>
          </a:graphicData>
        </a:graphic>
      </p:graphicFrame>
      <p:sp>
        <p:nvSpPr>
          <p:cNvPr id="3" name="TextBox 2"/>
          <p:cNvSpPr txBox="1"/>
          <p:nvPr/>
        </p:nvSpPr>
        <p:spPr>
          <a:xfrm>
            <a:off x="2540254" y="3562439"/>
            <a:ext cx="3886200" cy="461665"/>
          </a:xfrm>
          <a:prstGeom prst="rect">
            <a:avLst/>
          </a:prstGeom>
          <a:noFill/>
        </p:spPr>
        <p:txBody>
          <a:bodyPr wrap="square" rtlCol="0">
            <a:spAutoFit/>
          </a:bodyPr>
          <a:lstStyle/>
          <a:p>
            <a:pPr algn="ctr"/>
            <a:r>
              <a:rPr lang="en-US" dirty="0" smtClean="0"/>
              <a:t>For silica glass, take </a:t>
            </a:r>
            <a:r>
              <a:rPr lang="en-US" i="1" dirty="0" smtClean="0"/>
              <a:t>n</a:t>
            </a:r>
            <a:r>
              <a:rPr lang="en-US" dirty="0" smtClean="0"/>
              <a:t> </a:t>
            </a:r>
            <a:r>
              <a:rPr lang="en-US" dirty="0" smtClean="0">
                <a:sym typeface="Symbol" panose="05050102010706020507" pitchFamily="18" charset="2"/>
              </a:rPr>
              <a:t></a:t>
            </a:r>
            <a:r>
              <a:rPr lang="en-US" dirty="0" smtClean="0"/>
              <a:t> 1.44</a:t>
            </a:r>
            <a:endParaRPr lang="en-US" dirty="0"/>
          </a:p>
        </p:txBody>
      </p:sp>
      <p:graphicFrame>
        <p:nvGraphicFramePr>
          <p:cNvPr id="22" name="Object 17"/>
          <p:cNvGraphicFramePr>
            <a:graphicFrameLocks noChangeAspect="1"/>
          </p:cNvGraphicFramePr>
          <p:nvPr>
            <p:extLst>
              <p:ext uri="{D42A27DB-BD31-4B8C-83A1-F6EECF244321}">
                <p14:modId xmlns:p14="http://schemas.microsoft.com/office/powerpoint/2010/main" val="2859277447"/>
              </p:ext>
            </p:extLst>
          </p:nvPr>
        </p:nvGraphicFramePr>
        <p:xfrm>
          <a:off x="1738192" y="4114131"/>
          <a:ext cx="5490324" cy="703102"/>
        </p:xfrm>
        <a:graphic>
          <a:graphicData uri="http://schemas.openxmlformats.org/presentationml/2006/ole">
            <mc:AlternateContent xmlns:mc="http://schemas.openxmlformats.org/markup-compatibility/2006">
              <mc:Choice xmlns:v="urn:schemas-microsoft-com:vml" Requires="v">
                <p:oleObj spid="_x0000_s374827" name="Equation" r:id="rId9" imgW="1866600" imgH="241200" progId="Equation.3">
                  <p:embed/>
                </p:oleObj>
              </mc:Choice>
              <mc:Fallback>
                <p:oleObj name="Equation" r:id="rId9" imgW="1866600" imgH="241200" progId="Equation.3">
                  <p:embed/>
                  <p:pic>
                    <p:nvPicPr>
                      <p:cNvPr id="0" name=""/>
                      <p:cNvPicPr>
                        <a:picLocks noChangeAspect="1" noChangeArrowheads="1"/>
                      </p:cNvPicPr>
                      <p:nvPr/>
                    </p:nvPicPr>
                    <p:blipFill>
                      <a:blip r:embed="rId10"/>
                      <a:srcRect/>
                      <a:stretch>
                        <a:fillRect/>
                      </a:stretch>
                    </p:blipFill>
                    <p:spPr bwMode="auto">
                      <a:xfrm>
                        <a:off x="1738192" y="4114131"/>
                        <a:ext cx="5490324" cy="703102"/>
                      </a:xfrm>
                      <a:prstGeom prst="rect">
                        <a:avLst/>
                      </a:prstGeom>
                      <a:noFill/>
                      <a:ln>
                        <a:noFill/>
                      </a:ln>
                      <a:extLst/>
                    </p:spPr>
                  </p:pic>
                </p:oleObj>
              </mc:Fallback>
            </mc:AlternateContent>
          </a:graphicData>
        </a:graphic>
      </p:graphicFrame>
      <p:graphicFrame>
        <p:nvGraphicFramePr>
          <p:cNvPr id="23" name="Object 17"/>
          <p:cNvGraphicFramePr>
            <a:graphicFrameLocks noChangeAspect="1"/>
          </p:cNvGraphicFramePr>
          <p:nvPr>
            <p:extLst>
              <p:ext uri="{D42A27DB-BD31-4B8C-83A1-F6EECF244321}">
                <p14:modId xmlns:p14="http://schemas.microsoft.com/office/powerpoint/2010/main" val="256813354"/>
              </p:ext>
            </p:extLst>
          </p:nvPr>
        </p:nvGraphicFramePr>
        <p:xfrm>
          <a:off x="2489200" y="4949825"/>
          <a:ext cx="3605213" cy="838200"/>
        </p:xfrm>
        <a:graphic>
          <a:graphicData uri="http://schemas.openxmlformats.org/presentationml/2006/ole">
            <mc:AlternateContent xmlns:mc="http://schemas.openxmlformats.org/markup-compatibility/2006">
              <mc:Choice xmlns:v="urn:schemas-microsoft-com:vml" Requires="v">
                <p:oleObj spid="_x0000_s374828" name="Equation" r:id="rId11" imgW="1028520" imgH="241200" progId="Equation.3">
                  <p:embed/>
                </p:oleObj>
              </mc:Choice>
              <mc:Fallback>
                <p:oleObj name="Equation" r:id="rId11" imgW="1028520" imgH="241200" progId="Equation.3">
                  <p:embed/>
                  <p:pic>
                    <p:nvPicPr>
                      <p:cNvPr id="0" name=""/>
                      <p:cNvPicPr>
                        <a:picLocks noChangeAspect="1" noChangeArrowheads="1"/>
                      </p:cNvPicPr>
                      <p:nvPr/>
                    </p:nvPicPr>
                    <p:blipFill>
                      <a:blip r:embed="rId12"/>
                      <a:srcRect/>
                      <a:stretch>
                        <a:fillRect/>
                      </a:stretch>
                    </p:blipFill>
                    <p:spPr bwMode="auto">
                      <a:xfrm>
                        <a:off x="2489200" y="4949825"/>
                        <a:ext cx="3605213" cy="838200"/>
                      </a:xfrm>
                      <a:prstGeom prst="rect">
                        <a:avLst/>
                      </a:prstGeom>
                      <a:noFill/>
                      <a:ln>
                        <a:noFill/>
                      </a:ln>
                      <a:extLst/>
                    </p:spPr>
                  </p:pic>
                </p:oleObj>
              </mc:Fallback>
            </mc:AlternateContent>
          </a:graphicData>
        </a:graphic>
      </p:graphicFrame>
      <p:sp>
        <p:nvSpPr>
          <p:cNvPr id="24" name="TextBox 23"/>
          <p:cNvSpPr txBox="1"/>
          <p:nvPr/>
        </p:nvSpPr>
        <p:spPr>
          <a:xfrm>
            <a:off x="2014598" y="5138092"/>
            <a:ext cx="474602" cy="461665"/>
          </a:xfrm>
          <a:prstGeom prst="rect">
            <a:avLst/>
          </a:prstGeom>
          <a:noFill/>
        </p:spPr>
        <p:txBody>
          <a:bodyPr wrap="square" rtlCol="0">
            <a:spAutoFit/>
          </a:bodyPr>
          <a:lstStyle/>
          <a:p>
            <a:r>
              <a:rPr lang="en-US" dirty="0" smtClean="0">
                <a:sym typeface="Symbol" panose="05050102010706020507" pitchFamily="18" charset="2"/>
              </a:rPr>
              <a:t></a:t>
            </a:r>
            <a:endParaRPr lang="en-US" dirty="0"/>
          </a:p>
        </p:txBody>
      </p:sp>
    </p:spTree>
    <p:extLst>
      <p:ext uri="{BB962C8B-B14F-4D97-AF65-F5344CB8AC3E}">
        <p14:creationId xmlns:p14="http://schemas.microsoft.com/office/powerpoint/2010/main" val="128185326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374786" name="TextBox 2"/>
          <p:cNvSpPr txBox="1">
            <a:spLocks noChangeArrowheads="1"/>
          </p:cNvSpPr>
          <p:nvPr/>
        </p:nvSpPr>
        <p:spPr bwMode="auto">
          <a:xfrm>
            <a:off x="1543050" y="323850"/>
            <a:ext cx="61642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000" b="1">
                <a:solidFill>
                  <a:srgbClr val="FFFFFF"/>
                </a:solidFill>
                <a:latin typeface="Arial" panose="020B0604020202020204" pitchFamily="34" charset="0"/>
              </a:rPr>
              <a:t>Updates and</a:t>
            </a:r>
          </a:p>
          <a:p>
            <a:pPr algn="ctr"/>
            <a:r>
              <a:rPr lang="en-US" altLang="en-US" sz="4000" b="1">
                <a:solidFill>
                  <a:srgbClr val="FFFFFF"/>
                </a:solidFill>
                <a:latin typeface="Arial" panose="020B0604020202020204" pitchFamily="34" charset="0"/>
              </a:rPr>
              <a:t>Corrected Slides</a:t>
            </a:r>
          </a:p>
        </p:txBody>
      </p:sp>
      <p:sp>
        <p:nvSpPr>
          <p:cNvPr id="374787" name="TextBox 3"/>
          <p:cNvSpPr txBox="1">
            <a:spLocks noChangeArrowheads="1"/>
          </p:cNvSpPr>
          <p:nvPr/>
        </p:nvSpPr>
        <p:spPr bwMode="auto">
          <a:xfrm>
            <a:off x="1543050" y="1751013"/>
            <a:ext cx="61642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000" b="1">
                <a:solidFill>
                  <a:srgbClr val="FFFFFF"/>
                </a:solidFill>
                <a:latin typeface="Arial" panose="020B0604020202020204" pitchFamily="34" charset="0"/>
              </a:rPr>
              <a:t>Class Demonstrations</a:t>
            </a:r>
          </a:p>
        </p:txBody>
      </p:sp>
      <p:sp>
        <p:nvSpPr>
          <p:cNvPr id="374788" name="TextBox 4"/>
          <p:cNvSpPr txBox="1">
            <a:spLocks noChangeArrowheads="1"/>
          </p:cNvSpPr>
          <p:nvPr/>
        </p:nvSpPr>
        <p:spPr bwMode="auto">
          <a:xfrm>
            <a:off x="1543050" y="2676525"/>
            <a:ext cx="61642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000" b="1">
                <a:solidFill>
                  <a:srgbClr val="FFFFFF"/>
                </a:solidFill>
                <a:latin typeface="Arial" panose="020B0604020202020204" pitchFamily="34" charset="0"/>
              </a:rPr>
              <a:t>Class Problems</a:t>
            </a:r>
          </a:p>
        </p:txBody>
      </p:sp>
      <p:sp>
        <p:nvSpPr>
          <p:cNvPr id="374789" name="TextBox 5"/>
          <p:cNvSpPr txBox="1">
            <a:spLocks noChangeArrowheads="1"/>
          </p:cNvSpPr>
          <p:nvPr/>
        </p:nvSpPr>
        <p:spPr bwMode="auto">
          <a:xfrm>
            <a:off x="1543050" y="3719513"/>
            <a:ext cx="61642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solidFill>
                  <a:srgbClr val="FFFFFF"/>
                </a:solidFill>
                <a:latin typeface="Arial" panose="020B0604020202020204" pitchFamily="34" charset="0"/>
              </a:rPr>
              <a:t>Check author’s website</a:t>
            </a:r>
          </a:p>
          <a:p>
            <a:pPr algn="ctr"/>
            <a:r>
              <a:rPr lang="en-US" altLang="en-US" sz="3200" b="1">
                <a:solidFill>
                  <a:srgbClr val="FFFFFF"/>
                </a:solidFill>
                <a:latin typeface="Arial" panose="020B0604020202020204" pitchFamily="34" charset="0"/>
              </a:rPr>
              <a:t>http://optoelectronics.usask.ca</a:t>
            </a:r>
          </a:p>
        </p:txBody>
      </p:sp>
      <p:sp>
        <p:nvSpPr>
          <p:cNvPr id="374790" name="TextBox 5"/>
          <p:cNvSpPr txBox="1">
            <a:spLocks noChangeArrowheads="1"/>
          </p:cNvSpPr>
          <p:nvPr/>
        </p:nvSpPr>
        <p:spPr bwMode="auto">
          <a:xfrm>
            <a:off x="1543050" y="5268913"/>
            <a:ext cx="61642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solidFill>
                  <a:srgbClr val="00B0F0"/>
                </a:solidFill>
                <a:latin typeface="Arial" panose="020B0604020202020204" pitchFamily="34" charset="0"/>
              </a:rPr>
              <a:t>Email errors and corrections to safa.kasap@yahoo.com</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762000" y="134938"/>
            <a:ext cx="72485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800" b="1">
                <a:solidFill>
                  <a:srgbClr val="FF020B"/>
                </a:solidFill>
              </a:rPr>
              <a:t>Waveguide Condition and Waveguide Modes</a:t>
            </a:r>
            <a:endParaRPr lang="en-US" altLang="en-US"/>
          </a:p>
        </p:txBody>
      </p:sp>
      <p:sp>
        <p:nvSpPr>
          <p:cNvPr id="47107" name="Text Box 3"/>
          <p:cNvSpPr txBox="1">
            <a:spLocks noChangeArrowheads="1"/>
          </p:cNvSpPr>
          <p:nvPr/>
        </p:nvSpPr>
        <p:spPr bwMode="auto">
          <a:xfrm>
            <a:off x="762000" y="838200"/>
            <a:ext cx="7543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To get a propagating wave along a guide you must have constructive interference. All these rays interfere with each other. Only certain angles are allowed . Each allowed angle represents a </a:t>
            </a:r>
            <a:r>
              <a:rPr lang="en-US" altLang="en-US" b="1">
                <a:solidFill>
                  <a:srgbClr val="FF020B"/>
                </a:solidFill>
              </a:rPr>
              <a:t>mode</a:t>
            </a:r>
            <a:r>
              <a:rPr lang="en-US" altLang="en-US"/>
              <a:t> of propagation.</a:t>
            </a:r>
          </a:p>
        </p:txBody>
      </p:sp>
      <p:graphicFrame>
        <p:nvGraphicFramePr>
          <p:cNvPr id="47108" name="Object 4"/>
          <p:cNvGraphicFramePr>
            <a:graphicFrameLocks noChangeAspect="1"/>
          </p:cNvGraphicFramePr>
          <p:nvPr/>
        </p:nvGraphicFramePr>
        <p:xfrm>
          <a:off x="2819400" y="2514600"/>
          <a:ext cx="3454400" cy="736600"/>
        </p:xfrm>
        <a:graphic>
          <a:graphicData uri="http://schemas.openxmlformats.org/presentationml/2006/ole">
            <mc:AlternateContent xmlns:mc="http://schemas.openxmlformats.org/markup-compatibility/2006">
              <mc:Choice xmlns:v="urn:schemas-microsoft-com:vml" Requires="v">
                <p:oleObj spid="_x0000_s47140" name="Equation" r:id="rId4" imgW="3454400" imgH="736600" progId="Equation.3">
                  <p:embed/>
                </p:oleObj>
              </mc:Choice>
              <mc:Fallback>
                <p:oleObj name="Equation" r:id="rId4" imgW="3454400" imgH="736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514600"/>
                        <a:ext cx="34544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7109" name="Picture 6" descr="C:\Users\sok533\Desktop\#2-07-RayModes(CNV)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63" y="3382963"/>
            <a:ext cx="8270875"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2290" name="TextBox 2"/>
          <p:cNvSpPr txBox="1">
            <a:spLocks noChangeArrowheads="1"/>
          </p:cNvSpPr>
          <p:nvPr/>
        </p:nvSpPr>
        <p:spPr bwMode="auto">
          <a:xfrm>
            <a:off x="1543050" y="323850"/>
            <a:ext cx="61642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000" b="1">
                <a:solidFill>
                  <a:srgbClr val="FFFFFF"/>
                </a:solidFill>
                <a:latin typeface="Arial" panose="020B0604020202020204" pitchFamily="34" charset="0"/>
              </a:rPr>
              <a:t>Updates and</a:t>
            </a:r>
          </a:p>
          <a:p>
            <a:pPr algn="ctr"/>
            <a:r>
              <a:rPr lang="en-US" altLang="en-US" sz="4000" b="1">
                <a:solidFill>
                  <a:srgbClr val="FFFFFF"/>
                </a:solidFill>
                <a:latin typeface="Arial" panose="020B0604020202020204" pitchFamily="34" charset="0"/>
              </a:rPr>
              <a:t>Corrected Slides</a:t>
            </a:r>
          </a:p>
        </p:txBody>
      </p:sp>
      <p:sp>
        <p:nvSpPr>
          <p:cNvPr id="12291" name="TextBox 3"/>
          <p:cNvSpPr txBox="1">
            <a:spLocks noChangeArrowheads="1"/>
          </p:cNvSpPr>
          <p:nvPr/>
        </p:nvSpPr>
        <p:spPr bwMode="auto">
          <a:xfrm>
            <a:off x="1543050" y="1751013"/>
            <a:ext cx="61642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000" b="1">
                <a:solidFill>
                  <a:srgbClr val="FFFFFF"/>
                </a:solidFill>
                <a:latin typeface="Arial" panose="020B0604020202020204" pitchFamily="34" charset="0"/>
              </a:rPr>
              <a:t>Class Demonstrations</a:t>
            </a:r>
          </a:p>
        </p:txBody>
      </p:sp>
      <p:sp>
        <p:nvSpPr>
          <p:cNvPr id="12292" name="TextBox 4"/>
          <p:cNvSpPr txBox="1">
            <a:spLocks noChangeArrowheads="1"/>
          </p:cNvSpPr>
          <p:nvPr/>
        </p:nvSpPr>
        <p:spPr bwMode="auto">
          <a:xfrm>
            <a:off x="1543050" y="2676525"/>
            <a:ext cx="61642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000" b="1">
                <a:solidFill>
                  <a:srgbClr val="FFFFFF"/>
                </a:solidFill>
                <a:latin typeface="Arial" panose="020B0604020202020204" pitchFamily="34" charset="0"/>
              </a:rPr>
              <a:t>Class Problems</a:t>
            </a:r>
          </a:p>
        </p:txBody>
      </p:sp>
      <p:sp>
        <p:nvSpPr>
          <p:cNvPr id="12293" name="TextBox 5"/>
          <p:cNvSpPr txBox="1">
            <a:spLocks noChangeArrowheads="1"/>
          </p:cNvSpPr>
          <p:nvPr/>
        </p:nvSpPr>
        <p:spPr bwMode="auto">
          <a:xfrm>
            <a:off x="1543050" y="3719513"/>
            <a:ext cx="61642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3200" b="1">
                <a:solidFill>
                  <a:srgbClr val="FFFFFF"/>
                </a:solidFill>
                <a:latin typeface="Arial" panose="020B0604020202020204" pitchFamily="34" charset="0"/>
              </a:rPr>
              <a:t>Check author’s website</a:t>
            </a:r>
          </a:p>
          <a:p>
            <a:pPr algn="ctr"/>
            <a:r>
              <a:rPr lang="en-US" altLang="en-US" sz="3200" b="1">
                <a:solidFill>
                  <a:srgbClr val="FFFFFF"/>
                </a:solidFill>
                <a:latin typeface="Arial" panose="020B0604020202020204" pitchFamily="34" charset="0"/>
              </a:rPr>
              <a:t>http://optoelectronics.usask.ca</a:t>
            </a:r>
          </a:p>
        </p:txBody>
      </p:sp>
      <p:sp>
        <p:nvSpPr>
          <p:cNvPr id="12294" name="TextBox 5"/>
          <p:cNvSpPr txBox="1">
            <a:spLocks noChangeArrowheads="1"/>
          </p:cNvSpPr>
          <p:nvPr/>
        </p:nvSpPr>
        <p:spPr bwMode="auto">
          <a:xfrm>
            <a:off x="1543050" y="5268913"/>
            <a:ext cx="61642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solidFill>
                  <a:srgbClr val="00B0F0"/>
                </a:solidFill>
                <a:latin typeface="Arial" panose="020B0604020202020204" pitchFamily="34" charset="0"/>
              </a:rPr>
              <a:t>Email errors and corrections to safa.kasap@yahoo.com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838200" y="2209800"/>
            <a:ext cx="7467600"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defRPr/>
            </a:pPr>
            <a:r>
              <a:rPr lang="en-US" b="1" i="1" dirty="0" smtClean="0">
                <a:solidFill>
                  <a:srgbClr val="FF0000"/>
                </a:solidFill>
              </a:rPr>
              <a:t>m</a:t>
            </a:r>
            <a:r>
              <a:rPr lang="en-US" b="1" dirty="0" smtClean="0">
                <a:solidFill>
                  <a:srgbClr val="FF0000"/>
                </a:solidFill>
              </a:rPr>
              <a:t> = integer, </a:t>
            </a:r>
            <a:r>
              <a:rPr lang="en-US" b="1" i="1" dirty="0" smtClean="0">
                <a:solidFill>
                  <a:srgbClr val="FF0000"/>
                </a:solidFill>
              </a:rPr>
              <a:t>n</a:t>
            </a:r>
            <a:r>
              <a:rPr lang="en-US" b="1" baseline="-25000" dirty="0" smtClean="0">
                <a:solidFill>
                  <a:srgbClr val="FF0000"/>
                </a:solidFill>
              </a:rPr>
              <a:t>1</a:t>
            </a:r>
            <a:r>
              <a:rPr lang="en-US" b="1" dirty="0" smtClean="0">
                <a:solidFill>
                  <a:srgbClr val="FF0000"/>
                </a:solidFill>
              </a:rPr>
              <a:t> = core refractive index, </a:t>
            </a:r>
            <a:r>
              <a:rPr lang="en-US" b="1" i="1" dirty="0" err="1" smtClean="0">
                <a:solidFill>
                  <a:srgbClr val="FF0000"/>
                </a:solidFill>
                <a:latin typeface="Symbol" pitchFamily="18" charset="2"/>
              </a:rPr>
              <a:t>q</a:t>
            </a:r>
            <a:r>
              <a:rPr lang="en-US" b="1" i="1" baseline="-25000" dirty="0" err="1" smtClean="0">
                <a:solidFill>
                  <a:srgbClr val="FF0000"/>
                </a:solidFill>
              </a:rPr>
              <a:t>m</a:t>
            </a:r>
            <a:r>
              <a:rPr lang="en-US" b="1" dirty="0" smtClean="0">
                <a:solidFill>
                  <a:srgbClr val="FF0000"/>
                </a:solidFill>
              </a:rPr>
              <a:t> is the incidence angle, 2</a:t>
            </a:r>
            <a:r>
              <a:rPr lang="en-US" b="1" i="1" dirty="0" smtClean="0">
                <a:solidFill>
                  <a:srgbClr val="FF0000"/>
                </a:solidFill>
              </a:rPr>
              <a:t>a</a:t>
            </a:r>
            <a:r>
              <a:rPr lang="en-US" b="1" dirty="0" smtClean="0">
                <a:solidFill>
                  <a:srgbClr val="FF0000"/>
                </a:solidFill>
              </a:rPr>
              <a:t> is the core thickness.</a:t>
            </a:r>
          </a:p>
          <a:p>
            <a:pPr algn="ctr">
              <a:spcBef>
                <a:spcPct val="50000"/>
              </a:spcBef>
              <a:defRPr/>
            </a:pPr>
            <a:r>
              <a:rPr lang="en-US" b="1" dirty="0" smtClean="0">
                <a:solidFill>
                  <a:schemeClr val="accent6">
                    <a:lumMod val="75000"/>
                  </a:schemeClr>
                </a:solidFill>
              </a:rPr>
              <a:t>Minimum </a:t>
            </a:r>
            <a:r>
              <a:rPr lang="en-US" b="1" i="1" dirty="0" err="1" smtClean="0">
                <a:solidFill>
                  <a:schemeClr val="accent6">
                    <a:lumMod val="75000"/>
                  </a:schemeClr>
                </a:solidFill>
                <a:latin typeface="Symbol" pitchFamily="18" charset="2"/>
              </a:rPr>
              <a:t>q</a:t>
            </a:r>
            <a:r>
              <a:rPr lang="en-US" b="1" i="1" baseline="-25000" dirty="0" err="1" smtClean="0">
                <a:solidFill>
                  <a:schemeClr val="accent6">
                    <a:lumMod val="75000"/>
                  </a:schemeClr>
                </a:solidFill>
              </a:rPr>
              <a:t>m</a:t>
            </a:r>
            <a:r>
              <a:rPr lang="en-US" b="1" dirty="0" smtClean="0">
                <a:solidFill>
                  <a:schemeClr val="accent6">
                    <a:lumMod val="75000"/>
                  </a:schemeClr>
                </a:solidFill>
              </a:rPr>
              <a:t> and maximum </a:t>
            </a:r>
            <a:r>
              <a:rPr lang="en-US" b="1" i="1" dirty="0" smtClean="0">
                <a:solidFill>
                  <a:schemeClr val="accent6">
                    <a:lumMod val="75000"/>
                  </a:schemeClr>
                </a:solidFill>
              </a:rPr>
              <a:t>m</a:t>
            </a:r>
            <a:r>
              <a:rPr lang="en-US" b="1" dirty="0" smtClean="0">
                <a:solidFill>
                  <a:schemeClr val="accent6">
                    <a:lumMod val="75000"/>
                  </a:schemeClr>
                </a:solidFill>
              </a:rPr>
              <a:t> must still satisfy TIR</a:t>
            </a:r>
            <a:r>
              <a:rPr lang="en-US" dirty="0" smtClean="0"/>
              <a:t>.</a:t>
            </a:r>
          </a:p>
          <a:p>
            <a:pPr algn="ctr">
              <a:spcBef>
                <a:spcPct val="50000"/>
              </a:spcBef>
              <a:defRPr/>
            </a:pPr>
            <a:r>
              <a:rPr lang="en-US" b="1" dirty="0" smtClean="0">
                <a:solidFill>
                  <a:srgbClr val="FF0000"/>
                </a:solidFill>
              </a:rPr>
              <a:t>There are only a finite number of modes. </a:t>
            </a:r>
          </a:p>
          <a:p>
            <a:pPr algn="ctr">
              <a:spcBef>
                <a:spcPct val="50000"/>
              </a:spcBef>
              <a:defRPr/>
            </a:pPr>
            <a:r>
              <a:rPr lang="en-US" b="1" dirty="0" smtClean="0">
                <a:solidFill>
                  <a:schemeClr val="accent2">
                    <a:lumMod val="75000"/>
                  </a:schemeClr>
                </a:solidFill>
              </a:rPr>
              <a:t>Propagation along the guide for a mode </a:t>
            </a:r>
            <a:r>
              <a:rPr lang="en-US" b="1" i="1" dirty="0" smtClean="0">
                <a:solidFill>
                  <a:schemeClr val="accent2">
                    <a:lumMod val="75000"/>
                  </a:schemeClr>
                </a:solidFill>
              </a:rPr>
              <a:t>m</a:t>
            </a:r>
            <a:r>
              <a:rPr lang="en-US" b="1" dirty="0" smtClean="0">
                <a:solidFill>
                  <a:schemeClr val="accent2">
                    <a:lumMod val="75000"/>
                  </a:schemeClr>
                </a:solidFill>
              </a:rPr>
              <a:t> is </a:t>
            </a:r>
          </a:p>
        </p:txBody>
      </p:sp>
      <p:graphicFrame>
        <p:nvGraphicFramePr>
          <p:cNvPr id="49155" name="Object 3"/>
          <p:cNvGraphicFramePr>
            <a:graphicFrameLocks noChangeAspect="1"/>
          </p:cNvGraphicFramePr>
          <p:nvPr/>
        </p:nvGraphicFramePr>
        <p:xfrm>
          <a:off x="2582863" y="4776788"/>
          <a:ext cx="3978275" cy="946150"/>
        </p:xfrm>
        <a:graphic>
          <a:graphicData uri="http://schemas.openxmlformats.org/presentationml/2006/ole">
            <mc:AlternateContent xmlns:mc="http://schemas.openxmlformats.org/markup-compatibility/2006">
              <mc:Choice xmlns:v="urn:schemas-microsoft-com:vml" Requires="v">
                <p:oleObj spid="_x0000_s49218" name="Equation" r:id="rId4" imgW="1816100" imgH="431800" progId="Equation.3">
                  <p:embed/>
                </p:oleObj>
              </mc:Choice>
              <mc:Fallback>
                <p:oleObj name="Equation" r:id="rId4" imgW="1816100" imgH="4318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2863" y="4776788"/>
                        <a:ext cx="3978275" cy="946150"/>
                      </a:xfrm>
                      <a:prstGeom prst="rect">
                        <a:avLst/>
                      </a:prstGeom>
                      <a:solidFill>
                        <a:srgbClr val="FFFFD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156" name="Object 4"/>
          <p:cNvGraphicFramePr>
            <a:graphicFrameLocks noChangeAspect="1"/>
          </p:cNvGraphicFramePr>
          <p:nvPr/>
        </p:nvGraphicFramePr>
        <p:xfrm>
          <a:off x="2422525" y="1050925"/>
          <a:ext cx="4298950" cy="1036638"/>
        </p:xfrm>
        <a:graphic>
          <a:graphicData uri="http://schemas.openxmlformats.org/presentationml/2006/ole">
            <mc:AlternateContent xmlns:mc="http://schemas.openxmlformats.org/markup-compatibility/2006">
              <mc:Choice xmlns:v="urn:schemas-microsoft-com:vml" Requires="v">
                <p:oleObj spid="_x0000_s49219" name="Equation" r:id="rId6" imgW="1790700" imgH="431800" progId="Equation.3">
                  <p:embed/>
                </p:oleObj>
              </mc:Choice>
              <mc:Fallback>
                <p:oleObj name="Equation" r:id="rId6" imgW="1790700" imgH="4318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2525" y="1050925"/>
                        <a:ext cx="4298950" cy="1036638"/>
                      </a:xfrm>
                      <a:prstGeom prst="rect">
                        <a:avLst/>
                      </a:prstGeom>
                      <a:solidFill>
                        <a:srgbClr val="FFFFD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7" name="Text Box 5"/>
          <p:cNvSpPr txBox="1">
            <a:spLocks noChangeArrowheads="1"/>
          </p:cNvSpPr>
          <p:nvPr/>
        </p:nvSpPr>
        <p:spPr bwMode="auto">
          <a:xfrm>
            <a:off x="2438400" y="381000"/>
            <a:ext cx="403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b="1">
                <a:solidFill>
                  <a:srgbClr val="FF020B"/>
                </a:solidFill>
              </a:rPr>
              <a:t>Waveguide Condition</a:t>
            </a:r>
            <a:endParaRPr lang="en-US"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1585913" y="125413"/>
            <a:ext cx="55340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b="1">
                <a:solidFill>
                  <a:srgbClr val="FF020B"/>
                </a:solidFill>
              </a:rPr>
              <a:t>Waveguide Condition and Modes</a:t>
            </a:r>
            <a:endParaRPr lang="en-US" altLang="en-US"/>
          </a:p>
        </p:txBody>
      </p:sp>
      <p:sp>
        <p:nvSpPr>
          <p:cNvPr id="51203" name="Text Box 3"/>
          <p:cNvSpPr txBox="1">
            <a:spLocks noChangeArrowheads="1"/>
          </p:cNvSpPr>
          <p:nvPr/>
        </p:nvSpPr>
        <p:spPr bwMode="auto">
          <a:xfrm>
            <a:off x="960438" y="3879850"/>
            <a:ext cx="7543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To get a propagating wave along a guide you must have constructive interference. All these rays interfere with each other. Only certain angles are allowed . Each allowed angle represents a </a:t>
            </a:r>
            <a:r>
              <a:rPr lang="en-US" altLang="en-US" b="1">
                <a:solidFill>
                  <a:srgbClr val="FF020B"/>
                </a:solidFill>
              </a:rPr>
              <a:t>mode</a:t>
            </a:r>
            <a:r>
              <a:rPr lang="en-US" altLang="en-US"/>
              <a:t> of propagation.</a:t>
            </a:r>
          </a:p>
        </p:txBody>
      </p:sp>
      <p:graphicFrame>
        <p:nvGraphicFramePr>
          <p:cNvPr id="51204" name="Object 4"/>
          <p:cNvGraphicFramePr>
            <a:graphicFrameLocks noChangeAspect="1"/>
          </p:cNvGraphicFramePr>
          <p:nvPr/>
        </p:nvGraphicFramePr>
        <p:xfrm>
          <a:off x="3017838" y="5556250"/>
          <a:ext cx="3454400" cy="736600"/>
        </p:xfrm>
        <a:graphic>
          <a:graphicData uri="http://schemas.openxmlformats.org/presentationml/2006/ole">
            <mc:AlternateContent xmlns:mc="http://schemas.openxmlformats.org/markup-compatibility/2006">
              <mc:Choice xmlns:v="urn:schemas-microsoft-com:vml" Requires="v">
                <p:oleObj spid="_x0000_s51236" name="Equation" r:id="rId4" imgW="3454400" imgH="736600" progId="Equation.3">
                  <p:embed/>
                </p:oleObj>
              </mc:Choice>
              <mc:Fallback>
                <p:oleObj name="Equation" r:id="rId4" imgW="3454400" imgH="736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7838" y="5556250"/>
                        <a:ext cx="34544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205" name="Picture 7" descr="K:\All My Files\Book, Optoelectronics, Pearson\##2ndEdition\#Chapters, The Textbook (2nd Edition)\Ch02, Waveguides,2nd Edition\#2-04-PlanarWaveguide(CNV)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4775" y="817563"/>
            <a:ext cx="5956300"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5"/>
          <p:cNvSpPr txBox="1">
            <a:spLocks noChangeArrowheads="1"/>
          </p:cNvSpPr>
          <p:nvPr/>
        </p:nvSpPr>
        <p:spPr bwMode="auto">
          <a:xfrm>
            <a:off x="609600" y="152400"/>
            <a:ext cx="76962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600" b="1">
                <a:solidFill>
                  <a:srgbClr val="FF020B"/>
                </a:solidFill>
              </a:rPr>
              <a:t>Modes in a Planar Waveguide</a:t>
            </a:r>
            <a:endParaRPr lang="en-US" altLang="en-US" sz="3200"/>
          </a:p>
        </p:txBody>
      </p:sp>
      <p:sp>
        <p:nvSpPr>
          <p:cNvPr id="53251" name="Text Box 6"/>
          <p:cNvSpPr txBox="1">
            <a:spLocks noChangeArrowheads="1"/>
          </p:cNvSpPr>
          <p:nvPr/>
        </p:nvSpPr>
        <p:spPr bwMode="auto">
          <a:xfrm>
            <a:off x="838200" y="4572000"/>
            <a:ext cx="7010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ja-JP" sz="4000" i="1">
                <a:latin typeface="Times" panose="02020603050405020304" pitchFamily="18" charset="0"/>
                <a:ea typeface="MS PGothic" panose="020B0600070205080204" pitchFamily="34" charset="-128"/>
              </a:rPr>
              <a:t>E</a:t>
            </a:r>
            <a:r>
              <a:rPr lang="en-US" altLang="ja-JP" sz="4000">
                <a:latin typeface="Times" panose="02020603050405020304" pitchFamily="18" charset="0"/>
                <a:ea typeface="MS PGothic" panose="020B0600070205080204" pitchFamily="34" charset="-128"/>
              </a:rPr>
              <a:t>(</a:t>
            </a:r>
            <a:r>
              <a:rPr lang="en-US" altLang="ja-JP" sz="4000" i="1">
                <a:latin typeface="Times" panose="02020603050405020304" pitchFamily="18" charset="0"/>
                <a:ea typeface="MS PGothic" panose="020B0600070205080204" pitchFamily="34" charset="-128"/>
              </a:rPr>
              <a:t>y,z,t</a:t>
            </a:r>
            <a:r>
              <a:rPr lang="en-US" altLang="ja-JP" sz="4000">
                <a:latin typeface="Times" panose="02020603050405020304" pitchFamily="18" charset="0"/>
                <a:ea typeface="MS PGothic" panose="020B0600070205080204" pitchFamily="34" charset="-128"/>
              </a:rPr>
              <a:t>) = </a:t>
            </a:r>
            <a:r>
              <a:rPr lang="en-US" altLang="ja-JP" sz="4000" i="1">
                <a:solidFill>
                  <a:srgbClr val="FF020B"/>
                </a:solidFill>
                <a:latin typeface="Times" panose="02020603050405020304" pitchFamily="18" charset="0"/>
                <a:ea typeface="MS PGothic" panose="020B0600070205080204" pitchFamily="34" charset="-128"/>
              </a:rPr>
              <a:t>E</a:t>
            </a:r>
            <a:r>
              <a:rPr lang="en-US" altLang="ja-JP" sz="4000" i="1" baseline="-25000">
                <a:solidFill>
                  <a:srgbClr val="FF020B"/>
                </a:solidFill>
                <a:latin typeface="Times" panose="02020603050405020304" pitchFamily="18" charset="0"/>
                <a:ea typeface="MS PGothic" panose="020B0600070205080204" pitchFamily="34" charset="-128"/>
              </a:rPr>
              <a:t>m</a:t>
            </a:r>
            <a:r>
              <a:rPr lang="en-US" altLang="ja-JP" sz="4000">
                <a:solidFill>
                  <a:srgbClr val="FF020B"/>
                </a:solidFill>
                <a:latin typeface="Times" panose="02020603050405020304" pitchFamily="18" charset="0"/>
                <a:ea typeface="MS PGothic" panose="020B0600070205080204" pitchFamily="34" charset="-128"/>
              </a:rPr>
              <a:t>(</a:t>
            </a:r>
            <a:r>
              <a:rPr lang="en-US" altLang="ja-JP" sz="4000" i="1">
                <a:solidFill>
                  <a:srgbClr val="FF020B"/>
                </a:solidFill>
                <a:latin typeface="Times" panose="02020603050405020304" pitchFamily="18" charset="0"/>
                <a:ea typeface="MS PGothic" panose="020B0600070205080204" pitchFamily="34" charset="-128"/>
              </a:rPr>
              <a:t>y</a:t>
            </a:r>
            <a:r>
              <a:rPr lang="en-US" altLang="ja-JP" sz="4000">
                <a:solidFill>
                  <a:srgbClr val="FF020B"/>
                </a:solidFill>
                <a:latin typeface="Times" panose="02020603050405020304" pitchFamily="18" charset="0"/>
                <a:ea typeface="MS PGothic" panose="020B0600070205080204" pitchFamily="34" charset="-128"/>
              </a:rPr>
              <a:t>)</a:t>
            </a:r>
            <a:r>
              <a:rPr lang="en-US" altLang="ja-JP" sz="4000">
                <a:solidFill>
                  <a:schemeClr val="accent2"/>
                </a:solidFill>
                <a:latin typeface="Times" panose="02020603050405020304" pitchFamily="18" charset="0"/>
                <a:ea typeface="MS PGothic" panose="020B0600070205080204" pitchFamily="34" charset="-128"/>
              </a:rPr>
              <a:t>cos(</a:t>
            </a:r>
            <a:r>
              <a:rPr lang="en-US" altLang="ja-JP" sz="4000" i="1">
                <a:solidFill>
                  <a:schemeClr val="accent2"/>
                </a:solidFill>
                <a:latin typeface="Symbol" panose="05050102010706020507" pitchFamily="18" charset="2"/>
                <a:ea typeface="MS PGothic" panose="020B0600070205080204" pitchFamily="34" charset="-128"/>
              </a:rPr>
              <a:t>w</a:t>
            </a:r>
            <a:r>
              <a:rPr lang="en-US" altLang="ja-JP" sz="4000" i="1">
                <a:solidFill>
                  <a:schemeClr val="accent2"/>
                </a:solidFill>
                <a:latin typeface="Times" panose="02020603050405020304" pitchFamily="18" charset="0"/>
                <a:ea typeface="MS PGothic" panose="020B0600070205080204" pitchFamily="34" charset="-128"/>
              </a:rPr>
              <a:t>t</a:t>
            </a:r>
            <a:r>
              <a:rPr lang="en-US" altLang="ja-JP" sz="4000">
                <a:solidFill>
                  <a:schemeClr val="accent2"/>
                </a:solidFill>
                <a:latin typeface="Symbol" panose="05050102010706020507" pitchFamily="18" charset="2"/>
                <a:ea typeface="MS PGothic" panose="020B0600070205080204" pitchFamily="34" charset="-128"/>
              </a:rPr>
              <a:t> - </a:t>
            </a:r>
            <a:r>
              <a:rPr lang="en-US" altLang="ja-JP" sz="4000" i="1">
                <a:solidFill>
                  <a:schemeClr val="accent2"/>
                </a:solidFill>
                <a:latin typeface="Symbol" panose="05050102010706020507" pitchFamily="18" charset="2"/>
                <a:ea typeface="MS PGothic" panose="020B0600070205080204" pitchFamily="34" charset="-128"/>
              </a:rPr>
              <a:t>b</a:t>
            </a:r>
            <a:r>
              <a:rPr lang="en-US" altLang="ja-JP" sz="4000" i="1" baseline="-25000">
                <a:solidFill>
                  <a:schemeClr val="accent2"/>
                </a:solidFill>
                <a:latin typeface="Times" panose="02020603050405020304" pitchFamily="18" charset="0"/>
                <a:ea typeface="MS PGothic" panose="020B0600070205080204" pitchFamily="34" charset="-128"/>
              </a:rPr>
              <a:t>m</a:t>
            </a:r>
            <a:r>
              <a:rPr lang="en-US" altLang="ja-JP" sz="4000" i="1">
                <a:solidFill>
                  <a:schemeClr val="accent2"/>
                </a:solidFill>
                <a:latin typeface="Times" panose="02020603050405020304" pitchFamily="18" charset="0"/>
                <a:ea typeface="MS PGothic" panose="020B0600070205080204" pitchFamily="34" charset="-128"/>
              </a:rPr>
              <a:t>z</a:t>
            </a:r>
            <a:r>
              <a:rPr lang="en-US" altLang="ja-JP" sz="4000">
                <a:solidFill>
                  <a:schemeClr val="accent2"/>
                </a:solidFill>
                <a:latin typeface="Times" panose="02020603050405020304" pitchFamily="18" charset="0"/>
                <a:ea typeface="MS PGothic" panose="020B0600070205080204" pitchFamily="34" charset="-128"/>
              </a:rPr>
              <a:t>)</a:t>
            </a:r>
            <a:endParaRPr lang="en-US" altLang="en-US" sz="4000">
              <a:solidFill>
                <a:schemeClr val="accent2"/>
              </a:solidFill>
              <a:latin typeface="Times" panose="02020603050405020304" pitchFamily="18" charset="0"/>
            </a:endParaRPr>
          </a:p>
        </p:txBody>
      </p:sp>
      <p:sp>
        <p:nvSpPr>
          <p:cNvPr id="53252" name="Line 7"/>
          <p:cNvSpPr>
            <a:spLocks noChangeShapeType="1"/>
          </p:cNvSpPr>
          <p:nvPr/>
        </p:nvSpPr>
        <p:spPr bwMode="auto">
          <a:xfrm>
            <a:off x="4724400" y="5410200"/>
            <a:ext cx="2667000" cy="0"/>
          </a:xfrm>
          <a:prstGeom prst="line">
            <a:avLst/>
          </a:prstGeom>
          <a:noFill/>
          <a:ln w="28575">
            <a:solidFill>
              <a:srgbClr val="1A0A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53" name="Line 8"/>
          <p:cNvSpPr>
            <a:spLocks noChangeShapeType="1"/>
          </p:cNvSpPr>
          <p:nvPr/>
        </p:nvSpPr>
        <p:spPr bwMode="auto">
          <a:xfrm>
            <a:off x="6019800" y="5410200"/>
            <a:ext cx="0" cy="228600"/>
          </a:xfrm>
          <a:prstGeom prst="line">
            <a:avLst/>
          </a:prstGeom>
          <a:noFill/>
          <a:ln w="9525">
            <a:solidFill>
              <a:srgbClr val="1A0A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54" name="Text Box 9"/>
          <p:cNvSpPr txBox="1">
            <a:spLocks noChangeArrowheads="1"/>
          </p:cNvSpPr>
          <p:nvPr/>
        </p:nvSpPr>
        <p:spPr bwMode="auto">
          <a:xfrm>
            <a:off x="4419600" y="5532438"/>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1A0A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solidFill>
                  <a:schemeClr val="accent2"/>
                </a:solidFill>
              </a:rPr>
              <a:t>Traveling wave along </a:t>
            </a:r>
            <a:r>
              <a:rPr lang="en-US" altLang="en-US" i="1">
                <a:solidFill>
                  <a:schemeClr val="accent2"/>
                </a:solidFill>
              </a:rPr>
              <a:t>z</a:t>
            </a:r>
          </a:p>
        </p:txBody>
      </p:sp>
      <p:sp>
        <p:nvSpPr>
          <p:cNvPr id="53255" name="Line 10"/>
          <p:cNvSpPr>
            <a:spLocks noChangeShapeType="1"/>
          </p:cNvSpPr>
          <p:nvPr/>
        </p:nvSpPr>
        <p:spPr bwMode="auto">
          <a:xfrm>
            <a:off x="3276600" y="5410200"/>
            <a:ext cx="1219200" cy="0"/>
          </a:xfrm>
          <a:prstGeom prst="line">
            <a:avLst/>
          </a:prstGeom>
          <a:noFill/>
          <a:ln w="28575">
            <a:solidFill>
              <a:srgbClr val="FF02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56" name="Line 11"/>
          <p:cNvSpPr>
            <a:spLocks noChangeShapeType="1"/>
          </p:cNvSpPr>
          <p:nvPr/>
        </p:nvSpPr>
        <p:spPr bwMode="auto">
          <a:xfrm>
            <a:off x="3962400" y="5410200"/>
            <a:ext cx="0" cy="579438"/>
          </a:xfrm>
          <a:prstGeom prst="line">
            <a:avLst/>
          </a:prstGeom>
          <a:noFill/>
          <a:ln w="9525">
            <a:solidFill>
              <a:srgbClr val="FF02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57" name="Text Box 12"/>
          <p:cNvSpPr txBox="1">
            <a:spLocks noChangeArrowheads="1"/>
          </p:cNvSpPr>
          <p:nvPr/>
        </p:nvSpPr>
        <p:spPr bwMode="auto">
          <a:xfrm>
            <a:off x="2438400" y="5897563"/>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20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solidFill>
                  <a:srgbClr val="FF020B"/>
                </a:solidFill>
              </a:rPr>
              <a:t>Field pattern along</a:t>
            </a:r>
            <a:r>
              <a:rPr lang="en-US" altLang="en-US" i="1">
                <a:solidFill>
                  <a:srgbClr val="FF020B"/>
                </a:solidFill>
              </a:rPr>
              <a:t> y</a:t>
            </a:r>
          </a:p>
        </p:txBody>
      </p:sp>
      <p:pic>
        <p:nvPicPr>
          <p:cNvPr id="53258" name="Picture 7" descr="K:\All My Files\Book, Optoelectronics, Pearson\##2ndEdition\#Chapters, The Textbook (2nd Edition)\Ch02, Waveguides,2nd Edition\#2-04-PlanarWaveguide(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798513"/>
            <a:ext cx="5200650"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9" name="Rectangle 1"/>
          <p:cNvSpPr>
            <a:spLocks noChangeArrowheads="1"/>
          </p:cNvSpPr>
          <p:nvPr/>
        </p:nvSpPr>
        <p:spPr bwMode="auto">
          <a:xfrm>
            <a:off x="317500" y="3482975"/>
            <a:ext cx="83566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lgn="ctr">
              <a:spcAft>
                <a:spcPts val="600"/>
              </a:spcAft>
            </a:pPr>
            <a:r>
              <a:rPr lang="en-CA" altLang="en-US" sz="1600">
                <a:cs typeface="Times New Roman" panose="02020603050405020304" pitchFamily="18" charset="0"/>
              </a:rPr>
              <a:t>We can identify upward (</a:t>
            </a:r>
            <a:r>
              <a:rPr lang="en-CA" altLang="en-US" sz="1600" i="1">
                <a:cs typeface="Times New Roman" panose="02020603050405020304" pitchFamily="18" charset="0"/>
              </a:rPr>
              <a:t>A</a:t>
            </a:r>
            <a:r>
              <a:rPr lang="en-CA" altLang="en-US" sz="1600">
                <a:cs typeface="Times New Roman" panose="02020603050405020304" pitchFamily="18" charset="0"/>
              </a:rPr>
              <a:t>) and downward (</a:t>
            </a:r>
            <a:r>
              <a:rPr lang="en-CA" altLang="en-US" sz="1600" i="1">
                <a:cs typeface="Times New Roman" panose="02020603050405020304" pitchFamily="18" charset="0"/>
              </a:rPr>
              <a:t>B</a:t>
            </a:r>
            <a:r>
              <a:rPr lang="en-CA" altLang="en-US" sz="1600">
                <a:cs typeface="Times New Roman" panose="02020603050405020304" pitchFamily="18" charset="0"/>
              </a:rPr>
              <a:t>) traveling waves in the guide which interfere to set up a standing wave along </a:t>
            </a:r>
            <a:r>
              <a:rPr lang="en-CA" altLang="en-US" sz="1600" i="1">
                <a:cs typeface="Times New Roman" panose="02020603050405020304" pitchFamily="18" charset="0"/>
              </a:rPr>
              <a:t>y</a:t>
            </a:r>
            <a:r>
              <a:rPr lang="en-CA" altLang="en-US" sz="1600">
                <a:cs typeface="Times New Roman" panose="02020603050405020304" pitchFamily="18" charset="0"/>
              </a:rPr>
              <a:t> and a wave that is propagating along </a:t>
            </a:r>
            <a:r>
              <a:rPr lang="en-CA" altLang="en-US" sz="1600" i="1">
                <a:cs typeface="Times New Roman" panose="02020603050405020304" pitchFamily="18" charset="0"/>
              </a:rPr>
              <a:t>z</a:t>
            </a:r>
            <a:r>
              <a:rPr lang="en-CA" altLang="en-US" sz="1600">
                <a:cs typeface="Times New Roman" panose="02020603050405020304" pitchFamily="18" charset="0"/>
              </a:rPr>
              <a:t>. Rays 2 and 2</a:t>
            </a:r>
            <a:r>
              <a:rPr lang="en-CA" altLang="en-US" sz="1600">
                <a:cs typeface="Times New Roman" panose="02020603050405020304" pitchFamily="18" charset="0"/>
                <a:sym typeface="Symbol" panose="05050102010706020507" pitchFamily="18" charset="2"/>
              </a:rPr>
              <a:t></a:t>
            </a:r>
            <a:r>
              <a:rPr lang="en-CA" altLang="en-US" sz="1600">
                <a:cs typeface="Times New Roman" panose="02020603050405020304" pitchFamily="18" charset="0"/>
              </a:rPr>
              <a:t> belong to the same wave front but 2</a:t>
            </a:r>
            <a:r>
              <a:rPr lang="en-CA" altLang="en-US" sz="1600">
                <a:cs typeface="Times New Roman" panose="02020603050405020304" pitchFamily="18" charset="0"/>
                <a:sym typeface="Symbol" panose="05050102010706020507" pitchFamily="18" charset="2"/>
              </a:rPr>
              <a:t></a:t>
            </a:r>
            <a:r>
              <a:rPr lang="en-CA" altLang="en-US" sz="1600">
                <a:cs typeface="Times New Roman" panose="02020603050405020304" pitchFamily="18" charset="0"/>
              </a:rPr>
              <a:t> becomes reflected before 2. The interference of 1 and 2</a:t>
            </a:r>
            <a:r>
              <a:rPr lang="en-CA" altLang="en-US" sz="1600">
                <a:cs typeface="Times New Roman" panose="02020603050405020304" pitchFamily="18" charset="0"/>
                <a:sym typeface="Symbol" panose="05050102010706020507" pitchFamily="18" charset="2"/>
              </a:rPr>
              <a:t></a:t>
            </a:r>
            <a:r>
              <a:rPr lang="en-CA" altLang="en-US" sz="1600">
                <a:cs typeface="Times New Roman" panose="02020603050405020304" pitchFamily="18" charset="0"/>
              </a:rPr>
              <a:t> determines the field at a height </a:t>
            </a:r>
            <a:r>
              <a:rPr lang="en-CA" altLang="en-US" sz="1600" i="1">
                <a:cs typeface="Times New Roman" panose="02020603050405020304" pitchFamily="18" charset="0"/>
              </a:rPr>
              <a:t>y</a:t>
            </a:r>
            <a:r>
              <a:rPr lang="en-CA" altLang="en-US" sz="1600">
                <a:cs typeface="Times New Roman" panose="02020603050405020304" pitchFamily="18" charset="0"/>
              </a:rPr>
              <a:t> from the guide center. The field </a:t>
            </a:r>
            <a:r>
              <a:rPr lang="en-CA" altLang="en-US" sz="1600" i="1">
                <a:cs typeface="Times New Roman" panose="02020603050405020304" pitchFamily="18" charset="0"/>
              </a:rPr>
              <a:t>E(y, z, t</a:t>
            </a:r>
            <a:r>
              <a:rPr lang="en-CA" altLang="en-US" sz="1600">
                <a:cs typeface="Times New Roman" panose="02020603050405020304" pitchFamily="18" charset="0"/>
              </a:rPr>
              <a:t>) at </a:t>
            </a:r>
            <a:r>
              <a:rPr lang="en-CA" altLang="en-US" sz="1600" i="1">
                <a:cs typeface="Times New Roman" panose="02020603050405020304" pitchFamily="18" charset="0"/>
              </a:rPr>
              <a:t>P</a:t>
            </a:r>
            <a:r>
              <a:rPr lang="en-CA" altLang="en-US" sz="1600">
                <a:cs typeface="Times New Roman" panose="02020603050405020304" pitchFamily="18" charset="0"/>
              </a:rPr>
              <a:t> can be written as</a:t>
            </a:r>
            <a:endParaRPr lang="en-US" altLang="en-US">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838200" y="2209800"/>
            <a:ext cx="7467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i="1"/>
              <a:t>m</a:t>
            </a:r>
            <a:r>
              <a:rPr lang="en-US" altLang="en-US"/>
              <a:t> = integer, </a:t>
            </a:r>
            <a:r>
              <a:rPr lang="en-US" altLang="en-US" i="1"/>
              <a:t>n</a:t>
            </a:r>
            <a:r>
              <a:rPr lang="en-US" altLang="en-US" baseline="-25000"/>
              <a:t>1</a:t>
            </a:r>
            <a:r>
              <a:rPr lang="en-US" altLang="en-US"/>
              <a:t> = core refractive index, </a:t>
            </a:r>
            <a:r>
              <a:rPr lang="en-US" altLang="en-US" i="1">
                <a:latin typeface="Symbol" panose="05050102010706020507" pitchFamily="18" charset="2"/>
              </a:rPr>
              <a:t>q</a:t>
            </a:r>
            <a:r>
              <a:rPr lang="en-US" altLang="en-US" i="1" baseline="-25000"/>
              <a:t>m</a:t>
            </a:r>
            <a:r>
              <a:rPr lang="en-US" altLang="en-US"/>
              <a:t> is the incidence angle, 2</a:t>
            </a:r>
            <a:r>
              <a:rPr lang="en-US" altLang="en-US" i="1"/>
              <a:t>a</a:t>
            </a:r>
            <a:r>
              <a:rPr lang="en-US" altLang="en-US"/>
              <a:t> is the core thickness. </a:t>
            </a:r>
          </a:p>
        </p:txBody>
      </p:sp>
      <p:graphicFrame>
        <p:nvGraphicFramePr>
          <p:cNvPr id="55299" name="Object 3"/>
          <p:cNvGraphicFramePr>
            <a:graphicFrameLocks noChangeAspect="1"/>
          </p:cNvGraphicFramePr>
          <p:nvPr/>
        </p:nvGraphicFramePr>
        <p:xfrm>
          <a:off x="2133600" y="3200400"/>
          <a:ext cx="4267200" cy="887413"/>
        </p:xfrm>
        <a:graphic>
          <a:graphicData uri="http://schemas.openxmlformats.org/presentationml/2006/ole">
            <mc:AlternateContent xmlns:mc="http://schemas.openxmlformats.org/markup-compatibility/2006">
              <mc:Choice xmlns:v="urn:schemas-microsoft-com:vml" Requires="v">
                <p:oleObj spid="_x0000_s55369" name="Equation" r:id="rId4" imgW="3543300" imgH="736600" progId="Equation.3">
                  <p:embed/>
                </p:oleObj>
              </mc:Choice>
              <mc:Fallback>
                <p:oleObj name="Equation" r:id="rId4" imgW="3543300" imgH="736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200400"/>
                        <a:ext cx="4267200" cy="88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0" name="Object 4"/>
          <p:cNvGraphicFramePr>
            <a:graphicFrameLocks noChangeAspect="1"/>
          </p:cNvGraphicFramePr>
          <p:nvPr/>
        </p:nvGraphicFramePr>
        <p:xfrm>
          <a:off x="1905000" y="990600"/>
          <a:ext cx="4953000" cy="1055688"/>
        </p:xfrm>
        <a:graphic>
          <a:graphicData uri="http://schemas.openxmlformats.org/presentationml/2006/ole">
            <mc:AlternateContent xmlns:mc="http://schemas.openxmlformats.org/markup-compatibility/2006">
              <mc:Choice xmlns:v="urn:schemas-microsoft-com:vml" Requires="v">
                <p:oleObj spid="_x0000_s55370" name="Equation" r:id="rId6" imgW="3454400" imgH="736600" progId="Equation.3">
                  <p:embed/>
                </p:oleObj>
              </mc:Choice>
              <mc:Fallback>
                <p:oleObj name="Equation" r:id="rId6" imgW="3454400" imgH="736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990600"/>
                        <a:ext cx="4953000" cy="105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1" name="Text Box 5"/>
          <p:cNvSpPr txBox="1">
            <a:spLocks noChangeArrowheads="1"/>
          </p:cNvSpPr>
          <p:nvPr/>
        </p:nvSpPr>
        <p:spPr bwMode="auto">
          <a:xfrm>
            <a:off x="609600" y="152400"/>
            <a:ext cx="7696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200" b="1">
                <a:solidFill>
                  <a:srgbClr val="FF020B"/>
                </a:solidFill>
              </a:rPr>
              <a:t>Modes in a Planar Waveguide: Summary</a:t>
            </a:r>
            <a:endParaRPr lang="en-US" altLang="en-US" sz="2800"/>
          </a:p>
        </p:txBody>
      </p:sp>
      <p:sp>
        <p:nvSpPr>
          <p:cNvPr id="55302" name="Text Box 6"/>
          <p:cNvSpPr txBox="1">
            <a:spLocks noChangeArrowheads="1"/>
          </p:cNvSpPr>
          <p:nvPr/>
        </p:nvSpPr>
        <p:spPr bwMode="auto">
          <a:xfrm>
            <a:off x="838200" y="4370388"/>
            <a:ext cx="7010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ja-JP" sz="4000" i="1">
                <a:latin typeface="Times" panose="02020603050405020304" pitchFamily="18" charset="0"/>
                <a:ea typeface="MS PGothic" panose="020B0600070205080204" pitchFamily="34" charset="-128"/>
              </a:rPr>
              <a:t>E</a:t>
            </a:r>
            <a:r>
              <a:rPr lang="en-US" altLang="ja-JP" sz="4000">
                <a:latin typeface="Times" panose="02020603050405020304" pitchFamily="18" charset="0"/>
                <a:ea typeface="MS PGothic" panose="020B0600070205080204" pitchFamily="34" charset="-128"/>
              </a:rPr>
              <a:t>(</a:t>
            </a:r>
            <a:r>
              <a:rPr lang="en-US" altLang="ja-JP" sz="4000" i="1">
                <a:latin typeface="Times" panose="02020603050405020304" pitchFamily="18" charset="0"/>
                <a:ea typeface="MS PGothic" panose="020B0600070205080204" pitchFamily="34" charset="-128"/>
              </a:rPr>
              <a:t>y,z,t</a:t>
            </a:r>
            <a:r>
              <a:rPr lang="en-US" altLang="ja-JP" sz="4000">
                <a:latin typeface="Times" panose="02020603050405020304" pitchFamily="18" charset="0"/>
                <a:ea typeface="MS PGothic" panose="020B0600070205080204" pitchFamily="34" charset="-128"/>
              </a:rPr>
              <a:t>) = </a:t>
            </a:r>
            <a:r>
              <a:rPr lang="en-US" altLang="ja-JP" sz="4000" i="1">
                <a:solidFill>
                  <a:srgbClr val="FF020B"/>
                </a:solidFill>
                <a:latin typeface="Times" panose="02020603050405020304" pitchFamily="18" charset="0"/>
                <a:ea typeface="MS PGothic" panose="020B0600070205080204" pitchFamily="34" charset="-128"/>
              </a:rPr>
              <a:t>E</a:t>
            </a:r>
            <a:r>
              <a:rPr lang="en-US" altLang="ja-JP" sz="4000" i="1" baseline="-25000">
                <a:solidFill>
                  <a:srgbClr val="FF020B"/>
                </a:solidFill>
                <a:latin typeface="Times" panose="02020603050405020304" pitchFamily="18" charset="0"/>
                <a:ea typeface="MS PGothic" panose="020B0600070205080204" pitchFamily="34" charset="-128"/>
              </a:rPr>
              <a:t>m</a:t>
            </a:r>
            <a:r>
              <a:rPr lang="en-US" altLang="ja-JP" sz="4000">
                <a:solidFill>
                  <a:srgbClr val="FF020B"/>
                </a:solidFill>
                <a:latin typeface="Times" panose="02020603050405020304" pitchFamily="18" charset="0"/>
                <a:ea typeface="MS PGothic" panose="020B0600070205080204" pitchFamily="34" charset="-128"/>
              </a:rPr>
              <a:t>(</a:t>
            </a:r>
            <a:r>
              <a:rPr lang="en-US" altLang="ja-JP" sz="4000" i="1">
                <a:solidFill>
                  <a:srgbClr val="FF020B"/>
                </a:solidFill>
                <a:latin typeface="Times" panose="02020603050405020304" pitchFamily="18" charset="0"/>
                <a:ea typeface="MS PGothic" panose="020B0600070205080204" pitchFamily="34" charset="-128"/>
              </a:rPr>
              <a:t>y</a:t>
            </a:r>
            <a:r>
              <a:rPr lang="en-US" altLang="ja-JP" sz="4000">
                <a:solidFill>
                  <a:srgbClr val="FF020B"/>
                </a:solidFill>
                <a:latin typeface="Times" panose="02020603050405020304" pitchFamily="18" charset="0"/>
                <a:ea typeface="MS PGothic" panose="020B0600070205080204" pitchFamily="34" charset="-128"/>
              </a:rPr>
              <a:t>)</a:t>
            </a:r>
            <a:r>
              <a:rPr lang="en-US" altLang="ja-JP" sz="4000">
                <a:solidFill>
                  <a:schemeClr val="accent2"/>
                </a:solidFill>
                <a:latin typeface="Times" panose="02020603050405020304" pitchFamily="18" charset="0"/>
                <a:ea typeface="MS PGothic" panose="020B0600070205080204" pitchFamily="34" charset="-128"/>
              </a:rPr>
              <a:t>cos(</a:t>
            </a:r>
            <a:r>
              <a:rPr lang="en-US" altLang="ja-JP" sz="4000" i="1">
                <a:solidFill>
                  <a:schemeClr val="accent2"/>
                </a:solidFill>
                <a:latin typeface="Symbol" panose="05050102010706020507" pitchFamily="18" charset="2"/>
                <a:ea typeface="MS PGothic" panose="020B0600070205080204" pitchFamily="34" charset="-128"/>
              </a:rPr>
              <a:t>w</a:t>
            </a:r>
            <a:r>
              <a:rPr lang="en-US" altLang="ja-JP" sz="4000" i="1">
                <a:solidFill>
                  <a:schemeClr val="accent2"/>
                </a:solidFill>
                <a:latin typeface="Times" panose="02020603050405020304" pitchFamily="18" charset="0"/>
                <a:ea typeface="MS PGothic" panose="020B0600070205080204" pitchFamily="34" charset="-128"/>
              </a:rPr>
              <a:t>t</a:t>
            </a:r>
            <a:r>
              <a:rPr lang="en-US" altLang="ja-JP" sz="4000">
                <a:solidFill>
                  <a:schemeClr val="accent2"/>
                </a:solidFill>
                <a:latin typeface="Symbol" panose="05050102010706020507" pitchFamily="18" charset="2"/>
                <a:ea typeface="MS PGothic" panose="020B0600070205080204" pitchFamily="34" charset="-128"/>
              </a:rPr>
              <a:t> - </a:t>
            </a:r>
            <a:r>
              <a:rPr lang="en-US" altLang="ja-JP" sz="4000" i="1">
                <a:solidFill>
                  <a:schemeClr val="accent2"/>
                </a:solidFill>
                <a:latin typeface="Symbol" panose="05050102010706020507" pitchFamily="18" charset="2"/>
                <a:ea typeface="MS PGothic" panose="020B0600070205080204" pitchFamily="34" charset="-128"/>
              </a:rPr>
              <a:t>b</a:t>
            </a:r>
            <a:r>
              <a:rPr lang="en-US" altLang="ja-JP" sz="4000" i="1" baseline="-25000">
                <a:solidFill>
                  <a:schemeClr val="accent2"/>
                </a:solidFill>
                <a:latin typeface="Times" panose="02020603050405020304" pitchFamily="18" charset="0"/>
                <a:ea typeface="MS PGothic" panose="020B0600070205080204" pitchFamily="34" charset="-128"/>
              </a:rPr>
              <a:t>m</a:t>
            </a:r>
            <a:r>
              <a:rPr lang="en-US" altLang="ja-JP" sz="4000" i="1">
                <a:solidFill>
                  <a:schemeClr val="accent2"/>
                </a:solidFill>
                <a:latin typeface="Times" panose="02020603050405020304" pitchFamily="18" charset="0"/>
                <a:ea typeface="MS PGothic" panose="020B0600070205080204" pitchFamily="34" charset="-128"/>
              </a:rPr>
              <a:t>z</a:t>
            </a:r>
            <a:r>
              <a:rPr lang="en-US" altLang="ja-JP" sz="4000">
                <a:solidFill>
                  <a:schemeClr val="accent2"/>
                </a:solidFill>
                <a:latin typeface="Times" panose="02020603050405020304" pitchFamily="18" charset="0"/>
                <a:ea typeface="MS PGothic" panose="020B0600070205080204" pitchFamily="34" charset="-128"/>
              </a:rPr>
              <a:t>)</a:t>
            </a:r>
            <a:endParaRPr lang="en-US" altLang="en-US" sz="4000">
              <a:solidFill>
                <a:schemeClr val="accent2"/>
              </a:solidFill>
              <a:latin typeface="Times" panose="02020603050405020304" pitchFamily="18" charset="0"/>
            </a:endParaRPr>
          </a:p>
        </p:txBody>
      </p:sp>
      <p:sp>
        <p:nvSpPr>
          <p:cNvPr id="55303" name="Line 7"/>
          <p:cNvSpPr>
            <a:spLocks noChangeShapeType="1"/>
          </p:cNvSpPr>
          <p:nvPr/>
        </p:nvSpPr>
        <p:spPr bwMode="auto">
          <a:xfrm>
            <a:off x="4724400" y="5208588"/>
            <a:ext cx="2667000" cy="0"/>
          </a:xfrm>
          <a:prstGeom prst="line">
            <a:avLst/>
          </a:prstGeom>
          <a:noFill/>
          <a:ln w="28575">
            <a:solidFill>
              <a:srgbClr val="1A0A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4" name="Line 8"/>
          <p:cNvSpPr>
            <a:spLocks noChangeShapeType="1"/>
          </p:cNvSpPr>
          <p:nvPr/>
        </p:nvSpPr>
        <p:spPr bwMode="auto">
          <a:xfrm>
            <a:off x="6019800" y="5208588"/>
            <a:ext cx="0" cy="228600"/>
          </a:xfrm>
          <a:prstGeom prst="line">
            <a:avLst/>
          </a:prstGeom>
          <a:noFill/>
          <a:ln w="9525">
            <a:solidFill>
              <a:srgbClr val="1A0A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5" name="Text Box 9"/>
          <p:cNvSpPr txBox="1">
            <a:spLocks noChangeArrowheads="1"/>
          </p:cNvSpPr>
          <p:nvPr/>
        </p:nvSpPr>
        <p:spPr bwMode="auto">
          <a:xfrm>
            <a:off x="4419600" y="5437188"/>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1A0A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solidFill>
                  <a:schemeClr val="accent2"/>
                </a:solidFill>
              </a:rPr>
              <a:t>Traveling wave along </a:t>
            </a:r>
            <a:r>
              <a:rPr lang="en-US" altLang="en-US" i="1">
                <a:solidFill>
                  <a:schemeClr val="accent2"/>
                </a:solidFill>
              </a:rPr>
              <a:t>z</a:t>
            </a:r>
          </a:p>
        </p:txBody>
      </p:sp>
      <p:sp>
        <p:nvSpPr>
          <p:cNvPr id="55306" name="Line 10"/>
          <p:cNvSpPr>
            <a:spLocks noChangeShapeType="1"/>
          </p:cNvSpPr>
          <p:nvPr/>
        </p:nvSpPr>
        <p:spPr bwMode="auto">
          <a:xfrm>
            <a:off x="3276600" y="5208588"/>
            <a:ext cx="1219200" cy="0"/>
          </a:xfrm>
          <a:prstGeom prst="line">
            <a:avLst/>
          </a:prstGeom>
          <a:noFill/>
          <a:ln w="28575">
            <a:solidFill>
              <a:srgbClr val="FF02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7" name="Line 11"/>
          <p:cNvSpPr>
            <a:spLocks noChangeShapeType="1"/>
          </p:cNvSpPr>
          <p:nvPr/>
        </p:nvSpPr>
        <p:spPr bwMode="auto">
          <a:xfrm>
            <a:off x="3962400" y="5208588"/>
            <a:ext cx="0" cy="609600"/>
          </a:xfrm>
          <a:prstGeom prst="line">
            <a:avLst/>
          </a:prstGeom>
          <a:noFill/>
          <a:ln w="9525">
            <a:solidFill>
              <a:srgbClr val="FF02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8" name="Text Box 12"/>
          <p:cNvSpPr txBox="1">
            <a:spLocks noChangeArrowheads="1"/>
          </p:cNvSpPr>
          <p:nvPr/>
        </p:nvSpPr>
        <p:spPr bwMode="auto">
          <a:xfrm>
            <a:off x="2438400" y="5818188"/>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20B"/>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solidFill>
                  <a:srgbClr val="FF020B"/>
                </a:solidFill>
              </a:rPr>
              <a:t>Field pattern along</a:t>
            </a:r>
            <a:r>
              <a:rPr lang="en-US" altLang="en-US" i="1">
                <a:solidFill>
                  <a:srgbClr val="FF020B"/>
                </a:solidFill>
              </a:rPr>
              <a:t> y</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5" descr="K:\All My Files\Book, Optoelectronics, Pearson\##2ndEdition\#Chapters, The Textbook (2nd Edition)\Ch02, Waveguides,2nd Edition\#2-05-m=0 Mode,PlanarWaveguide(CNV)1.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838" y="871538"/>
            <a:ext cx="6535737" cy="344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1"/>
          <p:cNvSpPr>
            <a:spLocks noChangeArrowheads="1"/>
          </p:cNvSpPr>
          <p:nvPr/>
        </p:nvSpPr>
        <p:spPr bwMode="auto">
          <a:xfrm>
            <a:off x="733425" y="4468813"/>
            <a:ext cx="80121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800" dirty="0">
                <a:cs typeface="Times New Roman" panose="02020603050405020304" pitchFamily="18" charset="0"/>
              </a:rPr>
              <a:t>Left: The upward and downward traveling waves have equal but opposite </a:t>
            </a:r>
            <a:r>
              <a:rPr lang="en-CA" altLang="en-US" sz="1800" dirty="0" err="1">
                <a:cs typeface="Times New Roman" panose="02020603050405020304" pitchFamily="18" charset="0"/>
              </a:rPr>
              <a:t>wavevectors</a:t>
            </a:r>
            <a:r>
              <a:rPr lang="en-CA" altLang="en-US" sz="1800" dirty="0">
                <a:cs typeface="Times New Roman" panose="02020603050405020304" pitchFamily="18" charset="0"/>
              </a:rPr>
              <a:t> </a:t>
            </a:r>
            <a:r>
              <a:rPr lang="en-CA" altLang="en-US" sz="1800" i="1" dirty="0">
                <a:latin typeface="Symbol" panose="05050102010706020507" pitchFamily="18" charset="2"/>
                <a:cs typeface="Times New Roman" panose="02020603050405020304" pitchFamily="18" charset="0"/>
              </a:rPr>
              <a:t>k</a:t>
            </a:r>
            <a:r>
              <a:rPr lang="en-CA" altLang="en-US" sz="1800" i="1" baseline="-25000" dirty="0">
                <a:cs typeface="Times New Roman" panose="02020603050405020304" pitchFamily="18" charset="0"/>
              </a:rPr>
              <a:t>m</a:t>
            </a:r>
            <a:r>
              <a:rPr lang="en-CA" altLang="en-US" sz="1800" dirty="0">
                <a:cs typeface="Times New Roman" panose="02020603050405020304" pitchFamily="18" charset="0"/>
              </a:rPr>
              <a:t> and interfere to set up a standing electric field pattern across the guide. Right: The electric field pattern of the lowest mode traveling wave along the guide. This mode has </a:t>
            </a:r>
            <a:r>
              <a:rPr lang="en-CA" altLang="en-US" sz="1800" i="1" dirty="0">
                <a:cs typeface="Times New Roman" panose="02020603050405020304" pitchFamily="18" charset="0"/>
              </a:rPr>
              <a:t>m</a:t>
            </a:r>
            <a:r>
              <a:rPr lang="en-CA" altLang="en-US" sz="1800" dirty="0">
                <a:cs typeface="Times New Roman" panose="02020603050405020304" pitchFamily="18" charset="0"/>
              </a:rPr>
              <a:t> = 0 and </a:t>
            </a:r>
            <a:r>
              <a:rPr lang="en-CA" altLang="en-US" sz="1800">
                <a:cs typeface="Times New Roman" panose="02020603050405020304" pitchFamily="18" charset="0"/>
              </a:rPr>
              <a:t>the </a:t>
            </a:r>
            <a:r>
              <a:rPr lang="en-CA" altLang="en-US" sz="1800" smtClean="0">
                <a:cs typeface="Times New Roman" panose="02020603050405020304" pitchFamily="18" charset="0"/>
              </a:rPr>
              <a:t>highest </a:t>
            </a:r>
            <a:r>
              <a:rPr lang="en-CA" altLang="en-US" sz="1800" i="1" dirty="0">
                <a:latin typeface="Symbol" panose="05050102010706020507" pitchFamily="18" charset="2"/>
                <a:cs typeface="Times New Roman" panose="02020603050405020304" pitchFamily="18" charset="0"/>
              </a:rPr>
              <a:t>q</a:t>
            </a:r>
            <a:r>
              <a:rPr lang="en-CA" altLang="en-US" sz="1800" dirty="0">
                <a:cs typeface="Times New Roman" panose="02020603050405020304" pitchFamily="18" charset="0"/>
              </a:rPr>
              <a:t>. It is often referred to as the glazing incidence ray. It has the highest phase velocity along the guide</a:t>
            </a:r>
            <a:endParaRPr lang="en-US" altLang="en-US" sz="2800" b="1" dirty="0">
              <a:cs typeface="Times New Roman" panose="02020603050405020304" pitchFamily="18" charset="0"/>
            </a:endParaRPr>
          </a:p>
        </p:txBody>
      </p:sp>
      <p:sp>
        <p:nvSpPr>
          <p:cNvPr id="57348" name="Text Box 5"/>
          <p:cNvSpPr txBox="1">
            <a:spLocks noChangeArrowheads="1"/>
          </p:cNvSpPr>
          <p:nvPr/>
        </p:nvSpPr>
        <p:spPr bwMode="auto">
          <a:xfrm>
            <a:off x="473075" y="152400"/>
            <a:ext cx="7696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200" b="1">
                <a:solidFill>
                  <a:srgbClr val="FF020B"/>
                </a:solidFill>
              </a:rPr>
              <a:t>Mode Field Pattern</a:t>
            </a:r>
            <a:endParaRPr lang="en-US" altLang="en-US" sz="28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p:cNvSpPr txBox="1">
            <a:spLocks noChangeArrowheads="1"/>
          </p:cNvSpPr>
          <p:nvPr/>
        </p:nvSpPr>
        <p:spPr bwMode="auto">
          <a:xfrm>
            <a:off x="609600" y="4875213"/>
            <a:ext cx="8001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a:t>The electric field patterns of the first three modes (</a:t>
            </a:r>
            <a:r>
              <a:rPr lang="en-US" altLang="en-US" i="1"/>
              <a:t>m</a:t>
            </a:r>
            <a:r>
              <a:rPr lang="en-US" altLang="en-US"/>
              <a:t> = 0, 1, 2) traveling wave along the guide. Notice different extents of field penetration into the cladding</a:t>
            </a:r>
          </a:p>
        </p:txBody>
      </p:sp>
      <p:pic>
        <p:nvPicPr>
          <p:cNvPr id="59395" name="Picture 6" descr="K:\All My Files\Book, Optoelectronics, Pearson\##2ndEdition\#Chapters, The Textbook (2nd Edition)\Ch02, Waveguides,2nd Edition\#2-06-E(y)m_1Modes(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3" y="728663"/>
            <a:ext cx="7280275"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Text Box 5"/>
          <p:cNvSpPr txBox="1">
            <a:spLocks noChangeArrowheads="1"/>
          </p:cNvSpPr>
          <p:nvPr/>
        </p:nvSpPr>
        <p:spPr bwMode="auto">
          <a:xfrm>
            <a:off x="609600" y="144463"/>
            <a:ext cx="7696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200" b="1">
                <a:solidFill>
                  <a:srgbClr val="FF020B"/>
                </a:solidFill>
              </a:rPr>
              <a:t>Modes in a Planar Waveguide</a:t>
            </a:r>
            <a:endParaRPr lang="en-US" altLang="en-US" sz="28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3"/>
          <p:cNvSpPr txBox="1">
            <a:spLocks noChangeArrowheads="1"/>
          </p:cNvSpPr>
          <p:nvPr/>
        </p:nvSpPr>
        <p:spPr bwMode="auto">
          <a:xfrm>
            <a:off x="1363663" y="334963"/>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Intermode (Intermodal or Modal) Dispersion</a:t>
            </a:r>
            <a:endParaRPr lang="en-US" altLang="en-US"/>
          </a:p>
        </p:txBody>
      </p:sp>
      <p:sp>
        <p:nvSpPr>
          <p:cNvPr id="61443" name="Rectangle 1"/>
          <p:cNvSpPr>
            <a:spLocks noChangeArrowheads="1"/>
          </p:cNvSpPr>
          <p:nvPr/>
        </p:nvSpPr>
        <p:spPr bwMode="auto">
          <a:xfrm>
            <a:off x="668338" y="4338638"/>
            <a:ext cx="79390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2000">
                <a:cs typeface="Times New Roman" panose="02020603050405020304" pitchFamily="18" charset="0"/>
              </a:rPr>
              <a:t>Schematic illustration of light propagation in a slab dielectric waveguide. Light pulse entering the waveguide breaks up into various modes which then propagate at different group velocities down the guide. At the end of the guide, the modes combine to constitute the output light pulse which is broader than the input light pulse.</a:t>
            </a:r>
            <a:endParaRPr lang="en-US" altLang="en-US" sz="2000"/>
          </a:p>
        </p:txBody>
      </p:sp>
      <p:pic>
        <p:nvPicPr>
          <p:cNvPr id="61444" name="Picture 5" descr="C:\Users\sok533\Desktop\#2-07-RayModes(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139825"/>
            <a:ext cx="8342313"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3"/>
          <p:cNvSpPr txBox="1">
            <a:spLocks noChangeArrowheads="1"/>
          </p:cNvSpPr>
          <p:nvPr/>
        </p:nvSpPr>
        <p:spPr bwMode="auto">
          <a:xfrm>
            <a:off x="2286000" y="1524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TE and TM Modes</a:t>
            </a:r>
            <a:endParaRPr lang="en-US" altLang="en-US"/>
          </a:p>
        </p:txBody>
      </p:sp>
      <p:pic>
        <p:nvPicPr>
          <p:cNvPr id="63491" name="Picture 5" descr="K:\All My Files\Book, Optoelectronics, Pearson\##2ndEdition\#Chapters, The Textbook (2nd Edition)\Ch02, Waveguides,2nd Edition\#2-08-TE&amp;TM(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3" y="684213"/>
            <a:ext cx="8505825"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1"/>
          <p:cNvSpPr>
            <a:spLocks noChangeArrowheads="1"/>
          </p:cNvSpPr>
          <p:nvPr/>
        </p:nvSpPr>
        <p:spPr bwMode="auto">
          <a:xfrm>
            <a:off x="715963" y="4614863"/>
            <a:ext cx="79533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2000">
                <a:cs typeface="Times New Roman" panose="02020603050405020304" pitchFamily="18" charset="0"/>
              </a:rPr>
              <a:t>Possible modes can be classified in terms of (a) transverse electric field (TE) and (b) transverse magnetic field (TM). Plane of incidence is the paper.</a:t>
            </a:r>
            <a:endParaRPr lang="en-US" altLang="en-US" sz="3200" b="1">
              <a:cs typeface="Times New Roman" panose="02020603050405020304" pitchFamily="18" charset="0"/>
            </a:endParaRPr>
          </a:p>
        </p:txBody>
      </p:sp>
      <p:sp>
        <p:nvSpPr>
          <p:cNvPr id="63493" name="Rectangle 2"/>
          <p:cNvSpPr>
            <a:spLocks noChangeArrowheads="1"/>
          </p:cNvSpPr>
          <p:nvPr/>
        </p:nvSpPr>
        <p:spPr bwMode="auto">
          <a:xfrm>
            <a:off x="5046663" y="3917950"/>
            <a:ext cx="3775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228600">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CA" altLang="en-US" sz="2000" i="1">
                <a:solidFill>
                  <a:srgbClr val="1A0AFF"/>
                </a:solidFill>
                <a:cs typeface="Times New Roman" panose="02020603050405020304" pitchFamily="18" charset="0"/>
              </a:rPr>
              <a:t>B</a:t>
            </a:r>
            <a:r>
              <a:rPr lang="en-CA" altLang="en-US" sz="2000" baseline="-25000">
                <a:solidFill>
                  <a:srgbClr val="1A0AFF"/>
                </a:solidFill>
                <a:latin typeface="Symbol" panose="05050102010706020507" pitchFamily="18" charset="2"/>
                <a:cs typeface="Times New Roman" panose="02020603050405020304" pitchFamily="18" charset="0"/>
              </a:rPr>
              <a:t>^</a:t>
            </a:r>
            <a:r>
              <a:rPr lang="en-CA" altLang="en-US" sz="2000">
                <a:solidFill>
                  <a:srgbClr val="1A0AFF"/>
                </a:solidFill>
                <a:cs typeface="Times New Roman" panose="02020603050405020304" pitchFamily="18" charset="0"/>
              </a:rPr>
              <a:t> is along</a:t>
            </a:r>
            <a:r>
              <a:rPr lang="en-CA" altLang="en-US" sz="2000" i="1">
                <a:solidFill>
                  <a:srgbClr val="1A0AFF"/>
                </a:solidFill>
                <a:cs typeface="Times New Roman" panose="02020603050405020304" pitchFamily="18" charset="0"/>
              </a:rPr>
              <a:t> </a:t>
            </a:r>
            <a:r>
              <a:rPr lang="en-CA" altLang="en-US" sz="2000">
                <a:solidFill>
                  <a:srgbClr val="1A0AFF"/>
                </a:solidFill>
                <a:latin typeface="Symbol" panose="05050102010706020507" pitchFamily="18" charset="2"/>
                <a:cs typeface="Times New Roman" panose="02020603050405020304" pitchFamily="18" charset="0"/>
              </a:rPr>
              <a:t>- </a:t>
            </a:r>
            <a:r>
              <a:rPr lang="en-CA" altLang="en-US" sz="2000" i="1">
                <a:solidFill>
                  <a:srgbClr val="1A0AFF"/>
                </a:solidFill>
                <a:cs typeface="Times New Roman" panose="02020603050405020304" pitchFamily="18" charset="0"/>
              </a:rPr>
              <a:t>x,</a:t>
            </a:r>
            <a:r>
              <a:rPr lang="en-CA" altLang="en-US" sz="2000">
                <a:solidFill>
                  <a:srgbClr val="1A0AFF"/>
                </a:solidFill>
                <a:cs typeface="Times New Roman" panose="02020603050405020304" pitchFamily="18" charset="0"/>
              </a:rPr>
              <a:t> so that </a:t>
            </a:r>
            <a:r>
              <a:rPr lang="en-CA" altLang="en-US" sz="2000" i="1">
                <a:solidFill>
                  <a:srgbClr val="1A0AFF"/>
                </a:solidFill>
                <a:cs typeface="Times New Roman" panose="02020603050405020304" pitchFamily="18" charset="0"/>
              </a:rPr>
              <a:t>B</a:t>
            </a:r>
            <a:r>
              <a:rPr lang="en-CA" altLang="en-US" sz="2000" baseline="-25000">
                <a:solidFill>
                  <a:srgbClr val="1A0AFF"/>
                </a:solidFill>
                <a:latin typeface="Symbol" panose="05050102010706020507" pitchFamily="18" charset="2"/>
                <a:cs typeface="Times New Roman" panose="02020603050405020304" pitchFamily="18" charset="0"/>
              </a:rPr>
              <a:t>^</a:t>
            </a:r>
            <a:r>
              <a:rPr lang="en-CA" altLang="en-US" sz="2000">
                <a:solidFill>
                  <a:srgbClr val="1A0AFF"/>
                </a:solidFill>
                <a:cs typeface="Times New Roman" panose="02020603050405020304" pitchFamily="18" charset="0"/>
              </a:rPr>
              <a:t> = </a:t>
            </a:r>
            <a:r>
              <a:rPr lang="en-CA" altLang="en-US" sz="2000">
                <a:solidFill>
                  <a:srgbClr val="1A0AFF"/>
                </a:solidFill>
                <a:latin typeface="Symbol" panose="05050102010706020507" pitchFamily="18" charset="2"/>
                <a:cs typeface="Times New Roman" panose="02020603050405020304" pitchFamily="18" charset="0"/>
              </a:rPr>
              <a:t>-</a:t>
            </a:r>
            <a:r>
              <a:rPr lang="en-CA" altLang="en-US" sz="2000" i="1">
                <a:solidFill>
                  <a:srgbClr val="1A0AFF"/>
                </a:solidFill>
                <a:cs typeface="Times New Roman" panose="02020603050405020304" pitchFamily="18" charset="0"/>
              </a:rPr>
              <a:t>B</a:t>
            </a:r>
            <a:r>
              <a:rPr lang="en-CA" altLang="en-US" sz="2000" i="1" baseline="-25000">
                <a:solidFill>
                  <a:srgbClr val="1A0AFF"/>
                </a:solidFill>
                <a:cs typeface="Times New Roman" panose="02020603050405020304" pitchFamily="18" charset="0"/>
              </a:rPr>
              <a:t>x</a:t>
            </a:r>
            <a:endParaRPr lang="en-US" altLang="en-US" sz="2000">
              <a:solidFill>
                <a:srgbClr val="1A0AFF"/>
              </a:solidFill>
              <a:cs typeface="Times New Roman" panose="02020603050405020304" pitchFamily="18" charset="0"/>
            </a:endParaRPr>
          </a:p>
        </p:txBody>
      </p:sp>
      <p:sp>
        <p:nvSpPr>
          <p:cNvPr id="63494" name="Rectangle 6"/>
          <p:cNvSpPr>
            <a:spLocks noChangeArrowheads="1"/>
          </p:cNvSpPr>
          <p:nvPr/>
        </p:nvSpPr>
        <p:spPr bwMode="auto">
          <a:xfrm>
            <a:off x="1111250" y="3925888"/>
            <a:ext cx="342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514350" indent="-228600">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51435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CA" altLang="en-US" sz="2000" i="1">
                <a:solidFill>
                  <a:srgbClr val="FF020B"/>
                </a:solidFill>
                <a:cs typeface="Times New Roman" panose="02020603050405020304" pitchFamily="18" charset="0"/>
              </a:rPr>
              <a:t>E</a:t>
            </a:r>
            <a:r>
              <a:rPr lang="en-CA" altLang="en-US" sz="2000" baseline="-25000">
                <a:solidFill>
                  <a:srgbClr val="FF020B"/>
                </a:solidFill>
                <a:latin typeface="Symbol" panose="05050102010706020507" pitchFamily="18" charset="2"/>
                <a:cs typeface="Times New Roman" panose="02020603050405020304" pitchFamily="18" charset="0"/>
              </a:rPr>
              <a:t>^</a:t>
            </a:r>
            <a:r>
              <a:rPr lang="en-CA" altLang="en-US" sz="2000">
                <a:solidFill>
                  <a:srgbClr val="FF020B"/>
                </a:solidFill>
                <a:cs typeface="Times New Roman" panose="02020603050405020304" pitchFamily="18" charset="0"/>
              </a:rPr>
              <a:t> is along</a:t>
            </a:r>
            <a:r>
              <a:rPr lang="en-CA" altLang="en-US" sz="2000" i="1">
                <a:solidFill>
                  <a:srgbClr val="FF020B"/>
                </a:solidFill>
                <a:cs typeface="Times New Roman" panose="02020603050405020304" pitchFamily="18" charset="0"/>
              </a:rPr>
              <a:t> x,</a:t>
            </a:r>
            <a:r>
              <a:rPr lang="en-CA" altLang="en-US" sz="2000">
                <a:solidFill>
                  <a:srgbClr val="FF020B"/>
                </a:solidFill>
                <a:cs typeface="Times New Roman" panose="02020603050405020304" pitchFamily="18" charset="0"/>
              </a:rPr>
              <a:t> so that </a:t>
            </a:r>
            <a:r>
              <a:rPr lang="en-CA" altLang="en-US" sz="2000" i="1">
                <a:solidFill>
                  <a:srgbClr val="FF020B"/>
                </a:solidFill>
                <a:cs typeface="Times New Roman" panose="02020603050405020304" pitchFamily="18" charset="0"/>
              </a:rPr>
              <a:t>E</a:t>
            </a:r>
            <a:r>
              <a:rPr lang="en-CA" altLang="en-US" sz="2000" baseline="-25000">
                <a:solidFill>
                  <a:srgbClr val="FF020B"/>
                </a:solidFill>
                <a:latin typeface="Symbol" panose="05050102010706020507" pitchFamily="18" charset="2"/>
                <a:cs typeface="Times New Roman" panose="02020603050405020304" pitchFamily="18" charset="0"/>
              </a:rPr>
              <a:t>^</a:t>
            </a:r>
            <a:r>
              <a:rPr lang="en-CA" altLang="en-US" sz="2000">
                <a:solidFill>
                  <a:srgbClr val="FF020B"/>
                </a:solidFill>
                <a:cs typeface="Times New Roman" panose="02020603050405020304" pitchFamily="18" charset="0"/>
              </a:rPr>
              <a:t> = </a:t>
            </a:r>
            <a:r>
              <a:rPr lang="en-CA" altLang="en-US" sz="2000" i="1">
                <a:solidFill>
                  <a:srgbClr val="FF020B"/>
                </a:solidFill>
                <a:cs typeface="Times New Roman" panose="02020603050405020304" pitchFamily="18" charset="0"/>
              </a:rPr>
              <a:t>E</a:t>
            </a:r>
            <a:r>
              <a:rPr lang="en-CA" altLang="en-US" sz="2000" i="1" baseline="-25000">
                <a:solidFill>
                  <a:srgbClr val="FF020B"/>
                </a:solidFill>
                <a:cs typeface="Times New Roman" panose="02020603050405020304" pitchFamily="18" charset="0"/>
              </a:rPr>
              <a:t>x</a:t>
            </a:r>
            <a:endParaRPr lang="en-US" altLang="en-US" sz="2000">
              <a:solidFill>
                <a:srgbClr val="FF020B"/>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2971800" y="177800"/>
            <a:ext cx="2971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600" b="1" i="1">
                <a:solidFill>
                  <a:srgbClr val="FF020B"/>
                </a:solidFill>
              </a:rPr>
              <a:t>V</a:t>
            </a:r>
            <a:r>
              <a:rPr lang="en-US" altLang="en-US" sz="3600" b="1">
                <a:solidFill>
                  <a:srgbClr val="FF020B"/>
                </a:solidFill>
              </a:rPr>
              <a:t>-Number</a:t>
            </a:r>
            <a:endParaRPr lang="en-US" altLang="en-US" sz="3200"/>
          </a:p>
        </p:txBody>
      </p:sp>
      <p:sp>
        <p:nvSpPr>
          <p:cNvPr id="65539" name="Text Box 3"/>
          <p:cNvSpPr txBox="1">
            <a:spLocks noChangeArrowheads="1"/>
          </p:cNvSpPr>
          <p:nvPr/>
        </p:nvSpPr>
        <p:spPr bwMode="auto">
          <a:xfrm>
            <a:off x="1143000" y="898525"/>
            <a:ext cx="70866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a:t>All waveguides are characterized by a parameter called the </a:t>
            </a:r>
            <a:r>
              <a:rPr lang="en-US" altLang="en-US" b="1" i="1">
                <a:solidFill>
                  <a:srgbClr val="FF020B"/>
                </a:solidFill>
              </a:rPr>
              <a:t>V</a:t>
            </a:r>
            <a:r>
              <a:rPr lang="en-US" altLang="en-US" b="1">
                <a:solidFill>
                  <a:srgbClr val="FF020B"/>
                </a:solidFill>
              </a:rPr>
              <a:t>-number </a:t>
            </a:r>
            <a:r>
              <a:rPr lang="en-US" altLang="en-US"/>
              <a:t>or</a:t>
            </a:r>
            <a:r>
              <a:rPr lang="en-US" altLang="en-US" b="1">
                <a:solidFill>
                  <a:srgbClr val="FF020B"/>
                </a:solidFill>
              </a:rPr>
              <a:t> normalized frequency</a:t>
            </a:r>
            <a:endParaRPr lang="en-US" altLang="en-US"/>
          </a:p>
        </p:txBody>
      </p:sp>
      <p:graphicFrame>
        <p:nvGraphicFramePr>
          <p:cNvPr id="65540" name="Object 4"/>
          <p:cNvGraphicFramePr>
            <a:graphicFrameLocks noChangeAspect="1"/>
          </p:cNvGraphicFramePr>
          <p:nvPr/>
        </p:nvGraphicFramePr>
        <p:xfrm>
          <a:off x="2667000" y="1928813"/>
          <a:ext cx="3581400" cy="1001712"/>
        </p:xfrm>
        <a:graphic>
          <a:graphicData uri="http://schemas.openxmlformats.org/presentationml/2006/ole">
            <mc:AlternateContent xmlns:mc="http://schemas.openxmlformats.org/markup-compatibility/2006">
              <mc:Choice xmlns:v="urn:schemas-microsoft-com:vml" Requires="v">
                <p:oleObj spid="_x0000_s65572" name="Equation" r:id="rId4" imgW="2451100" imgH="685800" progId="Equation.3">
                  <p:embed/>
                </p:oleObj>
              </mc:Choice>
              <mc:Fallback>
                <p:oleObj name="Equation" r:id="rId4" imgW="2451100" imgH="685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928813"/>
                        <a:ext cx="3581400" cy="1001712"/>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1" name="Text Box 6"/>
          <p:cNvSpPr txBox="1">
            <a:spLocks noChangeArrowheads="1"/>
          </p:cNvSpPr>
          <p:nvPr/>
        </p:nvSpPr>
        <p:spPr bwMode="auto">
          <a:xfrm>
            <a:off x="903288" y="3348038"/>
            <a:ext cx="7391400" cy="283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ts val="600"/>
              </a:spcAft>
            </a:pPr>
            <a:r>
              <a:rPr lang="en-US" altLang="en-US" i="1">
                <a:solidFill>
                  <a:srgbClr val="1A0AFF"/>
                </a:solidFill>
                <a:latin typeface="Times" panose="02020603050405020304" pitchFamily="18" charset="0"/>
              </a:rPr>
              <a:t>V &lt; </a:t>
            </a:r>
            <a:r>
              <a:rPr lang="en-US" altLang="en-US" i="1">
                <a:solidFill>
                  <a:srgbClr val="1A0AFF"/>
                </a:solidFill>
                <a:latin typeface="Times" panose="02020603050405020304" pitchFamily="18" charset="0"/>
                <a:sym typeface="Symbol" panose="05050102010706020507" pitchFamily="18" charset="2"/>
              </a:rPr>
              <a:t></a:t>
            </a:r>
            <a:r>
              <a:rPr lang="en-US" altLang="en-US" i="1">
                <a:solidFill>
                  <a:srgbClr val="1A0AFF"/>
                </a:solidFill>
                <a:latin typeface="Times" panose="02020603050405020304" pitchFamily="18" charset="0"/>
              </a:rPr>
              <a:t>/2, m = </a:t>
            </a:r>
            <a:r>
              <a:rPr lang="en-US" altLang="en-US">
                <a:solidFill>
                  <a:srgbClr val="1A0AFF"/>
                </a:solidFill>
                <a:latin typeface="Times" panose="02020603050405020304" pitchFamily="18" charset="0"/>
              </a:rPr>
              <a:t>0</a:t>
            </a:r>
            <a:r>
              <a:rPr lang="en-US" altLang="en-US" i="1">
                <a:solidFill>
                  <a:srgbClr val="1A0AFF"/>
                </a:solidFill>
                <a:latin typeface="Times" panose="02020603050405020304" pitchFamily="18" charset="0"/>
              </a:rPr>
              <a:t> </a:t>
            </a:r>
            <a:r>
              <a:rPr lang="en-US" altLang="en-US">
                <a:solidFill>
                  <a:srgbClr val="1A0AFF"/>
                </a:solidFill>
                <a:latin typeface="Times" panose="02020603050405020304" pitchFamily="18" charset="0"/>
              </a:rPr>
              <a:t>is the only possibility and only the fundamental mode (</a:t>
            </a:r>
            <a:r>
              <a:rPr lang="en-US" altLang="en-US" i="1">
                <a:solidFill>
                  <a:srgbClr val="1A0AFF"/>
                </a:solidFill>
                <a:latin typeface="Times" panose="02020603050405020304" pitchFamily="18" charset="0"/>
              </a:rPr>
              <a:t>m</a:t>
            </a:r>
            <a:r>
              <a:rPr lang="en-US" altLang="en-US">
                <a:solidFill>
                  <a:srgbClr val="1A0AFF"/>
                </a:solidFill>
                <a:latin typeface="Times" panose="02020603050405020304" pitchFamily="18" charset="0"/>
              </a:rPr>
              <a:t> = 0) propagates along the dielectric slab waveguide: a</a:t>
            </a:r>
            <a:r>
              <a:rPr lang="en-US" altLang="en-US" b="1">
                <a:solidFill>
                  <a:srgbClr val="1A0AFF"/>
                </a:solidFill>
                <a:latin typeface="Times" panose="02020603050405020304" pitchFamily="18" charset="0"/>
              </a:rPr>
              <a:t> single mode</a:t>
            </a:r>
            <a:r>
              <a:rPr lang="en-US" altLang="en-US">
                <a:solidFill>
                  <a:srgbClr val="1A0AFF"/>
                </a:solidFill>
                <a:latin typeface="Times" panose="02020603050405020304" pitchFamily="18" charset="0"/>
              </a:rPr>
              <a:t> planar waveguide.</a:t>
            </a:r>
          </a:p>
          <a:p>
            <a:pPr algn="ctr">
              <a:spcAft>
                <a:spcPts val="600"/>
              </a:spcAft>
            </a:pPr>
            <a:r>
              <a:rPr lang="en-US" altLang="en-US">
                <a:latin typeface="Times" panose="02020603050405020304" pitchFamily="18" charset="0"/>
              </a:rPr>
              <a:t>  </a:t>
            </a:r>
          </a:p>
          <a:p>
            <a:pPr algn="ctr">
              <a:spcAft>
                <a:spcPts val="600"/>
              </a:spcAft>
            </a:pPr>
            <a:r>
              <a:rPr lang="en-US" altLang="en-US" i="1">
                <a:latin typeface="Symbol" panose="05050102010706020507" pitchFamily="18" charset="2"/>
                <a:sym typeface="Symbol" panose="05050102010706020507" pitchFamily="18" charset="2"/>
              </a:rPr>
              <a:t></a:t>
            </a:r>
            <a:r>
              <a:rPr lang="en-US" altLang="en-US">
                <a:latin typeface="Times" panose="02020603050405020304" pitchFamily="18" charset="0"/>
              </a:rPr>
              <a:t>= </a:t>
            </a:r>
            <a:r>
              <a:rPr lang="en-US" altLang="en-US" i="1">
                <a:latin typeface="Symbol" panose="05050102010706020507" pitchFamily="18" charset="2"/>
                <a:sym typeface="Symbol" panose="05050102010706020507" pitchFamily="18" charset="2"/>
              </a:rPr>
              <a:t></a:t>
            </a:r>
            <a:r>
              <a:rPr lang="en-US" altLang="en-US" i="1" baseline="-25000">
                <a:latin typeface="Times" panose="02020603050405020304" pitchFamily="18" charset="0"/>
              </a:rPr>
              <a:t>c</a:t>
            </a:r>
            <a:r>
              <a:rPr lang="en-US" altLang="en-US">
                <a:latin typeface="Times" panose="02020603050405020304" pitchFamily="18" charset="0"/>
              </a:rPr>
              <a:t> for </a:t>
            </a:r>
            <a:r>
              <a:rPr lang="en-US" altLang="en-US" i="1">
                <a:latin typeface="Times" panose="02020603050405020304" pitchFamily="18" charset="0"/>
              </a:rPr>
              <a:t>V</a:t>
            </a:r>
            <a:r>
              <a:rPr lang="en-US" altLang="en-US">
                <a:latin typeface="Times" panose="02020603050405020304" pitchFamily="18" charset="0"/>
              </a:rPr>
              <a:t> = </a:t>
            </a:r>
            <a:r>
              <a:rPr lang="en-US" altLang="en-US" i="1">
                <a:latin typeface="Symbol" panose="05050102010706020507" pitchFamily="18" charset="2"/>
                <a:sym typeface="Symbol" panose="05050102010706020507" pitchFamily="18" charset="2"/>
              </a:rPr>
              <a:t></a:t>
            </a:r>
            <a:r>
              <a:rPr lang="en-US" altLang="en-US">
                <a:latin typeface="Times" panose="02020603050405020304" pitchFamily="18" charset="0"/>
              </a:rPr>
              <a:t>/2   is the </a:t>
            </a:r>
            <a:r>
              <a:rPr lang="en-US" altLang="en-US" b="1">
                <a:latin typeface="Times" panose="02020603050405020304" pitchFamily="18" charset="0"/>
              </a:rPr>
              <a:t>cut-off wavelength</a:t>
            </a:r>
            <a:r>
              <a:rPr lang="en-US" altLang="en-US">
                <a:latin typeface="Times" panose="02020603050405020304" pitchFamily="18" charset="0"/>
              </a:rPr>
              <a:t>,</a:t>
            </a:r>
            <a:r>
              <a:rPr lang="en-US" altLang="en-US" b="1">
                <a:latin typeface="Times" panose="02020603050405020304" pitchFamily="18" charset="0"/>
              </a:rPr>
              <a:t> </a:t>
            </a:r>
            <a:r>
              <a:rPr lang="en-US" altLang="en-US">
                <a:latin typeface="Times" panose="02020603050405020304" pitchFamily="18" charset="0"/>
              </a:rPr>
              <a:t>and above this wavelength, only one-mode, the fundamental mode will propagate.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1371600" y="304800"/>
            <a:ext cx="6553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600" b="1">
                <a:solidFill>
                  <a:srgbClr val="FF020B"/>
                </a:solidFill>
              </a:rPr>
              <a:t>Example on Waveguide Modes</a:t>
            </a:r>
            <a:endParaRPr lang="en-US" altLang="en-US" sz="3200">
              <a:solidFill>
                <a:srgbClr val="000000"/>
              </a:solidFill>
            </a:endParaRPr>
          </a:p>
        </p:txBody>
      </p:sp>
      <p:sp>
        <p:nvSpPr>
          <p:cNvPr id="67587" name="Text Box 3"/>
          <p:cNvSpPr txBox="1">
            <a:spLocks noChangeArrowheads="1"/>
          </p:cNvSpPr>
          <p:nvPr/>
        </p:nvSpPr>
        <p:spPr bwMode="auto">
          <a:xfrm>
            <a:off x="457200" y="1143000"/>
            <a:ext cx="8229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spcAft>
                <a:spcPts val="600"/>
              </a:spcAft>
            </a:pPr>
            <a:r>
              <a:rPr lang="en-US" altLang="ja-JP">
                <a:solidFill>
                  <a:srgbClr val="000000"/>
                </a:solidFill>
                <a:latin typeface="Times" panose="02020603050405020304" pitchFamily="18" charset="0"/>
                <a:ea typeface="MS PGothic" panose="020B0600070205080204" pitchFamily="34" charset="-128"/>
              </a:rPr>
              <a:t>Consider a planar dielectric guide with a core thickness 20 </a:t>
            </a:r>
            <a:r>
              <a:rPr lang="en-US" altLang="ja-JP">
                <a:solidFill>
                  <a:srgbClr val="000000"/>
                </a:solidFill>
                <a:latin typeface="Symbol" panose="05050102010706020507" pitchFamily="18" charset="2"/>
                <a:ea typeface="MS PGothic" panose="020B0600070205080204" pitchFamily="34" charset="-128"/>
              </a:rPr>
              <a:t>m</a:t>
            </a:r>
            <a:r>
              <a:rPr lang="en-US" altLang="ja-JP">
                <a:solidFill>
                  <a:srgbClr val="000000"/>
                </a:solidFill>
                <a:latin typeface="Times" panose="02020603050405020304" pitchFamily="18" charset="0"/>
                <a:ea typeface="MS PGothic" panose="020B0600070205080204" pitchFamily="34" charset="-128"/>
              </a:rPr>
              <a:t>m, </a:t>
            </a:r>
            <a:r>
              <a:rPr lang="en-US" altLang="ja-JP" i="1">
                <a:solidFill>
                  <a:srgbClr val="000000"/>
                </a:solidFill>
                <a:latin typeface="Times" panose="02020603050405020304" pitchFamily="18" charset="0"/>
                <a:ea typeface="MS PGothic" panose="020B0600070205080204" pitchFamily="34" charset="-128"/>
              </a:rPr>
              <a:t>n</a:t>
            </a:r>
            <a:r>
              <a:rPr lang="en-US" altLang="ja-JP" baseline="-25000">
                <a:solidFill>
                  <a:srgbClr val="000000"/>
                </a:solidFill>
                <a:latin typeface="Times" panose="02020603050405020304" pitchFamily="18" charset="0"/>
                <a:ea typeface="MS PGothic" panose="020B0600070205080204" pitchFamily="34" charset="-128"/>
              </a:rPr>
              <a:t>1</a:t>
            </a:r>
            <a:r>
              <a:rPr lang="en-US" altLang="ja-JP">
                <a:solidFill>
                  <a:srgbClr val="000000"/>
                </a:solidFill>
                <a:latin typeface="Times" panose="02020603050405020304" pitchFamily="18" charset="0"/>
                <a:ea typeface="MS PGothic" panose="020B0600070205080204" pitchFamily="34" charset="-128"/>
              </a:rPr>
              <a:t> = 1.455, </a:t>
            </a:r>
            <a:r>
              <a:rPr lang="en-US" altLang="ja-JP" i="1">
                <a:solidFill>
                  <a:srgbClr val="000000"/>
                </a:solidFill>
                <a:latin typeface="Times" panose="02020603050405020304" pitchFamily="18" charset="0"/>
                <a:ea typeface="MS PGothic" panose="020B0600070205080204" pitchFamily="34" charset="-128"/>
              </a:rPr>
              <a:t>n</a:t>
            </a:r>
            <a:r>
              <a:rPr lang="en-US" altLang="ja-JP" baseline="-25000">
                <a:solidFill>
                  <a:srgbClr val="000000"/>
                </a:solidFill>
                <a:latin typeface="Times" panose="02020603050405020304" pitchFamily="18" charset="0"/>
                <a:ea typeface="MS PGothic" panose="020B0600070205080204" pitchFamily="34" charset="-128"/>
              </a:rPr>
              <a:t>2</a:t>
            </a:r>
            <a:r>
              <a:rPr lang="en-US" altLang="ja-JP">
                <a:solidFill>
                  <a:srgbClr val="000000"/>
                </a:solidFill>
                <a:latin typeface="Times" panose="02020603050405020304" pitchFamily="18" charset="0"/>
                <a:ea typeface="MS PGothic" panose="020B0600070205080204" pitchFamily="34" charset="-128"/>
              </a:rPr>
              <a:t> = 1.440, light wavelength of 900 nm. Find the modes</a:t>
            </a:r>
          </a:p>
        </p:txBody>
      </p:sp>
      <p:sp>
        <p:nvSpPr>
          <p:cNvPr id="67588" name="Rectangle 7"/>
          <p:cNvSpPr>
            <a:spLocks noChangeArrowheads="1"/>
          </p:cNvSpPr>
          <p:nvPr/>
        </p:nvSpPr>
        <p:spPr bwMode="auto">
          <a:xfrm>
            <a:off x="0" y="3048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solidFill>
                <a:srgbClr val="000000"/>
              </a:solidFill>
            </a:endParaRPr>
          </a:p>
        </p:txBody>
      </p:sp>
      <p:graphicFrame>
        <p:nvGraphicFramePr>
          <p:cNvPr id="67589" name="Object 6"/>
          <p:cNvGraphicFramePr>
            <a:graphicFrameLocks noChangeAspect="1"/>
          </p:cNvGraphicFramePr>
          <p:nvPr/>
        </p:nvGraphicFramePr>
        <p:xfrm>
          <a:off x="2617788" y="2203450"/>
          <a:ext cx="3898900" cy="1606550"/>
        </p:xfrm>
        <a:graphic>
          <a:graphicData uri="http://schemas.openxmlformats.org/presentationml/2006/ole">
            <mc:AlternateContent xmlns:mc="http://schemas.openxmlformats.org/markup-compatibility/2006">
              <mc:Choice xmlns:v="urn:schemas-microsoft-com:vml" Requires="v">
                <p:oleObj spid="_x0000_s67691" name="Equation" r:id="rId4" imgW="1943100" imgH="800100" progId="Equation.3">
                  <p:embed/>
                </p:oleObj>
              </mc:Choice>
              <mc:Fallback>
                <p:oleObj name="Equation" r:id="rId4" imgW="1943100" imgH="8001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7788" y="2203450"/>
                        <a:ext cx="3898900" cy="1606550"/>
                      </a:xfrm>
                      <a:prstGeom prst="rect">
                        <a:avLst/>
                      </a:prstGeom>
                      <a:solidFill>
                        <a:srgbClr val="FFE9E7"/>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90" name="Rectangle 8"/>
          <p:cNvSpPr>
            <a:spLocks noChangeArrowheads="1"/>
          </p:cNvSpPr>
          <p:nvPr/>
        </p:nvSpPr>
        <p:spPr bwMode="auto">
          <a:xfrm>
            <a:off x="0" y="3810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solidFill>
                <a:srgbClr val="000000"/>
              </a:solidFill>
            </a:endParaRPr>
          </a:p>
        </p:txBody>
      </p:sp>
      <p:sp>
        <p:nvSpPr>
          <p:cNvPr id="67591" name="Rectangle 10"/>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solidFill>
                <a:srgbClr val="000000"/>
              </a:solidFill>
            </a:endParaRPr>
          </a:p>
        </p:txBody>
      </p:sp>
      <p:sp>
        <p:nvSpPr>
          <p:cNvPr id="67592" name="Rectangle 14"/>
          <p:cNvSpPr>
            <a:spLocks noChangeArrowheads="1"/>
          </p:cNvSpPr>
          <p:nvPr/>
        </p:nvSpPr>
        <p:spPr bwMode="auto">
          <a:xfrm>
            <a:off x="0" y="3810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solidFill>
                <a:srgbClr val="000000"/>
              </a:solidFill>
            </a:endParaRPr>
          </a:p>
        </p:txBody>
      </p:sp>
      <p:graphicFrame>
        <p:nvGraphicFramePr>
          <p:cNvPr id="67593" name="Object 15"/>
          <p:cNvGraphicFramePr>
            <a:graphicFrameLocks noChangeAspect="1"/>
          </p:cNvGraphicFramePr>
          <p:nvPr/>
        </p:nvGraphicFramePr>
        <p:xfrm>
          <a:off x="2649538" y="4237038"/>
          <a:ext cx="3997325" cy="960437"/>
        </p:xfrm>
        <a:graphic>
          <a:graphicData uri="http://schemas.openxmlformats.org/presentationml/2006/ole">
            <mc:AlternateContent xmlns:mc="http://schemas.openxmlformats.org/markup-compatibility/2006">
              <mc:Choice xmlns:v="urn:schemas-microsoft-com:vml" Requires="v">
                <p:oleObj spid="_x0000_s67692" name="Equation" r:id="rId6" imgW="1790700" imgH="431800" progId="Equation.3">
                  <p:embed/>
                </p:oleObj>
              </mc:Choice>
              <mc:Fallback>
                <p:oleObj name="Equation" r:id="rId6" imgW="1790700" imgH="431800"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9538" y="4237038"/>
                        <a:ext cx="3997325"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94" name="Text Box 16"/>
          <p:cNvSpPr txBox="1">
            <a:spLocks noChangeArrowheads="1"/>
          </p:cNvSpPr>
          <p:nvPr/>
        </p:nvSpPr>
        <p:spPr bwMode="auto">
          <a:xfrm>
            <a:off x="457200" y="4267200"/>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a:solidFill>
                  <a:srgbClr val="000000"/>
                </a:solidFill>
              </a:rPr>
              <a:t>Waveguide</a:t>
            </a:r>
            <a:br>
              <a:rPr lang="en-US" altLang="en-US">
                <a:solidFill>
                  <a:srgbClr val="000000"/>
                </a:solidFill>
              </a:rPr>
            </a:br>
            <a:r>
              <a:rPr lang="en-US" altLang="en-US">
                <a:solidFill>
                  <a:srgbClr val="000000"/>
                </a:solidFill>
              </a:rPr>
              <a:t>condition</a:t>
            </a:r>
          </a:p>
        </p:txBody>
      </p:sp>
      <p:sp>
        <p:nvSpPr>
          <p:cNvPr id="67595" name="Text Box 17"/>
          <p:cNvSpPr txBox="1">
            <a:spLocks noChangeArrowheads="1"/>
          </p:cNvSpPr>
          <p:nvPr/>
        </p:nvSpPr>
        <p:spPr bwMode="auto">
          <a:xfrm>
            <a:off x="371475" y="2609850"/>
            <a:ext cx="20764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b="1">
                <a:solidFill>
                  <a:srgbClr val="FF020B"/>
                </a:solidFill>
              </a:rPr>
              <a:t>TIR phase change </a:t>
            </a:r>
            <a:r>
              <a:rPr lang="en-US" altLang="en-US" b="1" i="1">
                <a:solidFill>
                  <a:srgbClr val="FF020B"/>
                </a:solidFill>
                <a:latin typeface="Symbol" panose="05050102010706020507" pitchFamily="18" charset="2"/>
              </a:rPr>
              <a:t>f</a:t>
            </a:r>
            <a:r>
              <a:rPr lang="en-US" altLang="en-US" b="1" i="1" baseline="-25000">
                <a:solidFill>
                  <a:srgbClr val="FF020B"/>
                </a:solidFill>
              </a:rPr>
              <a:t>m</a:t>
            </a:r>
            <a:r>
              <a:rPr lang="en-US" altLang="en-US" b="1">
                <a:solidFill>
                  <a:srgbClr val="FF020B"/>
                </a:solidFill>
              </a:rPr>
              <a:t> for TE mode</a:t>
            </a:r>
          </a:p>
        </p:txBody>
      </p:sp>
      <p:sp>
        <p:nvSpPr>
          <p:cNvPr id="67596" name="Text Box 18"/>
          <p:cNvSpPr txBox="1">
            <a:spLocks noChangeArrowheads="1"/>
          </p:cNvSpPr>
          <p:nvPr/>
        </p:nvSpPr>
        <p:spPr bwMode="auto">
          <a:xfrm>
            <a:off x="533400" y="5516563"/>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a:solidFill>
                  <a:srgbClr val="000000"/>
                </a:solidFill>
              </a:rPr>
              <a:t>Waveguide</a:t>
            </a:r>
            <a:br>
              <a:rPr lang="en-US" altLang="en-US">
                <a:solidFill>
                  <a:srgbClr val="000000"/>
                </a:solidFill>
              </a:rPr>
            </a:br>
            <a:r>
              <a:rPr lang="en-US" altLang="en-US">
                <a:solidFill>
                  <a:srgbClr val="000000"/>
                </a:solidFill>
              </a:rPr>
              <a:t>condition</a:t>
            </a:r>
          </a:p>
        </p:txBody>
      </p:sp>
      <p:sp>
        <p:nvSpPr>
          <p:cNvPr id="67597" name="Line 19"/>
          <p:cNvSpPr>
            <a:spLocks noChangeShapeType="1"/>
          </p:cNvSpPr>
          <p:nvPr/>
        </p:nvSpPr>
        <p:spPr bwMode="auto">
          <a:xfrm>
            <a:off x="3571875" y="3543300"/>
            <a:ext cx="1914525" cy="1046163"/>
          </a:xfrm>
          <a:prstGeom prst="line">
            <a:avLst/>
          </a:prstGeom>
          <a:noFill/>
          <a:ln w="28575">
            <a:solidFill>
              <a:srgbClr val="FF020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7598" name="Text Box 17"/>
          <p:cNvSpPr txBox="1">
            <a:spLocks noChangeArrowheads="1"/>
          </p:cNvSpPr>
          <p:nvPr/>
        </p:nvSpPr>
        <p:spPr bwMode="auto">
          <a:xfrm>
            <a:off x="7048500" y="3081338"/>
            <a:ext cx="17526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a:solidFill>
                  <a:srgbClr val="000000"/>
                </a:solidFill>
              </a:rPr>
              <a:t>TE mode</a:t>
            </a:r>
          </a:p>
        </p:txBody>
      </p:sp>
      <p:sp>
        <p:nvSpPr>
          <p:cNvPr id="67599" name="Down Arrow 1"/>
          <p:cNvSpPr>
            <a:spLocks noChangeArrowheads="1"/>
          </p:cNvSpPr>
          <p:nvPr/>
        </p:nvSpPr>
        <p:spPr bwMode="auto">
          <a:xfrm>
            <a:off x="4457700" y="5170488"/>
            <a:ext cx="371475" cy="460375"/>
          </a:xfrm>
          <a:prstGeom prst="downArrow">
            <a:avLst>
              <a:gd name="adj1" fmla="val 50000"/>
              <a:gd name="adj2" fmla="val 50032"/>
            </a:avLst>
          </a:prstGeom>
          <a:solidFill>
            <a:srgbClr val="66CCFF"/>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graphicFrame>
        <p:nvGraphicFramePr>
          <p:cNvPr id="67600" name="Object 15"/>
          <p:cNvGraphicFramePr>
            <a:graphicFrameLocks noChangeAspect="1"/>
          </p:cNvGraphicFramePr>
          <p:nvPr/>
        </p:nvGraphicFramePr>
        <p:xfrm>
          <a:off x="3097213" y="5659438"/>
          <a:ext cx="3060700" cy="508000"/>
        </p:xfrm>
        <a:graphic>
          <a:graphicData uri="http://schemas.openxmlformats.org/presentationml/2006/ole">
            <mc:AlternateContent xmlns:mc="http://schemas.openxmlformats.org/markup-compatibility/2006">
              <mc:Choice xmlns:v="urn:schemas-microsoft-com:vml" Requires="v">
                <p:oleObj spid="_x0000_s67693" name="Equation" r:id="rId8" imgW="1371600" imgH="228600" progId="Equation.3">
                  <p:embed/>
                </p:oleObj>
              </mc:Choice>
              <mc:Fallback>
                <p:oleObj name="Equation" r:id="rId8" imgW="1371600" imgH="22860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7213" y="5659438"/>
                        <a:ext cx="3060700" cy="508000"/>
                      </a:xfrm>
                      <a:prstGeom prst="rect">
                        <a:avLst/>
                      </a:prstGeom>
                      <a:solidFill>
                        <a:srgbClr val="D2F4FE"/>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14338" name="TextBox 2"/>
          <p:cNvSpPr txBox="1">
            <a:spLocks noChangeArrowheads="1"/>
          </p:cNvSpPr>
          <p:nvPr/>
        </p:nvSpPr>
        <p:spPr bwMode="auto">
          <a:xfrm>
            <a:off x="1543050" y="323850"/>
            <a:ext cx="6164263"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4800" b="1">
                <a:solidFill>
                  <a:srgbClr val="FFFFFF"/>
                </a:solidFill>
                <a:latin typeface="Arial" panose="020B0604020202020204" pitchFamily="34" charset="0"/>
              </a:rPr>
              <a:t>Slides on Selected Topics on Optoelectronics</a:t>
            </a:r>
          </a:p>
          <a:p>
            <a:pPr algn="ctr">
              <a:spcBef>
                <a:spcPct val="0"/>
              </a:spcBef>
              <a:buFontTx/>
              <a:buNone/>
            </a:pPr>
            <a:endParaRPr lang="en-US" altLang="en-US" sz="4000" b="1">
              <a:solidFill>
                <a:srgbClr val="FFFFFF"/>
              </a:solidFill>
              <a:latin typeface="Arial" panose="020B0604020202020204" pitchFamily="34" charset="0"/>
            </a:endParaRPr>
          </a:p>
          <a:p>
            <a:pPr algn="ctr">
              <a:spcBef>
                <a:spcPct val="0"/>
              </a:spcBef>
              <a:buFontTx/>
              <a:buNone/>
            </a:pPr>
            <a:r>
              <a:rPr lang="en-US" altLang="en-US" sz="4000" b="1">
                <a:solidFill>
                  <a:srgbClr val="FFFFFF"/>
                </a:solidFill>
                <a:latin typeface="Arial" panose="020B0604020202020204" pitchFamily="34" charset="0"/>
              </a:rPr>
              <a:t>may be available at the author website</a:t>
            </a:r>
          </a:p>
        </p:txBody>
      </p:sp>
      <p:sp>
        <p:nvSpPr>
          <p:cNvPr id="14339" name="TextBox 5"/>
          <p:cNvSpPr txBox="1">
            <a:spLocks noChangeArrowheads="1"/>
          </p:cNvSpPr>
          <p:nvPr/>
        </p:nvSpPr>
        <p:spPr bwMode="auto">
          <a:xfrm>
            <a:off x="1543050" y="4595813"/>
            <a:ext cx="6164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FFFFFF"/>
                </a:solidFill>
                <a:latin typeface="Arial" panose="020B0604020202020204" pitchFamily="34" charset="0"/>
              </a:rPr>
              <a:t>http://optoelectronics.usask.ca</a:t>
            </a:r>
          </a:p>
        </p:txBody>
      </p:sp>
      <p:sp>
        <p:nvSpPr>
          <p:cNvPr id="14340" name="TextBox 5"/>
          <p:cNvSpPr txBox="1">
            <a:spLocks noChangeArrowheads="1"/>
          </p:cNvSpPr>
          <p:nvPr/>
        </p:nvSpPr>
        <p:spPr bwMode="auto">
          <a:xfrm>
            <a:off x="1617663" y="5697538"/>
            <a:ext cx="61642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000" b="1">
                <a:solidFill>
                  <a:srgbClr val="00B0F0"/>
                </a:solidFill>
                <a:latin typeface="Arial" panose="020B0604020202020204" pitchFamily="34" charset="0"/>
              </a:rPr>
              <a:t>Email errors and corrections to safa.kasap@yahoo.com</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8" descr="K:\All My Files\Book, Optoelectronics, Pearson\##2ndEdition\#Chapters, The Textbook (2nd Edition)\Ch02, Waveguides,2nd Edition\#2-09-WaveguideSolution(CNV)_2Feb12_COLOR.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727200"/>
            <a:ext cx="6273800" cy="450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9635" name="Object 1"/>
          <p:cNvGraphicFramePr>
            <a:graphicFrameLocks noChangeAspect="1"/>
          </p:cNvGraphicFramePr>
          <p:nvPr/>
        </p:nvGraphicFramePr>
        <p:xfrm>
          <a:off x="2054225" y="258763"/>
          <a:ext cx="5483225" cy="1336675"/>
        </p:xfrm>
        <a:graphic>
          <a:graphicData uri="http://schemas.openxmlformats.org/presentationml/2006/ole">
            <mc:AlternateContent xmlns:mc="http://schemas.openxmlformats.org/markup-compatibility/2006">
              <mc:Choice xmlns:v="urn:schemas-microsoft-com:vml" Requires="v">
                <p:oleObj spid="_x0000_s69670" name="Equation" r:id="rId5" imgW="3263900" imgH="800100" progId="Equation.3">
                  <p:embed/>
                </p:oleObj>
              </mc:Choice>
              <mc:Fallback>
                <p:oleObj name="Equation" r:id="rId5" imgW="3263900" imgH="8001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4225" y="258763"/>
                        <a:ext cx="5483225" cy="1336675"/>
                      </a:xfrm>
                      <a:prstGeom prst="rect">
                        <a:avLst/>
                      </a:prstGeom>
                      <a:solidFill>
                        <a:srgbClr val="D2F4FE"/>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36" name="Line 15"/>
          <p:cNvSpPr>
            <a:spLocks noChangeShapeType="1"/>
          </p:cNvSpPr>
          <p:nvPr/>
        </p:nvSpPr>
        <p:spPr bwMode="auto">
          <a:xfrm>
            <a:off x="3505200" y="1495425"/>
            <a:ext cx="2286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637" name="Line 16"/>
          <p:cNvSpPr>
            <a:spLocks noChangeShapeType="1"/>
          </p:cNvSpPr>
          <p:nvPr/>
        </p:nvSpPr>
        <p:spPr bwMode="auto">
          <a:xfrm>
            <a:off x="3505200" y="1495425"/>
            <a:ext cx="6096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638" name="Line 17"/>
          <p:cNvSpPr>
            <a:spLocks noChangeShapeType="1"/>
          </p:cNvSpPr>
          <p:nvPr/>
        </p:nvSpPr>
        <p:spPr bwMode="auto">
          <a:xfrm flipH="1">
            <a:off x="7154863" y="1495425"/>
            <a:ext cx="79375" cy="10683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639" name="TextBox 1"/>
          <p:cNvSpPr txBox="1">
            <a:spLocks noChangeArrowheads="1"/>
          </p:cNvSpPr>
          <p:nvPr/>
        </p:nvSpPr>
        <p:spPr bwMode="auto">
          <a:xfrm>
            <a:off x="7713663" y="665163"/>
            <a:ext cx="1143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b="1"/>
              <a:t>TE mode</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9326" name="Group 254"/>
          <p:cNvGraphicFramePr>
            <a:graphicFrameLocks noGrp="1"/>
          </p:cNvGraphicFramePr>
          <p:nvPr/>
        </p:nvGraphicFramePr>
        <p:xfrm>
          <a:off x="381000" y="2844800"/>
          <a:ext cx="8382000" cy="2028824"/>
        </p:xfrm>
        <a:graphic>
          <a:graphicData uri="http://schemas.openxmlformats.org/drawingml/2006/table">
            <a:tbl>
              <a:tblPr/>
              <a:tblGrid>
                <a:gridCol w="1009650"/>
                <a:gridCol w="774700"/>
                <a:gridCol w="776288"/>
                <a:gridCol w="698500"/>
                <a:gridCol w="776287"/>
                <a:gridCol w="698500"/>
                <a:gridCol w="698500"/>
                <a:gridCol w="698500"/>
                <a:gridCol w="776288"/>
                <a:gridCol w="776287"/>
                <a:gridCol w="698500"/>
              </a:tblGrid>
              <a:tr h="717461">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800" b="0" i="1" u="none" strike="noStrike" cap="none" normalizeH="0" baseline="0" dirty="0" smtClean="0">
                          <a:ln>
                            <a:noFill/>
                          </a:ln>
                          <a:solidFill>
                            <a:schemeClr val="tx1"/>
                          </a:solidFill>
                          <a:effectLst/>
                          <a:latin typeface="Times" charset="0"/>
                          <a:cs typeface="Times New Roman" pitchFamily="18" charset="0"/>
                        </a:rPr>
                        <a:t>m</a:t>
                      </a:r>
                      <a:endParaRPr kumimoji="0" lang="en-US" sz="3600" b="0" i="0" u="none" strike="noStrike" cap="none" normalizeH="0" baseline="0" dirty="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cs typeface="Times New Roman" pitchFamily="18" charset="0"/>
                        </a:rPr>
                        <a:t>0</a:t>
                      </a:r>
                      <a:endParaRPr kumimoji="0" lang="en-US" sz="3600" b="0" i="0" u="none" strike="noStrike" cap="none" normalizeH="0" baseline="0" dirty="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1</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2</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3</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4</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5</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6</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7</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8</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cs typeface="Times New Roman" pitchFamily="18" charset="0"/>
                        </a:rPr>
                        <a:t>9</a:t>
                      </a:r>
                      <a:endParaRPr kumimoji="0" lang="en-US" sz="3600" b="0" i="0" u="none" strike="noStrike" cap="none" normalizeH="0" baseline="0" dirty="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hlink"/>
                    </a:solidFill>
                  </a:tcPr>
                </a:tc>
              </a:tr>
              <a:tr h="71587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800" b="0" i="1" u="none" strike="noStrike" cap="none" normalizeH="0" baseline="0" smtClean="0">
                          <a:ln>
                            <a:noFill/>
                          </a:ln>
                          <a:solidFill>
                            <a:schemeClr val="tx1"/>
                          </a:solidFill>
                          <a:effectLst/>
                          <a:latin typeface="Symbol" pitchFamily="18" charset="2"/>
                          <a:cs typeface="Times New Roman" pitchFamily="18" charset="0"/>
                        </a:rPr>
                        <a:t>q</a:t>
                      </a:r>
                      <a:r>
                        <a:rPr kumimoji="0" lang="en-US" sz="1800" b="0" i="1" u="none" strike="noStrike" cap="none" normalizeH="0" baseline="-30000" smtClean="0">
                          <a:ln>
                            <a:noFill/>
                          </a:ln>
                          <a:solidFill>
                            <a:schemeClr val="tx1"/>
                          </a:solidFill>
                          <a:effectLst/>
                          <a:latin typeface="Times" charset="0"/>
                          <a:cs typeface="Times New Roman" pitchFamily="18" charset="0"/>
                        </a:rPr>
                        <a:t>m</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cs typeface="Times New Roman" pitchFamily="18" charset="0"/>
                        </a:rPr>
                        <a:t>89.2</a:t>
                      </a:r>
                      <a:r>
                        <a:rPr kumimoji="0" lang="en-US" sz="1600" b="0" i="0" u="none" strike="noStrike" cap="none" normalizeH="0" baseline="0" dirty="0" smtClean="0">
                          <a:ln>
                            <a:noFill/>
                          </a:ln>
                          <a:solidFill>
                            <a:schemeClr val="tx1"/>
                          </a:solidFill>
                          <a:effectLst/>
                          <a:latin typeface="Symbol" pitchFamily="18" charset="2"/>
                          <a:cs typeface="Times New Roman" pitchFamily="18" charset="0"/>
                        </a:rPr>
                        <a:t>°</a:t>
                      </a:r>
                      <a:endParaRPr kumimoji="0" lang="en-US" sz="3600" b="0" i="0" u="none" strike="noStrike" cap="none" normalizeH="0" baseline="0" dirty="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88.3</a:t>
                      </a:r>
                      <a:r>
                        <a:rPr kumimoji="0" lang="en-US" sz="1600" b="0" i="0" u="none" strike="noStrike" cap="none" normalizeH="0" baseline="0" smtClean="0">
                          <a:ln>
                            <a:noFill/>
                          </a:ln>
                          <a:solidFill>
                            <a:schemeClr val="tx1"/>
                          </a:solidFill>
                          <a:effectLst/>
                          <a:latin typeface="Symbol" pitchFamily="18" charset="2"/>
                          <a:cs typeface="Times New Roman" pitchFamily="18" charset="0"/>
                        </a:rPr>
                        <a:t>°</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87.5</a:t>
                      </a:r>
                      <a:r>
                        <a:rPr kumimoji="0" lang="en-US" sz="1600" b="0" i="0" u="none" strike="noStrike" cap="none" normalizeH="0" baseline="0" smtClean="0">
                          <a:ln>
                            <a:noFill/>
                          </a:ln>
                          <a:solidFill>
                            <a:schemeClr val="tx1"/>
                          </a:solidFill>
                          <a:effectLst/>
                          <a:latin typeface="Symbol" pitchFamily="18" charset="2"/>
                          <a:cs typeface="Times New Roman" pitchFamily="18" charset="0"/>
                        </a:rPr>
                        <a:t>°</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86.7</a:t>
                      </a:r>
                      <a:r>
                        <a:rPr kumimoji="0" lang="en-US" sz="1600" b="0" i="0" u="none" strike="noStrike" cap="none" normalizeH="0" baseline="0" smtClean="0">
                          <a:ln>
                            <a:noFill/>
                          </a:ln>
                          <a:solidFill>
                            <a:schemeClr val="tx1"/>
                          </a:solidFill>
                          <a:effectLst/>
                          <a:latin typeface="Symbol" pitchFamily="18" charset="2"/>
                          <a:cs typeface="Times New Roman" pitchFamily="18" charset="0"/>
                        </a:rPr>
                        <a:t>°</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85.9</a:t>
                      </a:r>
                      <a:r>
                        <a:rPr kumimoji="0" lang="en-US" sz="1600" b="0" i="0" u="none" strike="noStrike" cap="none" normalizeH="0" baseline="0" smtClean="0">
                          <a:ln>
                            <a:noFill/>
                          </a:ln>
                          <a:solidFill>
                            <a:schemeClr val="tx1"/>
                          </a:solidFill>
                          <a:effectLst/>
                          <a:latin typeface="Symbol" pitchFamily="18" charset="2"/>
                          <a:cs typeface="Times New Roman" pitchFamily="18" charset="0"/>
                        </a:rPr>
                        <a:t>°</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85.0</a:t>
                      </a:r>
                      <a:r>
                        <a:rPr kumimoji="0" lang="en-US" sz="1600" b="0" i="0" u="none" strike="noStrike" cap="none" normalizeH="0" baseline="0" smtClean="0">
                          <a:ln>
                            <a:noFill/>
                          </a:ln>
                          <a:solidFill>
                            <a:schemeClr val="tx1"/>
                          </a:solidFill>
                          <a:effectLst/>
                          <a:latin typeface="Symbol" pitchFamily="18" charset="2"/>
                          <a:cs typeface="Times New Roman" pitchFamily="18" charset="0"/>
                        </a:rPr>
                        <a:t>°</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84.2</a:t>
                      </a:r>
                      <a:r>
                        <a:rPr kumimoji="0" lang="en-US" sz="1600" b="0" i="0" u="none" strike="noStrike" cap="none" normalizeH="0" baseline="0" smtClean="0">
                          <a:ln>
                            <a:noFill/>
                          </a:ln>
                          <a:solidFill>
                            <a:schemeClr val="tx1"/>
                          </a:solidFill>
                          <a:effectLst/>
                          <a:latin typeface="Symbol" pitchFamily="18" charset="2"/>
                          <a:cs typeface="Times New Roman" pitchFamily="18" charset="0"/>
                        </a:rPr>
                        <a:t>°</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83.4</a:t>
                      </a:r>
                      <a:r>
                        <a:rPr kumimoji="0" lang="en-US" sz="1600" b="0" i="0" u="none" strike="noStrike" cap="none" normalizeH="0" baseline="0" smtClean="0">
                          <a:ln>
                            <a:noFill/>
                          </a:ln>
                          <a:solidFill>
                            <a:schemeClr val="tx1"/>
                          </a:solidFill>
                          <a:effectLst/>
                          <a:latin typeface="Symbol" pitchFamily="18" charset="2"/>
                          <a:cs typeface="Times New Roman" pitchFamily="18" charset="0"/>
                        </a:rPr>
                        <a:t>°</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82.6</a:t>
                      </a:r>
                      <a:r>
                        <a:rPr kumimoji="0" lang="en-US" sz="1600" b="0" i="0" u="none" strike="noStrike" cap="none" normalizeH="0" baseline="0" smtClean="0">
                          <a:ln>
                            <a:noFill/>
                          </a:ln>
                          <a:solidFill>
                            <a:schemeClr val="tx1"/>
                          </a:solidFill>
                          <a:effectLst/>
                          <a:latin typeface="Symbol" pitchFamily="18" charset="2"/>
                          <a:cs typeface="Times New Roman" pitchFamily="18" charset="0"/>
                        </a:rPr>
                        <a:t>°</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81.9</a:t>
                      </a:r>
                      <a:r>
                        <a:rPr kumimoji="0" lang="en-US" sz="1600" b="0" i="0" u="none" strike="noStrike" cap="none" normalizeH="0" baseline="0" smtClean="0">
                          <a:ln>
                            <a:noFill/>
                          </a:ln>
                          <a:solidFill>
                            <a:schemeClr val="tx1"/>
                          </a:solidFill>
                          <a:effectLst/>
                          <a:latin typeface="Symbol" pitchFamily="18" charset="2"/>
                          <a:cs typeface="Times New Roman" pitchFamily="18" charset="0"/>
                        </a:rPr>
                        <a:t>°</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hlink"/>
                    </a:solidFill>
                  </a:tcPr>
                </a:tc>
              </a:tr>
              <a:tr h="595489">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800" b="0" i="1" u="none" strike="noStrike" cap="none" normalizeH="0" baseline="0" smtClean="0">
                          <a:ln>
                            <a:noFill/>
                          </a:ln>
                          <a:solidFill>
                            <a:schemeClr val="tx1"/>
                          </a:solidFill>
                          <a:effectLst/>
                          <a:latin typeface="Symbol" pitchFamily="18" charset="2"/>
                          <a:cs typeface="Times New Roman" pitchFamily="18" charset="0"/>
                        </a:rPr>
                        <a:t>d</a:t>
                      </a:r>
                      <a:r>
                        <a:rPr kumimoji="0" lang="en-US" sz="1800" b="0" i="1" u="none" strike="noStrike" cap="none" normalizeH="0" baseline="-30000" smtClean="0">
                          <a:ln>
                            <a:noFill/>
                          </a:ln>
                          <a:solidFill>
                            <a:schemeClr val="tx1"/>
                          </a:solidFill>
                          <a:effectLst/>
                          <a:latin typeface="Times" charset="0"/>
                          <a:cs typeface="Times New Roman" pitchFamily="18" charset="0"/>
                        </a:rPr>
                        <a:t>m</a:t>
                      </a:r>
                      <a:r>
                        <a:rPr kumimoji="0" lang="en-US" sz="1800" b="0" i="0" u="none" strike="noStrike" cap="none" normalizeH="0" baseline="0" smtClean="0">
                          <a:ln>
                            <a:noFill/>
                          </a:ln>
                          <a:solidFill>
                            <a:schemeClr val="tx1"/>
                          </a:solidFill>
                          <a:effectLst/>
                          <a:latin typeface="Times" charset="0"/>
                          <a:cs typeface="Times New Roman" pitchFamily="18" charset="0"/>
                        </a:rPr>
                        <a:t> </a:t>
                      </a:r>
                      <a:r>
                        <a:rPr kumimoji="0" lang="en-US" sz="1600" b="0" i="0" u="none" strike="noStrike" cap="none" normalizeH="0" baseline="0" smtClean="0">
                          <a:ln>
                            <a:noFill/>
                          </a:ln>
                          <a:solidFill>
                            <a:schemeClr val="tx1"/>
                          </a:solidFill>
                          <a:effectLst/>
                          <a:latin typeface="Times" charset="0"/>
                          <a:cs typeface="Times New Roman" pitchFamily="18" charset="0"/>
                        </a:rPr>
                        <a:t>(</a:t>
                      </a:r>
                      <a:r>
                        <a:rPr kumimoji="0" lang="en-US" sz="1600" b="0" i="0" u="none" strike="noStrike" cap="none" normalizeH="0" baseline="0" smtClean="0">
                          <a:ln>
                            <a:noFill/>
                          </a:ln>
                          <a:solidFill>
                            <a:schemeClr val="tx1"/>
                          </a:solidFill>
                          <a:effectLst/>
                          <a:latin typeface="Symbol" pitchFamily="18" charset="2"/>
                          <a:cs typeface="Times New Roman" pitchFamily="18" charset="0"/>
                        </a:rPr>
                        <a:t>m</a:t>
                      </a:r>
                      <a:r>
                        <a:rPr kumimoji="0" lang="en-US" sz="1600" b="0" i="0" u="none" strike="noStrike" cap="none" normalizeH="0" baseline="0" smtClean="0">
                          <a:ln>
                            <a:noFill/>
                          </a:ln>
                          <a:solidFill>
                            <a:schemeClr val="tx1"/>
                          </a:solidFill>
                          <a:effectLst/>
                          <a:latin typeface="Times" charset="0"/>
                          <a:cs typeface="Times New Roman" pitchFamily="18" charset="0"/>
                        </a:rPr>
                        <a:t>m)</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0.691</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cs typeface="Times New Roman" pitchFamily="18" charset="0"/>
                        </a:rPr>
                        <a:t>0.702</a:t>
                      </a:r>
                      <a:r>
                        <a:rPr kumimoji="0" lang="en-US" sz="1600" b="0" i="0" u="none" strike="noStrike" cap="none" normalizeH="0" baseline="0" dirty="0" smtClean="0">
                          <a:ln>
                            <a:noFill/>
                          </a:ln>
                          <a:solidFill>
                            <a:schemeClr val="tx1"/>
                          </a:solidFill>
                          <a:effectLst/>
                          <a:latin typeface="Symbol" pitchFamily="18" charset="2"/>
                          <a:cs typeface="Times New Roman" pitchFamily="18" charset="0"/>
                        </a:rPr>
                        <a:t> </a:t>
                      </a:r>
                      <a:endParaRPr kumimoji="0" lang="en-US" sz="3600" b="0" i="0" u="none" strike="noStrike" cap="none" normalizeH="0" baseline="0" dirty="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0.722</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0.751</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0.793</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0.866</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0.970</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1.15</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cs typeface="Times New Roman" pitchFamily="18" charset="0"/>
                        </a:rPr>
                        <a:t>1.57</a:t>
                      </a:r>
                      <a:endParaRPr kumimoji="0" lang="en-US" sz="3600" b="0" i="0" u="none" strike="noStrike" cap="none" normalizeH="0" baseline="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r"/>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cs typeface="Times New Roman" pitchFamily="18" charset="0"/>
                        </a:rPr>
                        <a:t>3.83</a:t>
                      </a:r>
                      <a:endParaRPr kumimoji="0" lang="en-US" sz="3600" b="0" i="0" u="none" strike="noStrike" cap="none" normalizeH="0" baseline="0" dirty="0" smtClean="0">
                        <a:ln>
                          <a:noFill/>
                        </a:ln>
                        <a:solidFill>
                          <a:schemeClr val="tx1"/>
                        </a:solidFill>
                        <a:effectLst/>
                        <a:latin typeface="Times New Roman" pitchFamily="18" charset="0"/>
                      </a:endParaRPr>
                    </a:p>
                  </a:txBody>
                  <a:tcPr marT="45714" marB="4571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hlink"/>
                    </a:solidFill>
                  </a:tcPr>
                </a:tc>
              </a:tr>
            </a:tbl>
          </a:graphicData>
        </a:graphic>
      </p:graphicFrame>
      <p:sp>
        <p:nvSpPr>
          <p:cNvPr id="71732" name="Rectangle 2"/>
          <p:cNvSpPr>
            <a:spLocks noChangeArrowheads="1"/>
          </p:cNvSpPr>
          <p:nvPr/>
        </p:nvSpPr>
        <p:spPr bwMode="auto">
          <a:xfrm>
            <a:off x="1743075" y="5659438"/>
            <a:ext cx="5965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800">
                <a:solidFill>
                  <a:srgbClr val="002060"/>
                </a:solidFill>
                <a:cs typeface="Times New Roman" panose="02020603050405020304" pitchFamily="18" charset="0"/>
              </a:rPr>
              <a:t>Critical angle </a:t>
            </a:r>
            <a:r>
              <a:rPr lang="en-CA" altLang="en-US" sz="2800" i="1">
                <a:solidFill>
                  <a:srgbClr val="002060"/>
                </a:solidFill>
                <a:latin typeface="Symbol" panose="05050102010706020507" pitchFamily="18" charset="2"/>
                <a:cs typeface="Times New Roman" panose="02020603050405020304" pitchFamily="18" charset="0"/>
              </a:rPr>
              <a:t>q</a:t>
            </a:r>
            <a:r>
              <a:rPr lang="en-CA" altLang="en-US" sz="2800" i="1" baseline="-25000">
                <a:solidFill>
                  <a:srgbClr val="002060"/>
                </a:solidFill>
                <a:cs typeface="Times New Roman" panose="02020603050405020304" pitchFamily="18" charset="0"/>
              </a:rPr>
              <a:t>c</a:t>
            </a:r>
            <a:r>
              <a:rPr lang="en-CA" altLang="en-US" sz="2800">
                <a:solidFill>
                  <a:srgbClr val="002060"/>
                </a:solidFill>
                <a:cs typeface="Times New Roman" panose="02020603050405020304" pitchFamily="18" charset="0"/>
              </a:rPr>
              <a:t> = arcsin(</a:t>
            </a:r>
            <a:r>
              <a:rPr lang="en-CA" altLang="en-US" sz="2800" i="1">
                <a:solidFill>
                  <a:srgbClr val="002060"/>
                </a:solidFill>
                <a:cs typeface="Times New Roman" panose="02020603050405020304" pitchFamily="18" charset="0"/>
              </a:rPr>
              <a:t>n</a:t>
            </a:r>
            <a:r>
              <a:rPr lang="en-CA" altLang="en-US" sz="2800" baseline="-25000">
                <a:solidFill>
                  <a:srgbClr val="002060"/>
                </a:solidFill>
                <a:cs typeface="Times New Roman" panose="02020603050405020304" pitchFamily="18" charset="0"/>
              </a:rPr>
              <a:t>2</a:t>
            </a:r>
            <a:r>
              <a:rPr lang="en-CA" altLang="en-US" sz="2800">
                <a:solidFill>
                  <a:srgbClr val="002060"/>
                </a:solidFill>
                <a:cs typeface="Times New Roman" panose="02020603050405020304" pitchFamily="18" charset="0"/>
              </a:rPr>
              <a:t>/</a:t>
            </a:r>
            <a:r>
              <a:rPr lang="en-CA" altLang="en-US" sz="2800" i="1">
                <a:solidFill>
                  <a:srgbClr val="002060"/>
                </a:solidFill>
                <a:cs typeface="Times New Roman" panose="02020603050405020304" pitchFamily="18" charset="0"/>
              </a:rPr>
              <a:t>n</a:t>
            </a:r>
            <a:r>
              <a:rPr lang="en-CA" altLang="en-US" sz="2800" baseline="-25000">
                <a:solidFill>
                  <a:srgbClr val="002060"/>
                </a:solidFill>
                <a:cs typeface="Times New Roman" panose="02020603050405020304" pitchFamily="18" charset="0"/>
              </a:rPr>
              <a:t>1</a:t>
            </a:r>
            <a:r>
              <a:rPr lang="en-CA" altLang="en-US" sz="2800">
                <a:solidFill>
                  <a:srgbClr val="002060"/>
                </a:solidFill>
                <a:cs typeface="Times New Roman" panose="02020603050405020304" pitchFamily="18" charset="0"/>
              </a:rPr>
              <a:t>) = 81.77</a:t>
            </a:r>
            <a:r>
              <a:rPr lang="en-CA" altLang="en-US" sz="2800">
                <a:solidFill>
                  <a:srgbClr val="002060"/>
                </a:solidFill>
                <a:latin typeface="Symbol" panose="05050102010706020507" pitchFamily="18" charset="2"/>
                <a:cs typeface="Times New Roman" panose="02020603050405020304" pitchFamily="18" charset="0"/>
              </a:rPr>
              <a:t>°</a:t>
            </a:r>
            <a:endParaRPr lang="en-US" altLang="en-US" sz="2800">
              <a:solidFill>
                <a:srgbClr val="002060"/>
              </a:solidFill>
            </a:endParaRPr>
          </a:p>
        </p:txBody>
      </p:sp>
      <p:sp>
        <p:nvSpPr>
          <p:cNvPr id="71733" name="TextBox 3"/>
          <p:cNvSpPr txBox="1">
            <a:spLocks noChangeArrowheads="1"/>
          </p:cNvSpPr>
          <p:nvPr/>
        </p:nvSpPr>
        <p:spPr bwMode="auto">
          <a:xfrm>
            <a:off x="7994650" y="4946650"/>
            <a:ext cx="8683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7030A0"/>
                </a:solidFill>
              </a:rPr>
              <a:t>Highest</a:t>
            </a:r>
          </a:p>
          <a:p>
            <a:pPr algn="ctr"/>
            <a:r>
              <a:rPr lang="en-US" altLang="en-US" sz="1600" b="1">
                <a:solidFill>
                  <a:srgbClr val="7030A0"/>
                </a:solidFill>
              </a:rPr>
              <a:t>mode</a:t>
            </a:r>
          </a:p>
        </p:txBody>
      </p:sp>
      <p:sp>
        <p:nvSpPr>
          <p:cNvPr id="71734" name="TextBox 8"/>
          <p:cNvSpPr txBox="1">
            <a:spLocks noChangeArrowheads="1"/>
          </p:cNvSpPr>
          <p:nvPr/>
        </p:nvSpPr>
        <p:spPr bwMode="auto">
          <a:xfrm>
            <a:off x="1022350" y="4902200"/>
            <a:ext cx="147637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400" i="1"/>
              <a:t>m</a:t>
            </a:r>
            <a:r>
              <a:rPr lang="en-US" altLang="en-US" sz="1400"/>
              <a:t> = 0</a:t>
            </a:r>
          </a:p>
          <a:p>
            <a:pPr algn="ctr"/>
            <a:r>
              <a:rPr lang="en-US" altLang="en-US" sz="1400"/>
              <a:t>Fundamental</a:t>
            </a:r>
          </a:p>
          <a:p>
            <a:pPr algn="ctr"/>
            <a:r>
              <a:rPr lang="en-US" altLang="en-US" sz="1400"/>
              <a:t>mode</a:t>
            </a:r>
          </a:p>
        </p:txBody>
      </p:sp>
      <p:sp>
        <p:nvSpPr>
          <p:cNvPr id="71735" name="Rectangle 55"/>
          <p:cNvSpPr>
            <a:spLocks noChangeArrowheads="1"/>
          </p:cNvSpPr>
          <p:nvPr/>
        </p:nvSpPr>
        <p:spPr bwMode="auto">
          <a:xfrm>
            <a:off x="0" y="3263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71736" name="Object 56"/>
          <p:cNvGraphicFramePr>
            <a:graphicFrameLocks noChangeAspect="1"/>
          </p:cNvGraphicFramePr>
          <p:nvPr/>
        </p:nvGraphicFramePr>
        <p:xfrm>
          <a:off x="2136775" y="209550"/>
          <a:ext cx="4684713" cy="1633538"/>
        </p:xfrm>
        <a:graphic>
          <a:graphicData uri="http://schemas.openxmlformats.org/presentationml/2006/ole">
            <mc:AlternateContent xmlns:mc="http://schemas.openxmlformats.org/markup-compatibility/2006">
              <mc:Choice xmlns:v="urn:schemas-microsoft-com:vml" Requires="v">
                <p:oleObj spid="_x0000_s71768" name="Equation" r:id="rId4" imgW="2286000" imgH="800100" progId="Equation.3">
                  <p:embed/>
                </p:oleObj>
              </mc:Choice>
              <mc:Fallback>
                <p:oleObj name="Equation" r:id="rId4" imgW="2286000" imgH="800100" progId="Equation.3">
                  <p:embed/>
                  <p:pic>
                    <p:nvPicPr>
                      <p:cNvPr id="0"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5" y="209550"/>
                        <a:ext cx="4684713" cy="1633538"/>
                      </a:xfrm>
                      <a:prstGeom prst="rect">
                        <a:avLst/>
                      </a:prstGeom>
                      <a:solidFill>
                        <a:srgbClr val="D2F4FE">
                          <a:alpha val="81175"/>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37" name="Rectangle 57"/>
          <p:cNvSpPr>
            <a:spLocks noChangeArrowheads="1"/>
          </p:cNvSpPr>
          <p:nvPr/>
        </p:nvSpPr>
        <p:spPr bwMode="auto">
          <a:xfrm>
            <a:off x="249238" y="2097088"/>
            <a:ext cx="87312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ja-JP" sz="2000">
                <a:solidFill>
                  <a:schemeClr val="accent2"/>
                </a:solidFill>
                <a:ea typeface="MS Mincho" panose="02020609040205080304" pitchFamily="49" charset="-128"/>
              </a:rPr>
              <a:t>Mode </a:t>
            </a:r>
            <a:r>
              <a:rPr lang="en-US" altLang="ja-JP" sz="2000" i="1">
                <a:solidFill>
                  <a:schemeClr val="accent2"/>
                </a:solidFill>
                <a:ea typeface="MS Mincho" panose="02020609040205080304" pitchFamily="49" charset="-128"/>
              </a:rPr>
              <a:t>m</a:t>
            </a:r>
            <a:r>
              <a:rPr lang="en-US" altLang="ja-JP" sz="2000">
                <a:solidFill>
                  <a:schemeClr val="accent2"/>
                </a:solidFill>
                <a:ea typeface="MS Mincho" panose="02020609040205080304" pitchFamily="49" charset="-128"/>
              </a:rPr>
              <a:t>, incidence angle </a:t>
            </a:r>
            <a:r>
              <a:rPr lang="en-US" altLang="ja-JP" sz="2000" i="1">
                <a:solidFill>
                  <a:schemeClr val="accent2"/>
                </a:solidFill>
                <a:latin typeface="Symbol" panose="05050102010706020507" pitchFamily="18" charset="2"/>
                <a:ea typeface="MS Mincho" panose="02020609040205080304" pitchFamily="49" charset="-128"/>
              </a:rPr>
              <a:t>q</a:t>
            </a:r>
            <a:r>
              <a:rPr lang="en-US" altLang="ja-JP" sz="2000" i="1" baseline="-25000">
                <a:solidFill>
                  <a:schemeClr val="accent2"/>
                </a:solidFill>
                <a:ea typeface="MS Mincho" panose="02020609040205080304" pitchFamily="49" charset="-128"/>
              </a:rPr>
              <a:t>m</a:t>
            </a:r>
            <a:r>
              <a:rPr lang="en-US" altLang="ja-JP" sz="2000">
                <a:solidFill>
                  <a:schemeClr val="accent2"/>
                </a:solidFill>
                <a:ea typeface="MS Mincho" panose="02020609040205080304" pitchFamily="49" charset="-128"/>
              </a:rPr>
              <a:t> and penetration </a:t>
            </a:r>
            <a:r>
              <a:rPr lang="en-US" altLang="ja-JP" sz="2000" i="1">
                <a:solidFill>
                  <a:schemeClr val="accent2"/>
                </a:solidFill>
                <a:latin typeface="Symbol" panose="05050102010706020507" pitchFamily="18" charset="2"/>
                <a:ea typeface="MS Mincho" panose="02020609040205080304" pitchFamily="49" charset="-128"/>
              </a:rPr>
              <a:t>d</a:t>
            </a:r>
            <a:r>
              <a:rPr lang="en-US" altLang="ja-JP" sz="2000" i="1" baseline="-25000">
                <a:solidFill>
                  <a:schemeClr val="accent2"/>
                </a:solidFill>
                <a:ea typeface="MS Mincho" panose="02020609040205080304" pitchFamily="49" charset="-128"/>
              </a:rPr>
              <a:t>m</a:t>
            </a:r>
            <a:r>
              <a:rPr lang="en-US" altLang="ja-JP" sz="2000">
                <a:solidFill>
                  <a:schemeClr val="accent2"/>
                </a:solidFill>
                <a:ea typeface="MS Mincho" panose="02020609040205080304" pitchFamily="49" charset="-128"/>
              </a:rPr>
              <a:t> for a planar dielectric waveguide with </a:t>
            </a:r>
            <a:r>
              <a:rPr lang="en-US" altLang="ja-JP" sz="2000" i="1">
                <a:solidFill>
                  <a:schemeClr val="accent2"/>
                </a:solidFill>
                <a:ea typeface="MS Mincho" panose="02020609040205080304" pitchFamily="49" charset="-128"/>
              </a:rPr>
              <a:t>d</a:t>
            </a:r>
            <a:r>
              <a:rPr lang="en-US" altLang="ja-JP" sz="2000">
                <a:solidFill>
                  <a:schemeClr val="accent2"/>
                </a:solidFill>
                <a:ea typeface="MS Mincho" panose="02020609040205080304" pitchFamily="49" charset="-128"/>
              </a:rPr>
              <a:t> = 2</a:t>
            </a:r>
            <a:r>
              <a:rPr lang="en-US" altLang="ja-JP" sz="2000" i="1">
                <a:solidFill>
                  <a:schemeClr val="accent2"/>
                </a:solidFill>
                <a:ea typeface="MS Mincho" panose="02020609040205080304" pitchFamily="49" charset="-128"/>
              </a:rPr>
              <a:t>a</a:t>
            </a:r>
            <a:r>
              <a:rPr lang="en-US" altLang="ja-JP" sz="2000">
                <a:solidFill>
                  <a:schemeClr val="accent2"/>
                </a:solidFill>
                <a:ea typeface="MS Mincho" panose="02020609040205080304" pitchFamily="49" charset="-128"/>
              </a:rPr>
              <a:t> = 20 </a:t>
            </a:r>
            <a:r>
              <a:rPr lang="en-US" altLang="ja-JP" sz="2000">
                <a:solidFill>
                  <a:schemeClr val="accent2"/>
                </a:solidFill>
                <a:latin typeface="Symbol" panose="05050102010706020507" pitchFamily="18" charset="2"/>
                <a:ea typeface="MS Mincho" panose="02020609040205080304" pitchFamily="49" charset="-128"/>
              </a:rPr>
              <a:t>m</a:t>
            </a:r>
            <a:r>
              <a:rPr lang="en-US" altLang="ja-JP" sz="2000">
                <a:solidFill>
                  <a:schemeClr val="accent2"/>
                </a:solidFill>
                <a:ea typeface="MS Mincho" panose="02020609040205080304" pitchFamily="49" charset="-128"/>
              </a:rPr>
              <a:t>m, </a:t>
            </a:r>
            <a:r>
              <a:rPr lang="en-US" altLang="ja-JP" sz="2000" i="1">
                <a:solidFill>
                  <a:schemeClr val="accent2"/>
                </a:solidFill>
                <a:ea typeface="MS Mincho" panose="02020609040205080304" pitchFamily="49" charset="-128"/>
              </a:rPr>
              <a:t>n</a:t>
            </a:r>
            <a:r>
              <a:rPr lang="en-US" altLang="ja-JP" sz="2000" baseline="-25000">
                <a:solidFill>
                  <a:schemeClr val="accent2"/>
                </a:solidFill>
                <a:ea typeface="MS Mincho" panose="02020609040205080304" pitchFamily="49" charset="-128"/>
              </a:rPr>
              <a:t>1</a:t>
            </a:r>
            <a:r>
              <a:rPr lang="en-US" altLang="ja-JP" sz="2000">
                <a:solidFill>
                  <a:schemeClr val="accent2"/>
                </a:solidFill>
                <a:ea typeface="MS Mincho" panose="02020609040205080304" pitchFamily="49" charset="-128"/>
              </a:rPr>
              <a:t> = 1.455, </a:t>
            </a:r>
            <a:r>
              <a:rPr lang="en-US" altLang="ja-JP" sz="2000" i="1">
                <a:solidFill>
                  <a:schemeClr val="accent2"/>
                </a:solidFill>
                <a:ea typeface="MS Mincho" panose="02020609040205080304" pitchFamily="49" charset="-128"/>
              </a:rPr>
              <a:t>n</a:t>
            </a:r>
            <a:r>
              <a:rPr lang="en-US" altLang="ja-JP" sz="2000" baseline="-25000">
                <a:solidFill>
                  <a:schemeClr val="accent2"/>
                </a:solidFill>
                <a:ea typeface="MS Mincho" panose="02020609040205080304" pitchFamily="49" charset="-128"/>
              </a:rPr>
              <a:t>2</a:t>
            </a:r>
            <a:r>
              <a:rPr lang="en-US" altLang="ja-JP" sz="2000">
                <a:solidFill>
                  <a:schemeClr val="accent2"/>
                </a:solidFill>
                <a:ea typeface="MS Mincho" panose="02020609040205080304" pitchFamily="49" charset="-128"/>
              </a:rPr>
              <a:t> = 1.440 (</a:t>
            </a:r>
            <a:r>
              <a:rPr lang="en-US" altLang="ja-JP" sz="2000" i="1">
                <a:solidFill>
                  <a:schemeClr val="accent2"/>
                </a:solidFill>
                <a:latin typeface="Symbol" panose="05050102010706020507" pitchFamily="18" charset="2"/>
                <a:ea typeface="MS Mincho" panose="02020609040205080304" pitchFamily="49" charset="-128"/>
              </a:rPr>
              <a:t>l</a:t>
            </a:r>
            <a:r>
              <a:rPr lang="en-US" altLang="ja-JP" sz="2000">
                <a:solidFill>
                  <a:schemeClr val="accent2"/>
                </a:solidFill>
                <a:ea typeface="MS Mincho" panose="02020609040205080304" pitchFamily="49" charset="-128"/>
              </a:rPr>
              <a:t> = 900 nm)</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982663" y="228600"/>
            <a:ext cx="6553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600" b="1">
                <a:solidFill>
                  <a:srgbClr val="FF020B"/>
                </a:solidFill>
              </a:rPr>
              <a:t>Number of Modes </a:t>
            </a:r>
            <a:r>
              <a:rPr lang="en-US" altLang="en-US" sz="3600" b="1" i="1">
                <a:solidFill>
                  <a:srgbClr val="FF020B"/>
                </a:solidFill>
              </a:rPr>
              <a:t>M</a:t>
            </a:r>
            <a:endParaRPr lang="en-US" altLang="en-US" sz="3200" i="1"/>
          </a:p>
        </p:txBody>
      </p:sp>
      <p:sp>
        <p:nvSpPr>
          <p:cNvPr id="73731" name="Rectangle 4"/>
          <p:cNvSpPr>
            <a:spLocks noChangeArrowheads="1"/>
          </p:cNvSpPr>
          <p:nvPr/>
        </p:nvSpPr>
        <p:spPr bwMode="auto">
          <a:xfrm>
            <a:off x="0" y="3048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73732" name="Rectangle 6"/>
          <p:cNvSpPr>
            <a:spLocks noChangeArrowheads="1"/>
          </p:cNvSpPr>
          <p:nvPr/>
        </p:nvSpPr>
        <p:spPr bwMode="auto">
          <a:xfrm>
            <a:off x="0" y="3810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73733" name="Rectangle 7"/>
          <p:cNvSpPr>
            <a:spLocks noChangeArrowheads="1"/>
          </p:cNvSpPr>
          <p:nvPr/>
        </p:nvSpPr>
        <p:spPr bwMode="auto">
          <a:xfrm>
            <a:off x="0" y="3333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73734" name="Rectangle 9"/>
          <p:cNvSpPr>
            <a:spLocks noChangeArrowheads="1"/>
          </p:cNvSpPr>
          <p:nvPr/>
        </p:nvSpPr>
        <p:spPr bwMode="auto">
          <a:xfrm>
            <a:off x="0" y="3810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73735" name="Object 10"/>
          <p:cNvGraphicFramePr>
            <a:graphicFrameLocks noChangeAspect="1"/>
          </p:cNvGraphicFramePr>
          <p:nvPr/>
        </p:nvGraphicFramePr>
        <p:xfrm>
          <a:off x="3200400" y="1371600"/>
          <a:ext cx="4114800" cy="876300"/>
        </p:xfrm>
        <a:graphic>
          <a:graphicData uri="http://schemas.openxmlformats.org/presentationml/2006/ole">
            <mc:AlternateContent xmlns:mc="http://schemas.openxmlformats.org/markup-compatibility/2006">
              <mc:Choice xmlns:v="urn:schemas-microsoft-com:vml" Requires="v">
                <p:oleObj spid="_x0000_s73801" name="Equation" r:id="rId4" imgW="3454400" imgH="736600" progId="Equation.3">
                  <p:embed/>
                </p:oleObj>
              </mc:Choice>
              <mc:Fallback>
                <p:oleObj name="Equation" r:id="rId4" imgW="3454400" imgH="7366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371600"/>
                        <a:ext cx="41148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6" name="Text Box 11"/>
          <p:cNvSpPr txBox="1">
            <a:spLocks noChangeArrowheads="1"/>
          </p:cNvSpPr>
          <p:nvPr/>
        </p:nvSpPr>
        <p:spPr bwMode="auto">
          <a:xfrm>
            <a:off x="1143000" y="1371600"/>
            <a:ext cx="1752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a:t>Waveguide</a:t>
            </a:r>
            <a:br>
              <a:rPr lang="en-US" altLang="en-US"/>
            </a:br>
            <a:r>
              <a:rPr lang="en-US" altLang="en-US"/>
              <a:t>condition</a:t>
            </a:r>
          </a:p>
        </p:txBody>
      </p:sp>
      <p:sp>
        <p:nvSpPr>
          <p:cNvPr id="73737" name="Rectangle 17"/>
          <p:cNvSpPr>
            <a:spLocks noChangeArrowheads="1"/>
          </p:cNvSpPr>
          <p:nvPr/>
        </p:nvSpPr>
        <p:spPr bwMode="auto">
          <a:xfrm>
            <a:off x="0" y="3252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73738" name="Object 16"/>
          <p:cNvGraphicFramePr>
            <a:graphicFrameLocks noChangeAspect="1"/>
          </p:cNvGraphicFramePr>
          <p:nvPr/>
        </p:nvGraphicFramePr>
        <p:xfrm>
          <a:off x="2895600" y="4638675"/>
          <a:ext cx="3038475" cy="1139825"/>
        </p:xfrm>
        <a:graphic>
          <a:graphicData uri="http://schemas.openxmlformats.org/presentationml/2006/ole">
            <mc:AlternateContent xmlns:mc="http://schemas.openxmlformats.org/markup-compatibility/2006">
              <mc:Choice xmlns:v="urn:schemas-microsoft-com:vml" Requires="v">
                <p:oleObj spid="_x0000_s73802" name="Equation" r:id="rId6" imgW="1040948" imgH="393529" progId="Equation.3">
                  <p:embed/>
                </p:oleObj>
              </mc:Choice>
              <mc:Fallback>
                <p:oleObj name="Equation" r:id="rId6" imgW="1040948" imgH="393529" progId="Equation.3">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4638675"/>
                        <a:ext cx="303847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9" name="Text Box 18"/>
          <p:cNvSpPr txBox="1">
            <a:spLocks noChangeArrowheads="1"/>
          </p:cNvSpPr>
          <p:nvPr/>
        </p:nvSpPr>
        <p:spPr bwMode="auto">
          <a:xfrm>
            <a:off x="1587500" y="2611438"/>
            <a:ext cx="556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600">
                <a:solidFill>
                  <a:srgbClr val="1A0AFF"/>
                </a:solidFill>
              </a:rPr>
              <a:t>One mode when </a:t>
            </a:r>
            <a:r>
              <a:rPr lang="en-US" altLang="ja-JP" sz="3600">
                <a:solidFill>
                  <a:srgbClr val="1A0AFF"/>
                </a:solidFill>
                <a:latin typeface="Times" panose="02020603050405020304" pitchFamily="18" charset="0"/>
                <a:ea typeface="MS PGothic" panose="020B0600070205080204" pitchFamily="34" charset="-128"/>
              </a:rPr>
              <a:t> </a:t>
            </a:r>
            <a:r>
              <a:rPr lang="en-US" altLang="ja-JP" sz="3600" i="1">
                <a:solidFill>
                  <a:srgbClr val="1A0AFF"/>
                </a:solidFill>
                <a:latin typeface="Times" panose="02020603050405020304" pitchFamily="18" charset="0"/>
                <a:ea typeface="MS PGothic" panose="020B0600070205080204" pitchFamily="34" charset="-128"/>
              </a:rPr>
              <a:t>V</a:t>
            </a:r>
            <a:r>
              <a:rPr lang="en-US" altLang="ja-JP" sz="3600">
                <a:solidFill>
                  <a:srgbClr val="1A0AFF"/>
                </a:solidFill>
                <a:latin typeface="Times" panose="02020603050405020304" pitchFamily="18" charset="0"/>
                <a:ea typeface="MS PGothic" panose="020B0600070205080204" pitchFamily="34" charset="-128"/>
              </a:rPr>
              <a:t> &lt; </a:t>
            </a:r>
            <a:r>
              <a:rPr lang="en-US" altLang="ja-JP" sz="3600" i="1">
                <a:solidFill>
                  <a:srgbClr val="1A0AFF"/>
                </a:solidFill>
                <a:latin typeface="Times" panose="02020603050405020304" pitchFamily="18" charset="0"/>
                <a:ea typeface="MS PGothic" panose="020B0600070205080204" pitchFamily="34" charset="-128"/>
                <a:sym typeface="Symbol" panose="05050102010706020507" pitchFamily="18" charset="2"/>
              </a:rPr>
              <a:t></a:t>
            </a:r>
            <a:r>
              <a:rPr lang="en-US" altLang="ja-JP" sz="3600">
                <a:solidFill>
                  <a:srgbClr val="1A0AFF"/>
                </a:solidFill>
                <a:latin typeface="Times" panose="02020603050405020304" pitchFamily="18" charset="0"/>
                <a:ea typeface="MS PGothic" panose="020B0600070205080204" pitchFamily="34" charset="-128"/>
              </a:rPr>
              <a:t>/2</a:t>
            </a:r>
            <a:r>
              <a:rPr lang="en-US" altLang="ja-JP" sz="3600">
                <a:solidFill>
                  <a:srgbClr val="FF020B"/>
                </a:solidFill>
                <a:latin typeface="Times" panose="02020603050405020304" pitchFamily="18" charset="0"/>
                <a:ea typeface="MS PGothic" panose="020B0600070205080204" pitchFamily="34" charset="-128"/>
              </a:rPr>
              <a:t> </a:t>
            </a:r>
            <a:endParaRPr lang="en-US" altLang="en-US" sz="3600">
              <a:solidFill>
                <a:srgbClr val="FF020B"/>
              </a:solidFill>
              <a:latin typeface="Times" panose="02020603050405020304" pitchFamily="18" charset="0"/>
            </a:endParaRPr>
          </a:p>
        </p:txBody>
      </p:sp>
      <p:sp>
        <p:nvSpPr>
          <p:cNvPr id="73740" name="Text Box 19"/>
          <p:cNvSpPr txBox="1">
            <a:spLocks noChangeArrowheads="1"/>
          </p:cNvSpPr>
          <p:nvPr/>
        </p:nvSpPr>
        <p:spPr bwMode="auto">
          <a:xfrm>
            <a:off x="1676400" y="3581400"/>
            <a:ext cx="556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600">
                <a:solidFill>
                  <a:srgbClr val="1A0AFF"/>
                </a:solidFill>
              </a:rPr>
              <a:t>Multimode when </a:t>
            </a:r>
            <a:r>
              <a:rPr lang="en-US" altLang="ja-JP" sz="3600">
                <a:solidFill>
                  <a:srgbClr val="1A0AFF"/>
                </a:solidFill>
                <a:latin typeface="Times" panose="02020603050405020304" pitchFamily="18" charset="0"/>
                <a:ea typeface="MS PGothic" panose="020B0600070205080204" pitchFamily="34" charset="-128"/>
              </a:rPr>
              <a:t> </a:t>
            </a:r>
            <a:r>
              <a:rPr lang="en-US" altLang="ja-JP" sz="3600" i="1">
                <a:solidFill>
                  <a:srgbClr val="1A0AFF"/>
                </a:solidFill>
                <a:latin typeface="Times" panose="02020603050405020304" pitchFamily="18" charset="0"/>
                <a:ea typeface="MS PGothic" panose="020B0600070205080204" pitchFamily="34" charset="-128"/>
              </a:rPr>
              <a:t>V</a:t>
            </a:r>
            <a:r>
              <a:rPr lang="en-US" altLang="ja-JP" sz="3600">
                <a:solidFill>
                  <a:srgbClr val="1A0AFF"/>
                </a:solidFill>
                <a:latin typeface="Times" panose="02020603050405020304" pitchFamily="18" charset="0"/>
                <a:ea typeface="MS PGothic" panose="020B0600070205080204" pitchFamily="34" charset="-128"/>
              </a:rPr>
              <a:t> &gt; </a:t>
            </a:r>
            <a:r>
              <a:rPr lang="en-US" altLang="ja-JP" sz="3600" i="1">
                <a:solidFill>
                  <a:srgbClr val="1A0AFF"/>
                </a:solidFill>
                <a:latin typeface="Times" panose="02020603050405020304" pitchFamily="18" charset="0"/>
                <a:ea typeface="MS PGothic" panose="020B0600070205080204" pitchFamily="34" charset="-128"/>
                <a:sym typeface="Symbol" panose="05050102010706020507" pitchFamily="18" charset="2"/>
              </a:rPr>
              <a:t></a:t>
            </a:r>
            <a:r>
              <a:rPr lang="en-US" altLang="ja-JP" sz="3600">
                <a:solidFill>
                  <a:srgbClr val="1A0AFF"/>
                </a:solidFill>
                <a:latin typeface="Times" panose="02020603050405020304" pitchFamily="18" charset="0"/>
                <a:ea typeface="MS PGothic" panose="020B0600070205080204" pitchFamily="34" charset="-128"/>
              </a:rPr>
              <a:t>/2</a:t>
            </a:r>
            <a:r>
              <a:rPr lang="en-US" altLang="ja-JP" sz="3600">
                <a:solidFill>
                  <a:srgbClr val="FF020B"/>
                </a:solidFill>
                <a:latin typeface="Times" panose="02020603050405020304" pitchFamily="18" charset="0"/>
                <a:ea typeface="MS PGothic" panose="020B0600070205080204" pitchFamily="34" charset="-128"/>
              </a:rPr>
              <a:t> </a:t>
            </a:r>
            <a:endParaRPr lang="en-US" altLang="en-US" sz="3600">
              <a:solidFill>
                <a:srgbClr val="FF020B"/>
              </a:solidFill>
              <a:latin typeface="Times" panose="020206030504050203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1181100" y="101600"/>
            <a:ext cx="6553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600" b="1">
                <a:solidFill>
                  <a:srgbClr val="FF020B"/>
                </a:solidFill>
              </a:rPr>
              <a:t>Mode Field Width 2</a:t>
            </a:r>
            <a:r>
              <a:rPr lang="en-US" altLang="en-US" sz="3600" b="1" i="1">
                <a:solidFill>
                  <a:srgbClr val="FF020B"/>
                </a:solidFill>
              </a:rPr>
              <a:t>w</a:t>
            </a:r>
            <a:r>
              <a:rPr lang="en-US" altLang="en-US" sz="3600" b="1" i="1" baseline="-25000">
                <a:solidFill>
                  <a:srgbClr val="FF020B"/>
                </a:solidFill>
              </a:rPr>
              <a:t>o</a:t>
            </a:r>
            <a:endParaRPr lang="en-US" altLang="en-US" sz="3200" i="1" baseline="-25000"/>
          </a:p>
        </p:txBody>
      </p:sp>
      <p:pic>
        <p:nvPicPr>
          <p:cNvPr id="75779" name="Picture 5" descr="K:\All My Files\Book, Optoelectronics, Pearson\##2ndEdition\#Chapters, The Textbook (2nd Edition)\Ch02, Waveguides,2nd Edition\#2-05-m=0 Mode,PlanarWaveguide(CNV)1.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88" y="906463"/>
            <a:ext cx="3802062"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1"/>
          <p:cNvSpPr>
            <a:spLocks noChangeArrowheads="1"/>
          </p:cNvSpPr>
          <p:nvPr/>
        </p:nvSpPr>
        <p:spPr bwMode="auto">
          <a:xfrm>
            <a:off x="4087813" y="906463"/>
            <a:ext cx="4684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i="1">
                <a:solidFill>
                  <a:srgbClr val="C00000"/>
                </a:solidFill>
                <a:cs typeface="Times New Roman" panose="02020603050405020304" pitchFamily="18" charset="0"/>
              </a:rPr>
              <a:t>E</a:t>
            </a:r>
            <a:r>
              <a:rPr lang="en-CA" altLang="en-US" sz="2000" baseline="-25000">
                <a:solidFill>
                  <a:srgbClr val="C00000"/>
                </a:solidFill>
                <a:cs typeface="Times New Roman" panose="02020603050405020304" pitchFamily="18" charset="0"/>
              </a:rPr>
              <a:t>cladding</a:t>
            </a:r>
            <a:r>
              <a:rPr lang="en-CA" altLang="en-US" sz="2000">
                <a:solidFill>
                  <a:srgbClr val="C00000"/>
                </a:solidFill>
                <a:cs typeface="Times New Roman" panose="02020603050405020304" pitchFamily="18" charset="0"/>
              </a:rPr>
              <a:t>(</a:t>
            </a:r>
            <a:r>
              <a:rPr lang="en-CA" altLang="en-US" sz="2000" i="1">
                <a:solidFill>
                  <a:srgbClr val="C00000"/>
                </a:solidFill>
                <a:cs typeface="Times New Roman" panose="02020603050405020304" pitchFamily="18" charset="0"/>
              </a:rPr>
              <a:t>y</a:t>
            </a:r>
            <a:r>
              <a:rPr lang="en-CA" altLang="en-US" sz="2000" i="1">
                <a:solidFill>
                  <a:srgbClr val="C00000"/>
                </a:solidFill>
                <a:latin typeface="Symbol" panose="05050102010706020507" pitchFamily="18" charset="2"/>
                <a:cs typeface="Times New Roman" panose="02020603050405020304" pitchFamily="18" charset="0"/>
              </a:rPr>
              <a:t>¢</a:t>
            </a:r>
            <a:r>
              <a:rPr lang="en-CA" altLang="en-US" sz="2000">
                <a:solidFill>
                  <a:srgbClr val="C00000"/>
                </a:solidFill>
                <a:cs typeface="Times New Roman" panose="02020603050405020304" pitchFamily="18" charset="0"/>
              </a:rPr>
              <a:t>) = </a:t>
            </a:r>
            <a:r>
              <a:rPr lang="en-CA" altLang="en-US" sz="2000" i="1">
                <a:solidFill>
                  <a:srgbClr val="C00000"/>
                </a:solidFill>
                <a:cs typeface="Times New Roman" panose="02020603050405020304" pitchFamily="18" charset="0"/>
              </a:rPr>
              <a:t>E</a:t>
            </a:r>
            <a:r>
              <a:rPr lang="en-CA" altLang="en-US" sz="2000" baseline="-25000">
                <a:solidFill>
                  <a:srgbClr val="C00000"/>
                </a:solidFill>
                <a:cs typeface="Times New Roman" panose="02020603050405020304" pitchFamily="18" charset="0"/>
              </a:rPr>
              <a:t>cladding</a:t>
            </a:r>
            <a:r>
              <a:rPr lang="en-CA" altLang="en-US" sz="2000">
                <a:solidFill>
                  <a:srgbClr val="C00000"/>
                </a:solidFill>
                <a:cs typeface="Times New Roman" panose="02020603050405020304" pitchFamily="18" charset="0"/>
              </a:rPr>
              <a:t>(0)exp(</a:t>
            </a:r>
            <a:r>
              <a:rPr lang="en-CA" altLang="en-US" sz="2000">
                <a:solidFill>
                  <a:srgbClr val="C00000"/>
                </a:solidFill>
                <a:latin typeface="Symbol" panose="05050102010706020507" pitchFamily="18" charset="2"/>
                <a:cs typeface="Times New Roman" panose="02020603050405020304" pitchFamily="18" charset="0"/>
              </a:rPr>
              <a:t>-</a:t>
            </a:r>
            <a:r>
              <a:rPr lang="en-CA" altLang="en-US" sz="2000" i="1">
                <a:solidFill>
                  <a:srgbClr val="C00000"/>
                </a:solidFill>
                <a:latin typeface="Symbol" panose="05050102010706020507" pitchFamily="18" charset="2"/>
                <a:cs typeface="Times New Roman" panose="02020603050405020304" pitchFamily="18" charset="0"/>
              </a:rPr>
              <a:t>a</a:t>
            </a:r>
            <a:r>
              <a:rPr lang="en-CA" altLang="en-US" sz="2000" baseline="-25000">
                <a:solidFill>
                  <a:srgbClr val="C00000"/>
                </a:solidFill>
                <a:cs typeface="Times New Roman" panose="02020603050405020304" pitchFamily="18" charset="0"/>
              </a:rPr>
              <a:t>cladding</a:t>
            </a:r>
            <a:r>
              <a:rPr lang="en-CA" altLang="en-US" sz="2000" i="1">
                <a:solidFill>
                  <a:srgbClr val="C00000"/>
                </a:solidFill>
                <a:cs typeface="Times New Roman" panose="02020603050405020304" pitchFamily="18" charset="0"/>
              </a:rPr>
              <a:t>y</a:t>
            </a:r>
            <a:r>
              <a:rPr lang="en-CA" altLang="en-US" sz="2000" i="1">
                <a:solidFill>
                  <a:srgbClr val="C00000"/>
                </a:solidFill>
                <a:latin typeface="Symbol" panose="05050102010706020507" pitchFamily="18" charset="2"/>
                <a:cs typeface="Times New Roman" panose="02020603050405020304" pitchFamily="18" charset="0"/>
              </a:rPr>
              <a:t>¢</a:t>
            </a:r>
            <a:r>
              <a:rPr lang="en-CA" altLang="en-US" sz="2000">
                <a:solidFill>
                  <a:srgbClr val="C00000"/>
                </a:solidFill>
                <a:cs typeface="Times New Roman" panose="02020603050405020304" pitchFamily="18" charset="0"/>
              </a:rPr>
              <a:t>)</a:t>
            </a:r>
            <a:endParaRPr lang="en-US" altLang="en-US" sz="2000">
              <a:solidFill>
                <a:srgbClr val="C00000"/>
              </a:solidFill>
            </a:endParaRPr>
          </a:p>
        </p:txBody>
      </p:sp>
      <p:graphicFrame>
        <p:nvGraphicFramePr>
          <p:cNvPr id="75781" name="Object 5"/>
          <p:cNvGraphicFramePr>
            <a:graphicFrameLocks noChangeAspect="1"/>
          </p:cNvGraphicFramePr>
          <p:nvPr/>
        </p:nvGraphicFramePr>
        <p:xfrm>
          <a:off x="4108450" y="1738313"/>
          <a:ext cx="3943350" cy="1801812"/>
        </p:xfrm>
        <a:graphic>
          <a:graphicData uri="http://schemas.openxmlformats.org/presentationml/2006/ole">
            <mc:AlternateContent xmlns:mc="http://schemas.openxmlformats.org/markup-compatibility/2006">
              <mc:Choice xmlns:v="urn:schemas-microsoft-com:vml" Requires="v">
                <p:oleObj spid="_x0000_s75879" name="Equation" r:id="rId5" imgW="2159000" imgH="990600" progId="Equation.3">
                  <p:embed/>
                </p:oleObj>
              </mc:Choice>
              <mc:Fallback>
                <p:oleObj name="Equation" r:id="rId5" imgW="2159000" imgH="990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8450" y="1738313"/>
                        <a:ext cx="394335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2" name="Object 7"/>
          <p:cNvGraphicFramePr>
            <a:graphicFrameLocks noChangeAspect="1"/>
          </p:cNvGraphicFramePr>
          <p:nvPr/>
        </p:nvGraphicFramePr>
        <p:xfrm>
          <a:off x="2503488" y="4365625"/>
          <a:ext cx="258762" cy="300038"/>
        </p:xfrm>
        <a:graphic>
          <a:graphicData uri="http://schemas.openxmlformats.org/presentationml/2006/ole">
            <mc:AlternateContent xmlns:mc="http://schemas.openxmlformats.org/markup-compatibility/2006">
              <mc:Choice xmlns:v="urn:schemas-microsoft-com:vml" Requires="v">
                <p:oleObj spid="_x0000_s75880" name="Equation" r:id="rId7" imgW="139518" imgH="126835" progId="Equation.3">
                  <p:embed/>
                </p:oleObj>
              </mc:Choice>
              <mc:Fallback>
                <p:oleObj name="Equation" r:id="rId7" imgW="139518" imgH="126835"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3488" y="4365625"/>
                        <a:ext cx="258762"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3" name="Object 9"/>
          <p:cNvGraphicFramePr>
            <a:graphicFrameLocks noChangeAspect="1"/>
          </p:cNvGraphicFramePr>
          <p:nvPr/>
        </p:nvGraphicFramePr>
        <p:xfrm>
          <a:off x="3078163" y="3760788"/>
          <a:ext cx="2652712" cy="1236662"/>
        </p:xfrm>
        <a:graphic>
          <a:graphicData uri="http://schemas.openxmlformats.org/presentationml/2006/ole">
            <mc:AlternateContent xmlns:mc="http://schemas.openxmlformats.org/markup-compatibility/2006">
              <mc:Choice xmlns:v="urn:schemas-microsoft-com:vml" Requires="v">
                <p:oleObj spid="_x0000_s75881" name="Equation" r:id="rId9" imgW="1066337" imgH="393529" progId="Equation.3">
                  <p:embed/>
                </p:oleObj>
              </mc:Choice>
              <mc:Fallback>
                <p:oleObj name="Equation" r:id="rId9" imgW="1066337" imgH="393529"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8163" y="3760788"/>
                        <a:ext cx="2652712" cy="1236662"/>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5784" name="Straight Arrow Connector 11"/>
          <p:cNvCxnSpPr>
            <a:cxnSpLocks noChangeShapeType="1"/>
            <a:stCxn id="75780" idx="1"/>
          </p:cNvCxnSpPr>
          <p:nvPr/>
        </p:nvCxnSpPr>
        <p:spPr bwMode="auto">
          <a:xfrm flipH="1">
            <a:off x="1973263" y="1106488"/>
            <a:ext cx="2114550" cy="631825"/>
          </a:xfrm>
          <a:prstGeom prst="straightConnector1">
            <a:avLst/>
          </a:prstGeom>
          <a:noFill/>
          <a:ln w="9525" algn="ctr">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785" name="Text Box 2"/>
          <p:cNvSpPr txBox="1">
            <a:spLocks noChangeArrowheads="1"/>
          </p:cNvSpPr>
          <p:nvPr/>
        </p:nvSpPr>
        <p:spPr bwMode="auto">
          <a:xfrm>
            <a:off x="1181100" y="4994275"/>
            <a:ext cx="6553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000"/>
              <a:t>Mode Field Width 2</a:t>
            </a:r>
            <a:r>
              <a:rPr lang="en-US" altLang="en-US" sz="2000" i="1"/>
              <a:t>w</a:t>
            </a:r>
            <a:r>
              <a:rPr lang="en-US" altLang="en-US" sz="2000" i="1" baseline="-25000"/>
              <a:t>o</a:t>
            </a:r>
            <a:endParaRPr lang="en-US" altLang="en-US" sz="1800" i="1" baseline="-25000"/>
          </a:p>
        </p:txBody>
      </p:sp>
      <p:cxnSp>
        <p:nvCxnSpPr>
          <p:cNvPr id="75786" name="Straight Arrow Connector 7"/>
          <p:cNvCxnSpPr>
            <a:cxnSpLocks noChangeShapeType="1"/>
          </p:cNvCxnSpPr>
          <p:nvPr/>
        </p:nvCxnSpPr>
        <p:spPr bwMode="auto">
          <a:xfrm flipH="1">
            <a:off x="5730875" y="3575050"/>
            <a:ext cx="1249363" cy="531813"/>
          </a:xfrm>
          <a:prstGeom prst="straightConnector1">
            <a:avLst/>
          </a:prstGeom>
          <a:noFill/>
          <a:ln w="28575" algn="ctr">
            <a:solidFill>
              <a:srgbClr val="FF020B"/>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787" name="Straight Connector 12"/>
          <p:cNvCxnSpPr>
            <a:cxnSpLocks noChangeShapeType="1"/>
          </p:cNvCxnSpPr>
          <p:nvPr/>
        </p:nvCxnSpPr>
        <p:spPr bwMode="auto">
          <a:xfrm flipH="1">
            <a:off x="6980238" y="3575050"/>
            <a:ext cx="506412" cy="0"/>
          </a:xfrm>
          <a:prstGeom prst="line">
            <a:avLst/>
          </a:prstGeom>
          <a:noFill/>
          <a:ln w="28575" algn="ctr">
            <a:solidFill>
              <a:srgbClr val="FF02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788" name="Text Box 2"/>
          <p:cNvSpPr txBox="1">
            <a:spLocks noChangeArrowheads="1"/>
          </p:cNvSpPr>
          <p:nvPr/>
        </p:nvSpPr>
        <p:spPr bwMode="auto">
          <a:xfrm>
            <a:off x="217488" y="5472113"/>
            <a:ext cx="8555037" cy="922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en-US" altLang="en-US" sz="1800">
                <a:solidFill>
                  <a:srgbClr val="008000"/>
                </a:solidFill>
              </a:rPr>
              <a:t>Note: The MFW definition here is semiquantitive. A more rigorous approach needs to consider the optical power in the mode and how much of this penetrates the cladding. See optical fibers section.</a:t>
            </a:r>
            <a:endParaRPr lang="en-US" altLang="en-US" sz="1600" i="1" baseline="-25000">
              <a:solidFill>
                <a:srgbClr val="008000"/>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3"/>
          <p:cNvSpPr txBox="1">
            <a:spLocks noChangeArrowheads="1"/>
          </p:cNvSpPr>
          <p:nvPr/>
        </p:nvSpPr>
        <p:spPr bwMode="auto">
          <a:xfrm>
            <a:off x="1563688" y="5649913"/>
            <a:ext cx="601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t>The slope of </a:t>
            </a:r>
            <a:r>
              <a:rPr lang="en-US" altLang="en-US" b="1" i="1">
                <a:latin typeface="Symbol" panose="05050102010706020507" pitchFamily="18" charset="2"/>
              </a:rPr>
              <a:t>w</a:t>
            </a:r>
            <a:r>
              <a:rPr lang="en-US" altLang="en-US" b="1"/>
              <a:t> vs. </a:t>
            </a:r>
            <a:r>
              <a:rPr lang="en-US" altLang="en-US" b="1" i="1">
                <a:latin typeface="Symbol" panose="05050102010706020507" pitchFamily="18" charset="2"/>
              </a:rPr>
              <a:t></a:t>
            </a:r>
            <a:r>
              <a:rPr lang="en-US" altLang="en-US" b="1"/>
              <a:t>  is the group velocity </a:t>
            </a:r>
            <a:r>
              <a:rPr lang="en-US" altLang="en-US" b="1" i="1">
                <a:latin typeface="Arial" panose="020B0604020202020204" pitchFamily="34" charset="0"/>
              </a:rPr>
              <a:t>v</a:t>
            </a:r>
            <a:r>
              <a:rPr lang="en-US" altLang="en-US" b="1" i="1" baseline="-25000">
                <a:latin typeface="Arial" panose="020B0604020202020204" pitchFamily="34" charset="0"/>
              </a:rPr>
              <a:t>g</a:t>
            </a:r>
            <a:endParaRPr lang="en-US" altLang="en-US"/>
          </a:p>
        </p:txBody>
      </p:sp>
      <p:sp>
        <p:nvSpPr>
          <p:cNvPr id="77827" name="Text Box 5"/>
          <p:cNvSpPr txBox="1">
            <a:spLocks noChangeArrowheads="1"/>
          </p:cNvSpPr>
          <p:nvPr/>
        </p:nvSpPr>
        <p:spPr bwMode="auto">
          <a:xfrm>
            <a:off x="1633538" y="123825"/>
            <a:ext cx="617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b="1">
                <a:solidFill>
                  <a:srgbClr val="FF020B"/>
                </a:solidFill>
              </a:rPr>
              <a:t>Waveguide Dispersion Curve</a:t>
            </a:r>
            <a:endParaRPr lang="en-US" altLang="en-US"/>
          </a:p>
        </p:txBody>
      </p:sp>
      <p:pic>
        <p:nvPicPr>
          <p:cNvPr id="77828" name="Picture 11" descr="K:\All My Files\Book, Optoelectronics, Pearson\##2ndEdition\#Chapters, The Textbook (2nd Edition)\Ch02, Waveguides,2nd Edition\#2-10-Groupvelocity_Correx(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3" y="711200"/>
            <a:ext cx="7308850" cy="493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4" name="Object 17"/>
          <p:cNvGraphicFramePr>
            <a:graphicFrameLocks noChangeAspect="1"/>
          </p:cNvGraphicFramePr>
          <p:nvPr/>
        </p:nvGraphicFramePr>
        <p:xfrm>
          <a:off x="1700213" y="1787525"/>
          <a:ext cx="5743575" cy="3878263"/>
        </p:xfrm>
        <a:graphic>
          <a:graphicData uri="http://schemas.openxmlformats.org/presentationml/2006/ole">
            <mc:AlternateContent xmlns:mc="http://schemas.openxmlformats.org/markup-compatibility/2006">
              <mc:Choice xmlns:v="urn:schemas-microsoft-com:vml" Requires="v">
                <p:oleObj spid="_x0000_s79945" name="Image" r:id="rId4" imgW="2922214" imgH="1973542" progId="Photoshop.Image.12">
                  <p:embed/>
                </p:oleObj>
              </mc:Choice>
              <mc:Fallback>
                <p:oleObj name="Image" r:id="rId4" imgW="2922214" imgH="1973542" progId="Photoshop.Image.12">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0213" y="1787525"/>
                        <a:ext cx="5743575"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75" name="Text Box 3"/>
          <p:cNvSpPr txBox="1">
            <a:spLocks noChangeArrowheads="1"/>
          </p:cNvSpPr>
          <p:nvPr/>
        </p:nvSpPr>
        <p:spPr bwMode="auto">
          <a:xfrm>
            <a:off x="1692275" y="1047750"/>
            <a:ext cx="601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t>The slope of </a:t>
            </a:r>
            <a:r>
              <a:rPr lang="en-US" altLang="en-US" b="1" i="1">
                <a:latin typeface="Symbol" panose="05050102010706020507" pitchFamily="18" charset="2"/>
              </a:rPr>
              <a:t>w</a:t>
            </a:r>
            <a:r>
              <a:rPr lang="en-US" altLang="en-US" b="1"/>
              <a:t> vs. </a:t>
            </a:r>
            <a:r>
              <a:rPr lang="en-US" altLang="en-US" b="1" i="1">
                <a:latin typeface="Symbol" panose="05050102010706020507" pitchFamily="18" charset="2"/>
              </a:rPr>
              <a:t></a:t>
            </a:r>
            <a:r>
              <a:rPr lang="en-US" altLang="en-US" b="1"/>
              <a:t>  is the group velocity </a:t>
            </a:r>
            <a:r>
              <a:rPr lang="en-US" altLang="en-US" b="1" i="1">
                <a:latin typeface="Arial" panose="020B0604020202020204" pitchFamily="34" charset="0"/>
              </a:rPr>
              <a:t>v</a:t>
            </a:r>
            <a:r>
              <a:rPr lang="en-US" altLang="en-US" b="1" i="1" baseline="-25000">
                <a:latin typeface="Arial" panose="020B0604020202020204" pitchFamily="34" charset="0"/>
              </a:rPr>
              <a:t>g</a:t>
            </a:r>
            <a:endParaRPr lang="en-US" altLang="en-US"/>
          </a:p>
        </p:txBody>
      </p:sp>
      <p:sp>
        <p:nvSpPr>
          <p:cNvPr id="79876" name="Text Box 5"/>
          <p:cNvSpPr txBox="1">
            <a:spLocks noChangeArrowheads="1"/>
          </p:cNvSpPr>
          <p:nvPr/>
        </p:nvSpPr>
        <p:spPr bwMode="auto">
          <a:xfrm>
            <a:off x="1633538" y="123825"/>
            <a:ext cx="6172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b="1">
                <a:solidFill>
                  <a:srgbClr val="FF020B"/>
                </a:solidFill>
              </a:rPr>
              <a:t>Waveguide Dispersion Curve</a:t>
            </a:r>
          </a:p>
        </p:txBody>
      </p:sp>
      <p:cxnSp>
        <p:nvCxnSpPr>
          <p:cNvPr id="79877" name="Straight Connector 2"/>
          <p:cNvCxnSpPr>
            <a:cxnSpLocks noChangeShapeType="1"/>
          </p:cNvCxnSpPr>
          <p:nvPr/>
        </p:nvCxnSpPr>
        <p:spPr bwMode="auto">
          <a:xfrm flipV="1">
            <a:off x="2492375" y="4208463"/>
            <a:ext cx="1144588" cy="896937"/>
          </a:xfrm>
          <a:prstGeom prst="line">
            <a:avLst/>
          </a:prstGeom>
          <a:noFill/>
          <a:ln w="38100"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878" name="Oval 5"/>
          <p:cNvSpPr>
            <a:spLocks noChangeArrowheads="1"/>
          </p:cNvSpPr>
          <p:nvPr/>
        </p:nvSpPr>
        <p:spPr bwMode="auto">
          <a:xfrm>
            <a:off x="2963863" y="4643438"/>
            <a:ext cx="122237" cy="122237"/>
          </a:xfrm>
          <a:prstGeom prst="ellipse">
            <a:avLst/>
          </a:prstGeom>
          <a:solidFill>
            <a:schemeClr val="tx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79879" name="Object 9"/>
          <p:cNvGraphicFramePr>
            <a:graphicFrameLocks noChangeAspect="1"/>
          </p:cNvGraphicFramePr>
          <p:nvPr/>
        </p:nvGraphicFramePr>
        <p:xfrm>
          <a:off x="3300413" y="3481388"/>
          <a:ext cx="1096962" cy="752475"/>
        </p:xfrm>
        <a:graphic>
          <a:graphicData uri="http://schemas.openxmlformats.org/presentationml/2006/ole">
            <mc:AlternateContent xmlns:mc="http://schemas.openxmlformats.org/markup-compatibility/2006">
              <mc:Choice xmlns:v="urn:schemas-microsoft-com:vml" Requires="v">
                <p:oleObj spid="_x0000_s79946" name="Equation" r:id="rId6" imgW="583947" imgH="431613" progId="Equation.3">
                  <p:embed/>
                </p:oleObj>
              </mc:Choice>
              <mc:Fallback>
                <p:oleObj name="Equation" r:id="rId6" imgW="583947" imgH="431613"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0413" y="3481388"/>
                        <a:ext cx="1096962"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79880" name="Straight Connector 7"/>
          <p:cNvCxnSpPr>
            <a:cxnSpLocks noChangeShapeType="1"/>
          </p:cNvCxnSpPr>
          <p:nvPr/>
        </p:nvCxnSpPr>
        <p:spPr bwMode="auto">
          <a:xfrm flipH="1">
            <a:off x="2478088" y="4699000"/>
            <a:ext cx="531812" cy="0"/>
          </a:xfrm>
          <a:prstGeom prst="line">
            <a:avLst/>
          </a:prstGeom>
          <a:noFill/>
          <a:ln w="190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881" name="Straight Connector 13"/>
          <p:cNvCxnSpPr>
            <a:cxnSpLocks noChangeShapeType="1"/>
            <a:stCxn id="79878" idx="4"/>
          </p:cNvCxnSpPr>
          <p:nvPr/>
        </p:nvCxnSpPr>
        <p:spPr bwMode="auto">
          <a:xfrm>
            <a:off x="3024188" y="4765675"/>
            <a:ext cx="0" cy="692150"/>
          </a:xfrm>
          <a:prstGeom prst="line">
            <a:avLst/>
          </a:prstGeom>
          <a:noFill/>
          <a:ln w="190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882" name="Text Box 5"/>
          <p:cNvSpPr txBox="1">
            <a:spLocks noChangeArrowheads="1"/>
          </p:cNvSpPr>
          <p:nvPr/>
        </p:nvSpPr>
        <p:spPr bwMode="auto">
          <a:xfrm>
            <a:off x="1173163" y="590550"/>
            <a:ext cx="66929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b="1">
                <a:solidFill>
                  <a:srgbClr val="1A0AFF"/>
                </a:solidFill>
              </a:rPr>
              <a:t>Slope = Group Velocity</a:t>
            </a:r>
          </a:p>
        </p:txBody>
      </p:sp>
      <p:sp>
        <p:nvSpPr>
          <p:cNvPr id="79883" name="TextBox 18"/>
          <p:cNvSpPr txBox="1">
            <a:spLocks noChangeArrowheads="1"/>
          </p:cNvSpPr>
          <p:nvPr/>
        </p:nvSpPr>
        <p:spPr bwMode="auto">
          <a:xfrm>
            <a:off x="2819400" y="5464175"/>
            <a:ext cx="422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800" i="1">
                <a:latin typeface="Symbol" panose="05050102010706020507" pitchFamily="18" charset="2"/>
              </a:rPr>
              <a:t>b</a:t>
            </a:r>
            <a:r>
              <a:rPr lang="en-CA" altLang="en-US" sz="1800" i="1" baseline="-25000"/>
              <a:t>m</a:t>
            </a:r>
          </a:p>
        </p:txBody>
      </p:sp>
      <p:sp>
        <p:nvSpPr>
          <p:cNvPr id="79884" name="TextBox 23"/>
          <p:cNvSpPr txBox="1">
            <a:spLocks noChangeArrowheads="1"/>
          </p:cNvSpPr>
          <p:nvPr/>
        </p:nvSpPr>
        <p:spPr bwMode="auto">
          <a:xfrm>
            <a:off x="2090738" y="4456113"/>
            <a:ext cx="360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i="1">
                <a:latin typeface="Symbol" panose="05050102010706020507" pitchFamily="18" charset="2"/>
              </a:rPr>
              <a:t>w</a:t>
            </a:r>
            <a:endParaRPr lang="en-CA" altLang="en-US" sz="2000" i="1" baseline="-250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bwMode="auto">
          <a:xfrm>
            <a:off x="769938" y="128588"/>
            <a:ext cx="7772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b="1" smtClean="0">
                <a:solidFill>
                  <a:srgbClr val="FF020B"/>
                </a:solidFill>
              </a:rPr>
              <a:t>Mode Group Velocities from Dispersion Diagram</a:t>
            </a:r>
            <a:endParaRPr lang="en-US" altLang="en-US" sz="4000" smtClean="0"/>
          </a:p>
        </p:txBody>
      </p:sp>
      <p:sp>
        <p:nvSpPr>
          <p:cNvPr id="81923" name="Text Box 4"/>
          <p:cNvSpPr txBox="1">
            <a:spLocks noChangeArrowheads="1"/>
          </p:cNvSpPr>
          <p:nvPr/>
        </p:nvSpPr>
        <p:spPr bwMode="auto">
          <a:xfrm>
            <a:off x="1143000" y="5418138"/>
            <a:ext cx="6934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600">
                <a:cs typeface="Times New Roman" panose="02020603050405020304" pitchFamily="18" charset="0"/>
              </a:rPr>
              <a:t>The group velocity </a:t>
            </a:r>
            <a:r>
              <a:rPr lang="en-CA" altLang="en-US" sz="1600" i="1">
                <a:latin typeface="Arial" panose="020B0604020202020204" pitchFamily="34" charset="0"/>
                <a:cs typeface="Times New Roman" panose="02020603050405020304" pitchFamily="18" charset="0"/>
              </a:rPr>
              <a:t>v</a:t>
            </a:r>
            <a:r>
              <a:rPr lang="en-CA" altLang="en-US" sz="1600" i="1" baseline="-25000">
                <a:cs typeface="Times New Roman" panose="02020603050405020304" pitchFamily="18" charset="0"/>
              </a:rPr>
              <a:t>g</a:t>
            </a:r>
            <a:r>
              <a:rPr lang="en-CA" altLang="en-US" sz="1600">
                <a:cs typeface="Times New Roman" panose="02020603050405020304" pitchFamily="18" charset="0"/>
              </a:rPr>
              <a:t> vs. </a:t>
            </a:r>
            <a:r>
              <a:rPr lang="en-CA" altLang="en-US" sz="1600" i="1">
                <a:latin typeface="Symbol" panose="05050102010706020507" pitchFamily="18" charset="2"/>
                <a:cs typeface="Times New Roman" panose="02020603050405020304" pitchFamily="18" charset="0"/>
              </a:rPr>
              <a:t>w</a:t>
            </a:r>
            <a:r>
              <a:rPr lang="en-CA" altLang="en-US" sz="1600">
                <a:cs typeface="Times New Roman" panose="02020603050405020304" pitchFamily="18" charset="0"/>
              </a:rPr>
              <a:t> for </a:t>
            </a:r>
            <a:r>
              <a:rPr lang="en-US" altLang="ja-JP" sz="1600">
                <a:latin typeface="Times" panose="02020603050405020304" pitchFamily="18" charset="0"/>
                <a:ea typeface="MS PGothic" panose="020B0600070205080204" pitchFamily="34" charset="-128"/>
              </a:rPr>
              <a:t>a planar dielectric guide with a core thickness (2</a:t>
            </a:r>
            <a:r>
              <a:rPr lang="en-US" altLang="ja-JP" sz="1600" i="1">
                <a:latin typeface="Times" panose="02020603050405020304" pitchFamily="18" charset="0"/>
                <a:ea typeface="MS PGothic" panose="020B0600070205080204" pitchFamily="34" charset="-128"/>
              </a:rPr>
              <a:t>a</a:t>
            </a:r>
            <a:r>
              <a:rPr lang="en-US" altLang="ja-JP" sz="1600">
                <a:latin typeface="Times" panose="02020603050405020304" pitchFamily="18" charset="0"/>
                <a:ea typeface="MS PGothic" panose="020B0600070205080204" pitchFamily="34" charset="-128"/>
              </a:rPr>
              <a:t>) = 20 </a:t>
            </a:r>
            <a:r>
              <a:rPr lang="en-US" altLang="ja-JP" sz="1600">
                <a:latin typeface="Symbol" panose="05050102010706020507" pitchFamily="18" charset="2"/>
                <a:ea typeface="MS PGothic" panose="020B0600070205080204" pitchFamily="34" charset="-128"/>
              </a:rPr>
              <a:t>m</a:t>
            </a:r>
            <a:r>
              <a:rPr lang="en-US" altLang="ja-JP" sz="1600">
                <a:latin typeface="Times" panose="02020603050405020304" pitchFamily="18" charset="0"/>
                <a:ea typeface="MS PGothic" panose="020B0600070205080204" pitchFamily="34" charset="-128"/>
              </a:rPr>
              <a:t>m, </a:t>
            </a:r>
            <a:r>
              <a:rPr lang="en-US" altLang="ja-JP" sz="1600" i="1">
                <a:latin typeface="Times" panose="02020603050405020304" pitchFamily="18" charset="0"/>
                <a:ea typeface="MS PGothic" panose="020B0600070205080204" pitchFamily="34" charset="-128"/>
              </a:rPr>
              <a:t>n</a:t>
            </a:r>
            <a:r>
              <a:rPr lang="en-US" altLang="ja-JP" sz="1600" baseline="-25000">
                <a:latin typeface="Times" panose="02020603050405020304" pitchFamily="18" charset="0"/>
                <a:ea typeface="MS PGothic" panose="020B0600070205080204" pitchFamily="34" charset="-128"/>
              </a:rPr>
              <a:t>1</a:t>
            </a:r>
            <a:r>
              <a:rPr lang="en-US" altLang="ja-JP" sz="1600">
                <a:latin typeface="Times" panose="02020603050405020304" pitchFamily="18" charset="0"/>
                <a:ea typeface="MS PGothic" panose="020B0600070205080204" pitchFamily="34" charset="-128"/>
              </a:rPr>
              <a:t> = 1.455, </a:t>
            </a:r>
            <a:r>
              <a:rPr lang="en-US" altLang="ja-JP" sz="1600" i="1">
                <a:latin typeface="Times" panose="02020603050405020304" pitchFamily="18" charset="0"/>
                <a:ea typeface="MS PGothic" panose="020B0600070205080204" pitchFamily="34" charset="-128"/>
              </a:rPr>
              <a:t>n</a:t>
            </a:r>
            <a:r>
              <a:rPr lang="en-US" altLang="ja-JP" sz="1600" baseline="-25000">
                <a:latin typeface="Times" panose="02020603050405020304" pitchFamily="18" charset="0"/>
                <a:ea typeface="MS PGothic" panose="020B0600070205080204" pitchFamily="34" charset="-128"/>
              </a:rPr>
              <a:t>2</a:t>
            </a:r>
            <a:r>
              <a:rPr lang="en-US" altLang="ja-JP" sz="1600">
                <a:latin typeface="Times" panose="02020603050405020304" pitchFamily="18" charset="0"/>
                <a:ea typeface="MS PGothic" panose="020B0600070205080204" pitchFamily="34" charset="-128"/>
              </a:rPr>
              <a:t> = 1.440. TE</a:t>
            </a:r>
            <a:r>
              <a:rPr lang="en-US" altLang="ja-JP" sz="1600" baseline="-25000">
                <a:latin typeface="Times" panose="02020603050405020304" pitchFamily="18" charset="0"/>
                <a:ea typeface="MS PGothic" panose="020B0600070205080204" pitchFamily="34" charset="-128"/>
              </a:rPr>
              <a:t>0</a:t>
            </a:r>
            <a:r>
              <a:rPr lang="en-US" altLang="ja-JP" sz="1600">
                <a:latin typeface="Times" panose="02020603050405020304" pitchFamily="18" charset="0"/>
                <a:ea typeface="MS PGothic" panose="020B0600070205080204" pitchFamily="34" charset="-128"/>
              </a:rPr>
              <a:t>, TE</a:t>
            </a:r>
            <a:r>
              <a:rPr lang="en-US" altLang="ja-JP" sz="1600" baseline="-25000">
                <a:latin typeface="Times" panose="02020603050405020304" pitchFamily="18" charset="0"/>
                <a:ea typeface="MS PGothic" panose="020B0600070205080204" pitchFamily="34" charset="-128"/>
              </a:rPr>
              <a:t>1</a:t>
            </a:r>
            <a:r>
              <a:rPr lang="en-US" altLang="ja-JP" sz="1600">
                <a:latin typeface="Times" panose="02020603050405020304" pitchFamily="18" charset="0"/>
                <a:ea typeface="MS PGothic" panose="020B0600070205080204" pitchFamily="34" charset="-128"/>
              </a:rPr>
              <a:t> and TE</a:t>
            </a:r>
            <a:r>
              <a:rPr lang="en-US" altLang="ja-JP" sz="1600" baseline="-25000">
                <a:latin typeface="Times" panose="02020603050405020304" pitchFamily="18" charset="0"/>
                <a:ea typeface="MS PGothic" panose="020B0600070205080204" pitchFamily="34" charset="-128"/>
              </a:rPr>
              <a:t>4</a:t>
            </a:r>
            <a:endParaRPr lang="en-US" altLang="en-US" b="1" baseline="-25000">
              <a:cs typeface="Times New Roman" panose="02020603050405020304" pitchFamily="18" charset="0"/>
            </a:endParaRPr>
          </a:p>
        </p:txBody>
      </p:sp>
      <p:pic>
        <p:nvPicPr>
          <p:cNvPr id="81924" name="Picture 7" descr="K:\All My Files\Book, Optoelectronics, Pearson\##2ndEdition\#Chapters, The Textbook (2nd Edition)\Ch02, Waveguides,2nd Edition\#2-11,GroupVelocity,Vg-w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25" y="866775"/>
            <a:ext cx="7092950"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Rectangle 1"/>
          <p:cNvSpPr>
            <a:spLocks noChangeArrowheads="1"/>
          </p:cNvSpPr>
          <p:nvPr/>
        </p:nvSpPr>
        <p:spPr bwMode="auto">
          <a:xfrm>
            <a:off x="4305300" y="1882775"/>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600">
                <a:solidFill>
                  <a:srgbClr val="1A0AFF"/>
                </a:solidFill>
              </a:rPr>
              <a:t>Group velocity vs. frequency or wavelength behavior is not obvious. For the first few modes, </a:t>
            </a:r>
            <a:r>
              <a:rPr lang="en-US" altLang="en-US" sz="1600" b="1">
                <a:solidFill>
                  <a:srgbClr val="1A0AFF"/>
                </a:solidFill>
              </a:rPr>
              <a:t>a higher mode can travel faster than the fundamental</a:t>
            </a:r>
            <a:r>
              <a:rPr lang="en-US" altLang="en-US" sz="1600">
                <a:solidFill>
                  <a:srgbClr val="1A0AFF"/>
                </a:solidFill>
              </a:rPr>
              <a:t>.</a:t>
            </a:r>
            <a:endParaRPr lang="en-US" altLang="en-US" sz="1800">
              <a:solidFill>
                <a:srgbClr val="1A0AFF"/>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a:extLst>
              <a:ext uri="{28A0092B-C50C-407E-A947-70E740481C1C}">
                <a14:useLocalDpi xmlns:a14="http://schemas.microsoft.com/office/drawing/2010/main" val="0"/>
              </a:ext>
            </a:extLst>
          </a:blip>
          <a:srcRect l="9187" t="11963" r="7462" b="11649"/>
          <a:stretch>
            <a:fillRect/>
          </a:stretch>
        </p:blipFill>
        <p:spPr bwMode="auto">
          <a:xfrm>
            <a:off x="1811338" y="1447800"/>
            <a:ext cx="5083175"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1" name="Rectangle 2"/>
          <p:cNvSpPr>
            <a:spLocks noGrp="1" noChangeArrowheads="1"/>
          </p:cNvSpPr>
          <p:nvPr>
            <p:ph type="title"/>
          </p:nvPr>
        </p:nvSpPr>
        <p:spPr bwMode="auto">
          <a:xfrm>
            <a:off x="706438" y="280988"/>
            <a:ext cx="7772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b="1" smtClean="0">
                <a:solidFill>
                  <a:srgbClr val="FF020B"/>
                </a:solidFill>
              </a:rPr>
              <a:t>A Planar Dielectric Waveguide with Many Modes</a:t>
            </a:r>
            <a:endParaRPr lang="en-US" altLang="en-US" smtClean="0"/>
          </a:p>
        </p:txBody>
      </p:sp>
      <p:sp>
        <p:nvSpPr>
          <p:cNvPr id="83972" name="Text Box 4"/>
          <p:cNvSpPr txBox="1">
            <a:spLocks noChangeArrowheads="1"/>
          </p:cNvSpPr>
          <p:nvPr/>
        </p:nvSpPr>
        <p:spPr bwMode="auto">
          <a:xfrm>
            <a:off x="1143000" y="5224463"/>
            <a:ext cx="6934200"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800">
                <a:cs typeface="Times New Roman" panose="02020603050405020304" pitchFamily="18" charset="0"/>
              </a:rPr>
              <a:t>The group velocity </a:t>
            </a:r>
            <a:r>
              <a:rPr lang="en-CA" altLang="en-US" sz="1800" i="1">
                <a:latin typeface="Arial" panose="020B0604020202020204" pitchFamily="34" charset="0"/>
                <a:cs typeface="Times New Roman" panose="02020603050405020304" pitchFamily="18" charset="0"/>
              </a:rPr>
              <a:t>v</a:t>
            </a:r>
            <a:r>
              <a:rPr lang="en-CA" altLang="en-US" sz="1800" i="1" baseline="-25000">
                <a:cs typeface="Times New Roman" panose="02020603050405020304" pitchFamily="18" charset="0"/>
              </a:rPr>
              <a:t>g</a:t>
            </a:r>
            <a:r>
              <a:rPr lang="en-CA" altLang="en-US" sz="1800">
                <a:cs typeface="Times New Roman" panose="02020603050405020304" pitchFamily="18" charset="0"/>
              </a:rPr>
              <a:t> vs. </a:t>
            </a:r>
            <a:r>
              <a:rPr lang="en-CA" altLang="en-US" sz="1800" i="1">
                <a:latin typeface="Symbol" panose="05050102010706020507" pitchFamily="18" charset="2"/>
                <a:cs typeface="Times New Roman" panose="02020603050405020304" pitchFamily="18" charset="0"/>
              </a:rPr>
              <a:t>w</a:t>
            </a:r>
            <a:r>
              <a:rPr lang="en-CA" altLang="en-US" sz="1800">
                <a:cs typeface="Times New Roman" panose="02020603050405020304" pitchFamily="18" charset="0"/>
              </a:rPr>
              <a:t> for </a:t>
            </a:r>
            <a:r>
              <a:rPr lang="en-US" altLang="ja-JP" sz="1800">
                <a:latin typeface="Times" panose="02020603050405020304" pitchFamily="18" charset="0"/>
                <a:ea typeface="MS PGothic" panose="020B0600070205080204" pitchFamily="34" charset="-128"/>
              </a:rPr>
              <a:t>a planar dielectric guide</a:t>
            </a:r>
            <a:r>
              <a:rPr lang="en-US" altLang="ja-JP" sz="1600">
                <a:latin typeface="Times" panose="02020603050405020304" pitchFamily="18" charset="0"/>
                <a:ea typeface="MS PGothic" panose="020B0600070205080204" pitchFamily="34" charset="-128"/>
              </a:rPr>
              <a:t/>
            </a:r>
            <a:br>
              <a:rPr lang="en-US" altLang="ja-JP" sz="1600">
                <a:latin typeface="Times" panose="02020603050405020304" pitchFamily="18" charset="0"/>
                <a:ea typeface="MS PGothic" panose="020B0600070205080204" pitchFamily="34" charset="-128"/>
              </a:rPr>
            </a:br>
            <a:r>
              <a:rPr lang="en-US" altLang="ja-JP" sz="1400">
                <a:latin typeface="Times" panose="02020603050405020304" pitchFamily="18" charset="0"/>
                <a:ea typeface="MS PGothic" panose="020B0600070205080204" pitchFamily="34" charset="-128"/>
              </a:rPr>
              <a:t>Core thickness (2</a:t>
            </a:r>
            <a:r>
              <a:rPr lang="en-US" altLang="ja-JP" sz="1400" i="1">
                <a:latin typeface="Times" panose="02020603050405020304" pitchFamily="18" charset="0"/>
                <a:ea typeface="MS PGothic" panose="020B0600070205080204" pitchFamily="34" charset="-128"/>
              </a:rPr>
              <a:t>a</a:t>
            </a:r>
            <a:r>
              <a:rPr lang="en-US" altLang="ja-JP" sz="1400">
                <a:latin typeface="Times" panose="02020603050405020304" pitchFamily="18" charset="0"/>
                <a:ea typeface="MS PGothic" panose="020B0600070205080204" pitchFamily="34" charset="-128"/>
              </a:rPr>
              <a:t>) = 20 </a:t>
            </a:r>
            <a:r>
              <a:rPr lang="en-US" altLang="ja-JP" sz="1400">
                <a:latin typeface="Symbol" panose="05050102010706020507" pitchFamily="18" charset="2"/>
                <a:ea typeface="MS PGothic" panose="020B0600070205080204" pitchFamily="34" charset="-128"/>
              </a:rPr>
              <a:t>m</a:t>
            </a:r>
            <a:r>
              <a:rPr lang="en-US" altLang="ja-JP" sz="1400">
                <a:latin typeface="Times" panose="02020603050405020304" pitchFamily="18" charset="0"/>
                <a:ea typeface="MS PGothic" panose="020B0600070205080204" pitchFamily="34" charset="-128"/>
              </a:rPr>
              <a:t>m, </a:t>
            </a:r>
            <a:r>
              <a:rPr lang="en-US" altLang="ja-JP" sz="1400" i="1">
                <a:latin typeface="Times" panose="02020603050405020304" pitchFamily="18" charset="0"/>
                <a:ea typeface="MS PGothic" panose="020B0600070205080204" pitchFamily="34" charset="-128"/>
              </a:rPr>
              <a:t>n</a:t>
            </a:r>
            <a:r>
              <a:rPr lang="en-US" altLang="ja-JP" sz="1400" baseline="-25000">
                <a:latin typeface="Times" panose="02020603050405020304" pitchFamily="18" charset="0"/>
                <a:ea typeface="MS PGothic" panose="020B0600070205080204" pitchFamily="34" charset="-128"/>
              </a:rPr>
              <a:t>1</a:t>
            </a:r>
            <a:r>
              <a:rPr lang="en-US" altLang="ja-JP" sz="1400">
                <a:latin typeface="Times" panose="02020603050405020304" pitchFamily="18" charset="0"/>
                <a:ea typeface="MS PGothic" panose="020B0600070205080204" pitchFamily="34" charset="-128"/>
              </a:rPr>
              <a:t> = 1.455, </a:t>
            </a:r>
            <a:r>
              <a:rPr lang="en-US" altLang="ja-JP" sz="1400" i="1">
                <a:latin typeface="Times" panose="02020603050405020304" pitchFamily="18" charset="0"/>
                <a:ea typeface="MS PGothic" panose="020B0600070205080204" pitchFamily="34" charset="-128"/>
              </a:rPr>
              <a:t>n</a:t>
            </a:r>
            <a:r>
              <a:rPr lang="en-US" altLang="ja-JP" sz="1400" baseline="-25000">
                <a:latin typeface="Times" panose="02020603050405020304" pitchFamily="18" charset="0"/>
                <a:ea typeface="MS PGothic" panose="020B0600070205080204" pitchFamily="34" charset="-128"/>
              </a:rPr>
              <a:t>2</a:t>
            </a:r>
            <a:r>
              <a:rPr lang="en-US" altLang="ja-JP" sz="1400">
                <a:latin typeface="Times" panose="02020603050405020304" pitchFamily="18" charset="0"/>
                <a:ea typeface="MS PGothic" panose="020B0600070205080204" pitchFamily="34" charset="-128"/>
              </a:rPr>
              <a:t> = 1.440</a:t>
            </a:r>
          </a:p>
          <a:p>
            <a:pPr algn="ctr">
              <a:spcBef>
                <a:spcPts val="600"/>
              </a:spcBef>
              <a:spcAft>
                <a:spcPts val="800"/>
              </a:spcAft>
            </a:pPr>
            <a:r>
              <a:rPr lang="en-US" altLang="en-US" sz="1100">
                <a:latin typeface="Times" panose="02020603050405020304" pitchFamily="18" charset="0"/>
                <a:ea typeface="MS PGothic" panose="020B0600070205080204" pitchFamily="34" charset="-128"/>
                <a:cs typeface="Times New Roman" panose="02020603050405020304" pitchFamily="18" charset="0"/>
              </a:rPr>
              <a:t>[Calculations by the author]</a:t>
            </a:r>
            <a:endParaRPr lang="en-US" altLang="en-US" sz="1200">
              <a:cs typeface="Times New Roman" panose="02020603050405020304" pitchFamily="18" charset="0"/>
            </a:endParaRPr>
          </a:p>
        </p:txBody>
      </p:sp>
      <p:sp>
        <p:nvSpPr>
          <p:cNvPr id="83973" name="Text Box 4"/>
          <p:cNvSpPr txBox="1">
            <a:spLocks noChangeArrowheads="1"/>
          </p:cNvSpPr>
          <p:nvPr/>
        </p:nvSpPr>
        <p:spPr bwMode="auto">
          <a:xfrm>
            <a:off x="3889375" y="4760913"/>
            <a:ext cx="54292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800" i="1">
                <a:latin typeface="Symbol" panose="05050102010706020507" pitchFamily="18" charset="2"/>
                <a:cs typeface="Times New Roman" panose="02020603050405020304" pitchFamily="18" charset="0"/>
              </a:rPr>
              <a:t>w</a:t>
            </a:r>
            <a:endParaRPr lang="en-US" altLang="en-US" sz="2800" b="1">
              <a:cs typeface="Times New Roman" panose="02020603050405020304" pitchFamily="18" charset="0"/>
            </a:endParaRPr>
          </a:p>
        </p:txBody>
      </p:sp>
      <p:sp>
        <p:nvSpPr>
          <p:cNvPr id="83974" name="Rectangle 1"/>
          <p:cNvSpPr>
            <a:spLocks noChangeArrowheads="1"/>
          </p:cNvSpPr>
          <p:nvPr/>
        </p:nvSpPr>
        <p:spPr bwMode="auto">
          <a:xfrm>
            <a:off x="706438" y="3003550"/>
            <a:ext cx="431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i="1">
                <a:solidFill>
                  <a:srgbClr val="000000"/>
                </a:solidFill>
                <a:latin typeface="Arial" panose="020B0604020202020204" pitchFamily="34" charset="0"/>
                <a:cs typeface="Times New Roman" panose="02020603050405020304" pitchFamily="18" charset="0"/>
              </a:rPr>
              <a:t>v</a:t>
            </a:r>
            <a:r>
              <a:rPr lang="en-CA" altLang="en-US" sz="2000" i="1" baseline="-25000">
                <a:solidFill>
                  <a:srgbClr val="000000"/>
                </a:solidFill>
                <a:latin typeface="Arial" panose="020B0604020202020204" pitchFamily="34" charset="0"/>
                <a:cs typeface="Arial" panose="020B0604020202020204" pitchFamily="34" charset="0"/>
              </a:rPr>
              <a:t>g</a:t>
            </a:r>
            <a:endParaRPr lang="en-US" altLang="en-US" sz="3200">
              <a:latin typeface="Arial" panose="020B0604020202020204" pitchFamily="34" charset="0"/>
              <a:cs typeface="Arial" panose="020B0604020202020204" pitchFamily="34" charset="0"/>
            </a:endParaRPr>
          </a:p>
        </p:txBody>
      </p:sp>
      <p:sp>
        <p:nvSpPr>
          <p:cNvPr id="83975" name="Rectangle 2"/>
          <p:cNvSpPr>
            <a:spLocks noChangeArrowheads="1"/>
          </p:cNvSpPr>
          <p:nvPr/>
        </p:nvSpPr>
        <p:spPr bwMode="auto">
          <a:xfrm>
            <a:off x="2822575" y="4449763"/>
            <a:ext cx="900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0.5×10</a:t>
            </a:r>
            <a:r>
              <a:rPr lang="en-CA" altLang="en-US" sz="1600" baseline="30000">
                <a:solidFill>
                  <a:srgbClr val="000000"/>
                </a:solidFill>
                <a:cs typeface="Times New Roman" panose="02020603050405020304" pitchFamily="18" charset="0"/>
              </a:rPr>
              <a:t>16</a:t>
            </a:r>
            <a:endParaRPr lang="en-US" altLang="en-US" baseline="30000"/>
          </a:p>
        </p:txBody>
      </p:sp>
      <p:sp>
        <p:nvSpPr>
          <p:cNvPr id="83976" name="Rectangle 11"/>
          <p:cNvSpPr>
            <a:spLocks noChangeArrowheads="1"/>
          </p:cNvSpPr>
          <p:nvPr/>
        </p:nvSpPr>
        <p:spPr bwMode="auto">
          <a:xfrm>
            <a:off x="4221163" y="4449763"/>
            <a:ext cx="9001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1.0×10</a:t>
            </a:r>
            <a:r>
              <a:rPr lang="en-CA" altLang="en-US" sz="1600" baseline="30000">
                <a:solidFill>
                  <a:srgbClr val="000000"/>
                </a:solidFill>
                <a:cs typeface="Times New Roman" panose="02020603050405020304" pitchFamily="18" charset="0"/>
              </a:rPr>
              <a:t>16</a:t>
            </a:r>
            <a:endParaRPr lang="en-US" altLang="en-US" baseline="30000"/>
          </a:p>
        </p:txBody>
      </p:sp>
      <p:sp>
        <p:nvSpPr>
          <p:cNvPr id="83977" name="Rectangle 12"/>
          <p:cNvSpPr>
            <a:spLocks noChangeArrowheads="1"/>
          </p:cNvSpPr>
          <p:nvPr/>
        </p:nvSpPr>
        <p:spPr bwMode="auto">
          <a:xfrm>
            <a:off x="5584825" y="4451350"/>
            <a:ext cx="9001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1.5×10</a:t>
            </a:r>
            <a:r>
              <a:rPr lang="en-CA" altLang="en-US" sz="1600" baseline="30000">
                <a:solidFill>
                  <a:srgbClr val="000000"/>
                </a:solidFill>
                <a:cs typeface="Times New Roman" panose="02020603050405020304" pitchFamily="18" charset="0"/>
              </a:rPr>
              <a:t>16</a:t>
            </a:r>
            <a:endParaRPr lang="en-US" altLang="en-US" baseline="30000"/>
          </a:p>
        </p:txBody>
      </p:sp>
      <p:sp>
        <p:nvSpPr>
          <p:cNvPr id="83978" name="Rectangle 10"/>
          <p:cNvSpPr>
            <a:spLocks noChangeArrowheads="1"/>
          </p:cNvSpPr>
          <p:nvPr/>
        </p:nvSpPr>
        <p:spPr bwMode="auto">
          <a:xfrm>
            <a:off x="1738313" y="4432300"/>
            <a:ext cx="28733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0</a:t>
            </a:r>
            <a:endParaRPr lang="en-US" altLang="en-US" baseline="30000"/>
          </a:p>
        </p:txBody>
      </p:sp>
      <p:sp>
        <p:nvSpPr>
          <p:cNvPr id="83979" name="Rectangle 13"/>
          <p:cNvSpPr>
            <a:spLocks noChangeArrowheads="1"/>
          </p:cNvSpPr>
          <p:nvPr/>
        </p:nvSpPr>
        <p:spPr bwMode="auto">
          <a:xfrm>
            <a:off x="1268413" y="4073525"/>
            <a:ext cx="5445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2.04</a:t>
            </a:r>
            <a:endParaRPr lang="en-US" altLang="en-US" baseline="30000"/>
          </a:p>
        </p:txBody>
      </p:sp>
      <p:sp>
        <p:nvSpPr>
          <p:cNvPr id="83980" name="Rectangle 14"/>
          <p:cNvSpPr>
            <a:spLocks noChangeArrowheads="1"/>
          </p:cNvSpPr>
          <p:nvPr/>
        </p:nvSpPr>
        <p:spPr bwMode="auto">
          <a:xfrm>
            <a:off x="1268413" y="3387725"/>
            <a:ext cx="5445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2.05</a:t>
            </a:r>
            <a:endParaRPr lang="en-US" altLang="en-US" baseline="30000"/>
          </a:p>
        </p:txBody>
      </p:sp>
      <p:sp>
        <p:nvSpPr>
          <p:cNvPr id="83981" name="Rectangle 15"/>
          <p:cNvSpPr>
            <a:spLocks noChangeArrowheads="1"/>
          </p:cNvSpPr>
          <p:nvPr/>
        </p:nvSpPr>
        <p:spPr bwMode="auto">
          <a:xfrm>
            <a:off x="1268413" y="2693988"/>
            <a:ext cx="5445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2.06</a:t>
            </a:r>
            <a:endParaRPr lang="en-US" altLang="en-US" baseline="30000"/>
          </a:p>
        </p:txBody>
      </p:sp>
      <p:sp>
        <p:nvSpPr>
          <p:cNvPr id="83982" name="Rectangle 16"/>
          <p:cNvSpPr>
            <a:spLocks noChangeArrowheads="1"/>
          </p:cNvSpPr>
          <p:nvPr/>
        </p:nvSpPr>
        <p:spPr bwMode="auto">
          <a:xfrm>
            <a:off x="1266825" y="2106613"/>
            <a:ext cx="5445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2.07</a:t>
            </a:r>
            <a:endParaRPr lang="en-US" altLang="en-US" baseline="30000"/>
          </a:p>
        </p:txBody>
      </p:sp>
      <p:sp>
        <p:nvSpPr>
          <p:cNvPr id="83983" name="Rectangle 17"/>
          <p:cNvSpPr>
            <a:spLocks noChangeArrowheads="1"/>
          </p:cNvSpPr>
          <p:nvPr/>
        </p:nvSpPr>
        <p:spPr bwMode="auto">
          <a:xfrm>
            <a:off x="1268413" y="1447800"/>
            <a:ext cx="5445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2.08</a:t>
            </a:r>
            <a:endParaRPr lang="en-US" altLang="en-US" baseline="30000"/>
          </a:p>
        </p:txBody>
      </p:sp>
      <p:grpSp>
        <p:nvGrpSpPr>
          <p:cNvPr id="83984" name="Group 5"/>
          <p:cNvGrpSpPr>
            <a:grpSpLocks/>
          </p:cNvGrpSpPr>
          <p:nvPr/>
        </p:nvGrpSpPr>
        <p:grpSpPr bwMode="auto">
          <a:xfrm>
            <a:off x="569913" y="2100263"/>
            <a:ext cx="669925" cy="736600"/>
            <a:chOff x="909545" y="1421175"/>
            <a:chExt cx="670376" cy="736750"/>
          </a:xfrm>
        </p:grpSpPr>
        <p:sp>
          <p:nvSpPr>
            <p:cNvPr id="84001" name="Rectangle 18"/>
            <p:cNvSpPr>
              <a:spLocks noChangeArrowheads="1"/>
            </p:cNvSpPr>
            <p:nvPr/>
          </p:nvSpPr>
          <p:spPr bwMode="auto">
            <a:xfrm>
              <a:off x="909545" y="1757815"/>
              <a:ext cx="670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a:solidFill>
                    <a:srgbClr val="000000"/>
                  </a:solidFill>
                  <a:cs typeface="Times New Roman" panose="02020603050405020304" pitchFamily="18" charset="0"/>
                </a:rPr>
                <a:t>×10</a:t>
              </a:r>
              <a:r>
                <a:rPr lang="en-CA" altLang="en-US" sz="2000" baseline="30000">
                  <a:solidFill>
                    <a:srgbClr val="000000"/>
                  </a:solidFill>
                  <a:cs typeface="Times New Roman" panose="02020603050405020304" pitchFamily="18" charset="0"/>
                </a:rPr>
                <a:t>8</a:t>
              </a:r>
              <a:endParaRPr lang="en-US" altLang="en-US" sz="3200" baseline="30000"/>
            </a:p>
          </p:txBody>
        </p:sp>
        <p:cxnSp>
          <p:nvCxnSpPr>
            <p:cNvPr id="84002" name="Straight Arrow Connector 4"/>
            <p:cNvCxnSpPr>
              <a:cxnSpLocks noChangeShapeType="1"/>
            </p:cNvCxnSpPr>
            <p:nvPr/>
          </p:nvCxnSpPr>
          <p:spPr bwMode="auto">
            <a:xfrm flipV="1">
              <a:off x="1244733" y="1421175"/>
              <a:ext cx="0" cy="27046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83985" name="Straight Arrow Connector 8"/>
          <p:cNvCxnSpPr>
            <a:cxnSpLocks noChangeShapeType="1"/>
          </p:cNvCxnSpPr>
          <p:nvPr/>
        </p:nvCxnSpPr>
        <p:spPr bwMode="auto">
          <a:xfrm>
            <a:off x="4329113" y="4960938"/>
            <a:ext cx="3429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986" name="Rectangle 9"/>
          <p:cNvSpPr>
            <a:spLocks noChangeArrowheads="1"/>
          </p:cNvSpPr>
          <p:nvPr/>
        </p:nvSpPr>
        <p:spPr bwMode="auto">
          <a:xfrm>
            <a:off x="6973888" y="1328738"/>
            <a:ext cx="6080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solidFill>
                  <a:srgbClr val="000000"/>
                </a:solidFill>
                <a:cs typeface="Times New Roman" panose="02020603050405020304" pitchFamily="18" charset="0"/>
              </a:rPr>
              <a:t>c /</a:t>
            </a:r>
            <a:r>
              <a:rPr lang="en-CA" altLang="en-US" sz="1600">
                <a:solidFill>
                  <a:srgbClr val="000000"/>
                </a:solidFill>
                <a:cs typeface="Times New Roman" panose="02020603050405020304" pitchFamily="18" charset="0"/>
              </a:rPr>
              <a:t> </a:t>
            </a:r>
            <a:r>
              <a:rPr lang="en-CA" altLang="en-US" sz="1600" i="1">
                <a:solidFill>
                  <a:srgbClr val="000000"/>
                </a:solidFill>
                <a:cs typeface="Times New Roman" panose="02020603050405020304" pitchFamily="18" charset="0"/>
              </a:rPr>
              <a:t>n</a:t>
            </a:r>
            <a:r>
              <a:rPr lang="en-CA" altLang="en-US" sz="1600" baseline="-25000">
                <a:solidFill>
                  <a:srgbClr val="000000"/>
                </a:solidFill>
                <a:cs typeface="Times New Roman" panose="02020603050405020304" pitchFamily="18" charset="0"/>
              </a:rPr>
              <a:t>2</a:t>
            </a:r>
            <a:endParaRPr lang="en-US" altLang="en-US" i="1" baseline="-25000"/>
          </a:p>
        </p:txBody>
      </p:sp>
      <p:sp>
        <p:nvSpPr>
          <p:cNvPr id="83987" name="Rectangle 23"/>
          <p:cNvSpPr>
            <a:spLocks noChangeArrowheads="1"/>
          </p:cNvSpPr>
          <p:nvPr/>
        </p:nvSpPr>
        <p:spPr bwMode="auto">
          <a:xfrm>
            <a:off x="6983413" y="2682875"/>
            <a:ext cx="6080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solidFill>
                  <a:srgbClr val="000000"/>
                </a:solidFill>
                <a:cs typeface="Times New Roman" panose="02020603050405020304" pitchFamily="18" charset="0"/>
              </a:rPr>
              <a:t>c /</a:t>
            </a:r>
            <a:r>
              <a:rPr lang="en-CA" altLang="en-US" sz="1600">
                <a:solidFill>
                  <a:srgbClr val="000000"/>
                </a:solidFill>
                <a:cs typeface="Times New Roman" panose="02020603050405020304" pitchFamily="18" charset="0"/>
              </a:rPr>
              <a:t> </a:t>
            </a:r>
            <a:r>
              <a:rPr lang="en-CA" altLang="en-US" sz="1600" i="1">
                <a:solidFill>
                  <a:srgbClr val="000000"/>
                </a:solidFill>
                <a:cs typeface="Times New Roman" panose="02020603050405020304" pitchFamily="18" charset="0"/>
              </a:rPr>
              <a:t>n</a:t>
            </a:r>
            <a:r>
              <a:rPr lang="en-CA" altLang="en-US" sz="1600" baseline="-25000">
                <a:solidFill>
                  <a:srgbClr val="000000"/>
                </a:solidFill>
                <a:cs typeface="Times New Roman" panose="02020603050405020304" pitchFamily="18" charset="0"/>
              </a:rPr>
              <a:t>1</a:t>
            </a:r>
            <a:endParaRPr lang="en-US" altLang="en-US" i="1" baseline="-25000"/>
          </a:p>
        </p:txBody>
      </p:sp>
      <p:sp>
        <p:nvSpPr>
          <p:cNvPr id="83988" name="Rectangle 24"/>
          <p:cNvSpPr>
            <a:spLocks noChangeArrowheads="1"/>
          </p:cNvSpPr>
          <p:nvPr/>
        </p:nvSpPr>
        <p:spPr bwMode="auto">
          <a:xfrm>
            <a:off x="6894513" y="4079875"/>
            <a:ext cx="1905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a:t>
            </a:r>
            <a:r>
              <a:rPr lang="en-CA" altLang="en-US" sz="1600" i="1">
                <a:solidFill>
                  <a:srgbClr val="000000"/>
                </a:solidFill>
                <a:cs typeface="Times New Roman" panose="02020603050405020304" pitchFamily="18" charset="0"/>
              </a:rPr>
              <a:t>c/n</a:t>
            </a:r>
            <a:r>
              <a:rPr lang="en-CA" altLang="en-US" sz="1600" baseline="-25000">
                <a:solidFill>
                  <a:srgbClr val="000000"/>
                </a:solidFill>
                <a:cs typeface="Times New Roman" panose="02020603050405020304" pitchFamily="18" charset="0"/>
              </a:rPr>
              <a:t>1</a:t>
            </a:r>
            <a:r>
              <a:rPr lang="en-CA" altLang="en-US" sz="1600">
                <a:solidFill>
                  <a:srgbClr val="000000"/>
                </a:solidFill>
                <a:cs typeface="Times New Roman" panose="02020603050405020304" pitchFamily="18" charset="0"/>
              </a:rPr>
              <a:t>)sin</a:t>
            </a:r>
            <a:r>
              <a:rPr lang="en-CA" altLang="en-US" sz="1600" i="1">
                <a:solidFill>
                  <a:srgbClr val="000000"/>
                </a:solidFill>
                <a:latin typeface="Symbol" panose="05050102010706020507" pitchFamily="18" charset="2"/>
                <a:cs typeface="Times New Roman" panose="02020603050405020304" pitchFamily="18" charset="0"/>
              </a:rPr>
              <a:t>q</a:t>
            </a:r>
            <a:r>
              <a:rPr lang="en-CA" altLang="en-US" sz="1600" i="1" baseline="-25000">
                <a:solidFill>
                  <a:srgbClr val="000000"/>
                </a:solidFill>
                <a:cs typeface="Times New Roman" panose="02020603050405020304" pitchFamily="18" charset="0"/>
              </a:rPr>
              <a:t>c</a:t>
            </a:r>
            <a:r>
              <a:rPr lang="en-CA" altLang="en-US" sz="1600" i="1">
                <a:solidFill>
                  <a:srgbClr val="000000"/>
                </a:solidFill>
                <a:cs typeface="Times New Roman" panose="02020603050405020304" pitchFamily="18" charset="0"/>
              </a:rPr>
              <a:t> = cn</a:t>
            </a:r>
            <a:r>
              <a:rPr lang="en-CA" altLang="en-US" sz="1600" baseline="-25000">
                <a:solidFill>
                  <a:srgbClr val="000000"/>
                </a:solidFill>
                <a:cs typeface="Times New Roman" panose="02020603050405020304" pitchFamily="18" charset="0"/>
              </a:rPr>
              <a:t>2</a:t>
            </a:r>
            <a:r>
              <a:rPr lang="en-CA" altLang="en-US" sz="1600" i="1">
                <a:solidFill>
                  <a:srgbClr val="000000"/>
                </a:solidFill>
                <a:cs typeface="Times New Roman" panose="02020603050405020304" pitchFamily="18" charset="0"/>
              </a:rPr>
              <a:t>/n</a:t>
            </a:r>
            <a:r>
              <a:rPr lang="en-CA" altLang="en-US" sz="1600" baseline="-25000">
                <a:solidFill>
                  <a:srgbClr val="000000"/>
                </a:solidFill>
                <a:cs typeface="Times New Roman" panose="02020603050405020304" pitchFamily="18" charset="0"/>
              </a:rPr>
              <a:t>1</a:t>
            </a:r>
            <a:r>
              <a:rPr lang="en-CA" altLang="en-US" sz="1600" baseline="30000">
                <a:solidFill>
                  <a:srgbClr val="000000"/>
                </a:solidFill>
                <a:cs typeface="Times New Roman" panose="02020603050405020304" pitchFamily="18" charset="0"/>
              </a:rPr>
              <a:t>2</a:t>
            </a:r>
            <a:endParaRPr lang="en-US" altLang="en-US" i="1" baseline="30000"/>
          </a:p>
        </p:txBody>
      </p:sp>
      <p:sp>
        <p:nvSpPr>
          <p:cNvPr id="83989" name="Rectangle 25"/>
          <p:cNvSpPr>
            <a:spLocks noChangeArrowheads="1"/>
          </p:cNvSpPr>
          <p:nvPr/>
        </p:nvSpPr>
        <p:spPr bwMode="auto">
          <a:xfrm>
            <a:off x="1882775" y="1922463"/>
            <a:ext cx="59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400" i="1">
                <a:solidFill>
                  <a:srgbClr val="FF0000"/>
                </a:solidFill>
                <a:cs typeface="Times New Roman" panose="02020603050405020304" pitchFamily="18" charset="0"/>
              </a:rPr>
              <a:t>m</a:t>
            </a:r>
            <a:r>
              <a:rPr lang="en-CA" altLang="en-US" sz="1400">
                <a:solidFill>
                  <a:srgbClr val="FF0000"/>
                </a:solidFill>
                <a:cs typeface="Times New Roman" panose="02020603050405020304" pitchFamily="18" charset="0"/>
              </a:rPr>
              <a:t> = 0</a:t>
            </a:r>
            <a:endParaRPr lang="en-US" altLang="en-US" sz="2000" baseline="30000">
              <a:solidFill>
                <a:srgbClr val="FF0000"/>
              </a:solidFill>
            </a:endParaRPr>
          </a:p>
        </p:txBody>
      </p:sp>
      <p:sp>
        <p:nvSpPr>
          <p:cNvPr id="83990" name="Rectangle 26"/>
          <p:cNvSpPr>
            <a:spLocks noChangeArrowheads="1"/>
          </p:cNvSpPr>
          <p:nvPr/>
        </p:nvSpPr>
        <p:spPr bwMode="auto">
          <a:xfrm>
            <a:off x="2220913" y="2328863"/>
            <a:ext cx="684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400" i="1">
                <a:solidFill>
                  <a:srgbClr val="1A0AFF"/>
                </a:solidFill>
                <a:cs typeface="Times New Roman" panose="02020603050405020304" pitchFamily="18" charset="0"/>
              </a:rPr>
              <a:t>m</a:t>
            </a:r>
            <a:r>
              <a:rPr lang="en-CA" altLang="en-US" sz="1400">
                <a:solidFill>
                  <a:srgbClr val="1A0AFF"/>
                </a:solidFill>
                <a:cs typeface="Times New Roman" panose="02020603050405020304" pitchFamily="18" charset="0"/>
              </a:rPr>
              <a:t> = 10</a:t>
            </a:r>
            <a:endParaRPr lang="en-US" altLang="en-US" sz="2000" baseline="30000">
              <a:solidFill>
                <a:srgbClr val="1A0AFF"/>
              </a:solidFill>
            </a:endParaRPr>
          </a:p>
        </p:txBody>
      </p:sp>
      <p:sp>
        <p:nvSpPr>
          <p:cNvPr id="83991" name="Rectangle 27"/>
          <p:cNvSpPr>
            <a:spLocks noChangeArrowheads="1"/>
          </p:cNvSpPr>
          <p:nvPr/>
        </p:nvSpPr>
        <p:spPr bwMode="auto">
          <a:xfrm>
            <a:off x="2794000" y="3860800"/>
            <a:ext cx="684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400" i="1">
                <a:solidFill>
                  <a:srgbClr val="D436BD"/>
                </a:solidFill>
                <a:cs typeface="Times New Roman" panose="02020603050405020304" pitchFamily="18" charset="0"/>
              </a:rPr>
              <a:t>m</a:t>
            </a:r>
            <a:r>
              <a:rPr lang="en-CA" altLang="en-US" sz="1400">
                <a:solidFill>
                  <a:srgbClr val="D436BD"/>
                </a:solidFill>
                <a:cs typeface="Times New Roman" panose="02020603050405020304" pitchFamily="18" charset="0"/>
              </a:rPr>
              <a:t> = 20</a:t>
            </a:r>
            <a:endParaRPr lang="en-US" altLang="en-US" sz="2000" baseline="30000">
              <a:solidFill>
                <a:srgbClr val="D436BD"/>
              </a:solidFill>
            </a:endParaRPr>
          </a:p>
        </p:txBody>
      </p:sp>
      <p:sp>
        <p:nvSpPr>
          <p:cNvPr id="83992" name="Rectangle 28"/>
          <p:cNvSpPr>
            <a:spLocks noChangeArrowheads="1"/>
          </p:cNvSpPr>
          <p:nvPr/>
        </p:nvSpPr>
        <p:spPr bwMode="auto">
          <a:xfrm>
            <a:off x="3527425" y="3960813"/>
            <a:ext cx="684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400" i="1">
                <a:solidFill>
                  <a:srgbClr val="FF9900"/>
                </a:solidFill>
                <a:cs typeface="Times New Roman" panose="02020603050405020304" pitchFamily="18" charset="0"/>
              </a:rPr>
              <a:t>m</a:t>
            </a:r>
            <a:r>
              <a:rPr lang="en-CA" altLang="en-US" sz="1400">
                <a:solidFill>
                  <a:srgbClr val="FF9900"/>
                </a:solidFill>
                <a:cs typeface="Times New Roman" panose="02020603050405020304" pitchFamily="18" charset="0"/>
              </a:rPr>
              <a:t> = 30</a:t>
            </a:r>
            <a:endParaRPr lang="en-US" altLang="en-US" sz="2000" baseline="30000">
              <a:solidFill>
                <a:srgbClr val="FF9900"/>
              </a:solidFill>
            </a:endParaRPr>
          </a:p>
        </p:txBody>
      </p:sp>
      <p:sp>
        <p:nvSpPr>
          <p:cNvPr id="83993" name="Rectangle 29"/>
          <p:cNvSpPr>
            <a:spLocks noChangeArrowheads="1"/>
          </p:cNvSpPr>
          <p:nvPr/>
        </p:nvSpPr>
        <p:spPr bwMode="auto">
          <a:xfrm>
            <a:off x="4500563" y="3962400"/>
            <a:ext cx="684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400" i="1">
                <a:solidFill>
                  <a:srgbClr val="008000"/>
                </a:solidFill>
                <a:cs typeface="Times New Roman" panose="02020603050405020304" pitchFamily="18" charset="0"/>
              </a:rPr>
              <a:t>m</a:t>
            </a:r>
            <a:r>
              <a:rPr lang="en-CA" altLang="en-US" sz="1400">
                <a:solidFill>
                  <a:srgbClr val="008000"/>
                </a:solidFill>
                <a:cs typeface="Times New Roman" panose="02020603050405020304" pitchFamily="18" charset="0"/>
              </a:rPr>
              <a:t> = 40</a:t>
            </a:r>
            <a:endParaRPr lang="en-US" altLang="en-US" sz="2000" baseline="30000">
              <a:solidFill>
                <a:srgbClr val="008000"/>
              </a:solidFill>
            </a:endParaRPr>
          </a:p>
        </p:txBody>
      </p:sp>
      <p:sp>
        <p:nvSpPr>
          <p:cNvPr id="83994" name="Rectangle 30"/>
          <p:cNvSpPr>
            <a:spLocks noChangeArrowheads="1"/>
          </p:cNvSpPr>
          <p:nvPr/>
        </p:nvSpPr>
        <p:spPr bwMode="auto">
          <a:xfrm>
            <a:off x="5921375" y="3948113"/>
            <a:ext cx="684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400" i="1">
                <a:solidFill>
                  <a:srgbClr val="800080"/>
                </a:solidFill>
                <a:cs typeface="Times New Roman" panose="02020603050405020304" pitchFamily="18" charset="0"/>
              </a:rPr>
              <a:t>m</a:t>
            </a:r>
            <a:r>
              <a:rPr lang="en-CA" altLang="en-US" sz="1400">
                <a:solidFill>
                  <a:srgbClr val="800080"/>
                </a:solidFill>
                <a:cs typeface="Times New Roman" panose="02020603050405020304" pitchFamily="18" charset="0"/>
              </a:rPr>
              <a:t> = 60</a:t>
            </a:r>
            <a:endParaRPr lang="en-US" altLang="en-US" sz="2000" baseline="30000">
              <a:solidFill>
                <a:srgbClr val="800080"/>
              </a:solidFill>
            </a:endParaRPr>
          </a:p>
        </p:txBody>
      </p:sp>
      <p:cxnSp>
        <p:nvCxnSpPr>
          <p:cNvPr id="83995" name="Straight Arrow Connector 301060"/>
          <p:cNvCxnSpPr>
            <a:cxnSpLocks noChangeShapeType="1"/>
          </p:cNvCxnSpPr>
          <p:nvPr/>
        </p:nvCxnSpPr>
        <p:spPr bwMode="auto">
          <a:xfrm flipV="1">
            <a:off x="1935163" y="3738563"/>
            <a:ext cx="0" cy="166687"/>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996" name="Straight Connector 301063"/>
          <p:cNvCxnSpPr>
            <a:cxnSpLocks noChangeShapeType="1"/>
          </p:cNvCxnSpPr>
          <p:nvPr/>
        </p:nvCxnSpPr>
        <p:spPr bwMode="auto">
          <a:xfrm>
            <a:off x="1508125" y="3898900"/>
            <a:ext cx="427038"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 Box 4"/>
          <p:cNvSpPr txBox="1">
            <a:spLocks noChangeArrowheads="1"/>
          </p:cNvSpPr>
          <p:nvPr/>
        </p:nvSpPr>
        <p:spPr bwMode="auto">
          <a:xfrm>
            <a:off x="404813" y="3706813"/>
            <a:ext cx="11334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ts val="600"/>
              </a:spcBef>
              <a:spcAft>
                <a:spcPts val="800"/>
              </a:spcAft>
              <a:defRPr/>
            </a:pPr>
            <a:r>
              <a:rPr lang="en-CA" sz="1800" dirty="0" smtClean="0">
                <a:latin typeface="Symbol" pitchFamily="18" charset="2"/>
                <a:cs typeface="Times New Roman" pitchFamily="18" charset="0"/>
              </a:rPr>
              <a:t>TE</a:t>
            </a:r>
            <a:r>
              <a:rPr lang="en-CA" sz="1800" baseline="-25000" dirty="0" smtClean="0">
                <a:latin typeface="Symbol" pitchFamily="18" charset="2"/>
                <a:cs typeface="Times New Roman" pitchFamily="18" charset="0"/>
              </a:rPr>
              <a:t>1</a:t>
            </a:r>
            <a:r>
              <a:rPr lang="en-CA" sz="1800" i="1" dirty="0" smtClean="0">
                <a:latin typeface="Symbol" pitchFamily="18" charset="2"/>
                <a:cs typeface="Times New Roman" pitchFamily="18" charset="0"/>
              </a:rPr>
              <a:t> </a:t>
            </a:r>
            <a:r>
              <a:rPr lang="en-CA" sz="1800" i="1" dirty="0" err="1" smtClean="0">
                <a:latin typeface="Symbol" pitchFamily="18" charset="2"/>
                <a:cs typeface="Times New Roman" pitchFamily="18" charset="0"/>
              </a:rPr>
              <a:t>w</a:t>
            </a:r>
            <a:r>
              <a:rPr lang="en-CA" sz="1600" baseline="-25000" dirty="0" err="1" smtClean="0">
                <a:latin typeface="+mj-lt"/>
                <a:cs typeface="Times New Roman" pitchFamily="18" charset="0"/>
              </a:rPr>
              <a:t>cutoff</a:t>
            </a:r>
            <a:endParaRPr lang="en-US" sz="2800" b="1" baseline="-25000" dirty="0" smtClean="0">
              <a:latin typeface="+mj-lt"/>
              <a:cs typeface="Times New Roman" pitchFamily="18" charset="0"/>
            </a:endParaRPr>
          </a:p>
        </p:txBody>
      </p:sp>
      <p:sp>
        <p:nvSpPr>
          <p:cNvPr id="83998" name="Right Brace 48"/>
          <p:cNvSpPr>
            <a:spLocks/>
          </p:cNvSpPr>
          <p:nvPr/>
        </p:nvSpPr>
        <p:spPr bwMode="auto">
          <a:xfrm>
            <a:off x="6894513" y="2940050"/>
            <a:ext cx="365125" cy="1179513"/>
          </a:xfrm>
          <a:prstGeom prst="rightBrace">
            <a:avLst>
              <a:gd name="adj1" fmla="val 8330"/>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83999" name="Text Box 4"/>
          <p:cNvSpPr txBox="1">
            <a:spLocks noChangeArrowheads="1"/>
          </p:cNvSpPr>
          <p:nvPr/>
        </p:nvSpPr>
        <p:spPr bwMode="auto">
          <a:xfrm>
            <a:off x="7369175" y="3268663"/>
            <a:ext cx="11493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en-US" sz="1400">
                <a:cs typeface="Times New Roman" panose="02020603050405020304" pitchFamily="18" charset="0"/>
              </a:rPr>
              <a:t>Slower than fundamental</a:t>
            </a:r>
            <a:endParaRPr lang="en-US" altLang="en-US" sz="1400" b="1">
              <a:cs typeface="Times New Roman" panose="02020603050405020304" pitchFamily="18" charset="0"/>
            </a:endParaRPr>
          </a:p>
        </p:txBody>
      </p:sp>
      <p:sp>
        <p:nvSpPr>
          <p:cNvPr id="84000" name="Text Box 4"/>
          <p:cNvSpPr txBox="1">
            <a:spLocks noChangeArrowheads="1"/>
          </p:cNvSpPr>
          <p:nvPr/>
        </p:nvSpPr>
        <p:spPr bwMode="auto">
          <a:xfrm>
            <a:off x="33338" y="19050"/>
            <a:ext cx="15652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en-US" sz="1100">
                <a:solidFill>
                  <a:srgbClr val="1A0AFF"/>
                </a:solidFill>
                <a:latin typeface="Arial" panose="020B0604020202020204" pitchFamily="34" charset="0"/>
                <a:cs typeface="Arial" panose="020B0604020202020204" pitchFamily="34" charset="0"/>
              </a:rPr>
              <a:t>Not in the textbook</a:t>
            </a:r>
            <a:endParaRPr lang="en-US" altLang="en-US" sz="1100" b="1">
              <a:solidFill>
                <a:srgbClr val="1A0AFF"/>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1268413" y="968375"/>
            <a:ext cx="4132262" cy="1917700"/>
          </a:xfrm>
          <a:prstGeom prst="rect">
            <a:avLst/>
          </a:prstGeom>
          <a:solidFill>
            <a:srgbClr val="FFFF00"/>
          </a:solidFill>
          <a:ln w="12700"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4" name="Rectangle 3"/>
          <p:cNvSpPr/>
          <p:nvPr/>
        </p:nvSpPr>
        <p:spPr bwMode="auto">
          <a:xfrm>
            <a:off x="1268413" y="1574800"/>
            <a:ext cx="4132262" cy="747713"/>
          </a:xfrm>
          <a:prstGeom prst="rect">
            <a:avLst/>
          </a:prstGeom>
          <a:solidFill>
            <a:schemeClr val="accent3"/>
          </a:solidFill>
          <a:ln w="12700" cap="flat" cmpd="sng" algn="ctr">
            <a:solidFill>
              <a:schemeClr val="tx1"/>
            </a:solidFill>
            <a:prstDash val="solid"/>
            <a:round/>
            <a:headEnd type="none" w="med" len="med"/>
            <a:tailEnd type="none" w="med" len="med"/>
          </a:ln>
          <a:effectLst/>
          <a:extLst/>
        </p:spPr>
        <p:txBody>
          <a:bodyPr/>
          <a:lstStyle/>
          <a:p>
            <a:pPr>
              <a:defRPr/>
            </a:pPr>
            <a:endParaRPr lang="en-US">
              <a:solidFill>
                <a:srgbClr val="000000"/>
              </a:solidFill>
            </a:endParaRPr>
          </a:p>
        </p:txBody>
      </p:sp>
      <p:sp>
        <p:nvSpPr>
          <p:cNvPr id="86020" name="Rectangle 2"/>
          <p:cNvSpPr>
            <a:spLocks noGrp="1" noChangeArrowheads="1"/>
          </p:cNvSpPr>
          <p:nvPr>
            <p:ph type="title"/>
          </p:nvPr>
        </p:nvSpPr>
        <p:spPr bwMode="auto">
          <a:xfrm>
            <a:off x="958850" y="149225"/>
            <a:ext cx="7772400" cy="660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000" b="1" smtClean="0">
                <a:solidFill>
                  <a:srgbClr val="FF020B"/>
                </a:solidFill>
              </a:rPr>
              <a:t>Dispersion in the Planar Dielectric Waveguide with TE</a:t>
            </a:r>
            <a:r>
              <a:rPr lang="en-US" altLang="en-US" sz="2000" b="1" baseline="-25000" smtClean="0">
                <a:solidFill>
                  <a:srgbClr val="FF020B"/>
                </a:solidFill>
              </a:rPr>
              <a:t>0</a:t>
            </a:r>
            <a:r>
              <a:rPr lang="en-US" altLang="en-US" sz="2000" b="1" smtClean="0">
                <a:solidFill>
                  <a:srgbClr val="FF020B"/>
                </a:solidFill>
              </a:rPr>
              <a:t> and TE</a:t>
            </a:r>
            <a:r>
              <a:rPr lang="en-US" altLang="en-US" sz="2000" b="1" baseline="-25000" smtClean="0">
                <a:solidFill>
                  <a:srgbClr val="FF020B"/>
                </a:solidFill>
              </a:rPr>
              <a:t>1</a:t>
            </a:r>
            <a:r>
              <a:rPr lang="en-US" altLang="en-US" sz="2000" b="1" smtClean="0">
                <a:solidFill>
                  <a:srgbClr val="FF020B"/>
                </a:solidFill>
              </a:rPr>
              <a:t/>
            </a:r>
            <a:br>
              <a:rPr lang="en-US" altLang="en-US" sz="2000" b="1" smtClean="0">
                <a:solidFill>
                  <a:srgbClr val="FF020B"/>
                </a:solidFill>
              </a:rPr>
            </a:br>
            <a:r>
              <a:rPr lang="en-US" altLang="en-US" sz="2000" b="1" smtClean="0">
                <a:solidFill>
                  <a:srgbClr val="FF020B"/>
                </a:solidFill>
              </a:rPr>
              <a:t>(Near cut-off)</a:t>
            </a:r>
            <a:endParaRPr lang="en-US" altLang="en-US" sz="3600" smtClean="0"/>
          </a:p>
        </p:txBody>
      </p:sp>
      <p:cxnSp>
        <p:nvCxnSpPr>
          <p:cNvPr id="86021" name="Straight Connector 7"/>
          <p:cNvCxnSpPr>
            <a:cxnSpLocks noChangeShapeType="1"/>
          </p:cNvCxnSpPr>
          <p:nvPr/>
        </p:nvCxnSpPr>
        <p:spPr bwMode="auto">
          <a:xfrm>
            <a:off x="131763" y="1927225"/>
            <a:ext cx="6759575" cy="0"/>
          </a:xfrm>
          <a:prstGeom prst="line">
            <a:avLst/>
          </a:prstGeom>
          <a:noFill/>
          <a:ln w="9525"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022" name="Straight Connector 10"/>
          <p:cNvCxnSpPr>
            <a:cxnSpLocks noChangeShapeType="1"/>
            <a:endCxn id="86018" idx="3"/>
          </p:cNvCxnSpPr>
          <p:nvPr/>
        </p:nvCxnSpPr>
        <p:spPr bwMode="auto">
          <a:xfrm>
            <a:off x="1268413" y="1927225"/>
            <a:ext cx="4132262" cy="0"/>
          </a:xfrm>
          <a:prstGeom prst="line">
            <a:avLst/>
          </a:prstGeom>
          <a:noFill/>
          <a:ln w="381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023" name="Straight Arrow Connector 16"/>
          <p:cNvCxnSpPr>
            <a:cxnSpLocks noChangeShapeType="1"/>
          </p:cNvCxnSpPr>
          <p:nvPr/>
        </p:nvCxnSpPr>
        <p:spPr bwMode="auto">
          <a:xfrm>
            <a:off x="2759075" y="1927225"/>
            <a:ext cx="468313" cy="0"/>
          </a:xfrm>
          <a:prstGeom prst="straightConnector1">
            <a:avLst/>
          </a:prstGeom>
          <a:noFill/>
          <a:ln w="285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024" name="Straight Arrow Connector 20"/>
          <p:cNvCxnSpPr>
            <a:cxnSpLocks noChangeShapeType="1"/>
          </p:cNvCxnSpPr>
          <p:nvPr/>
        </p:nvCxnSpPr>
        <p:spPr bwMode="auto">
          <a:xfrm>
            <a:off x="5268913" y="1927225"/>
            <a:ext cx="468312" cy="0"/>
          </a:xfrm>
          <a:prstGeom prst="straightConnector1">
            <a:avLst/>
          </a:prstGeom>
          <a:noFill/>
          <a:ln w="285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6025" name="Group 24"/>
          <p:cNvGrpSpPr>
            <a:grpSpLocks/>
          </p:cNvGrpSpPr>
          <p:nvPr/>
        </p:nvGrpSpPr>
        <p:grpSpPr bwMode="auto">
          <a:xfrm>
            <a:off x="1263650" y="1306513"/>
            <a:ext cx="4445000" cy="1246187"/>
            <a:chOff x="2447968" y="1041514"/>
            <a:chExt cx="4444886" cy="1246536"/>
          </a:xfrm>
        </p:grpSpPr>
        <p:sp>
          <p:nvSpPr>
            <p:cNvPr id="86069" name="Freeform 18"/>
            <p:cNvSpPr>
              <a:spLocks/>
            </p:cNvSpPr>
            <p:nvPr/>
          </p:nvSpPr>
          <p:spPr bwMode="auto">
            <a:xfrm>
              <a:off x="2447968" y="1041514"/>
              <a:ext cx="4141453" cy="1246536"/>
            </a:xfrm>
            <a:custGeom>
              <a:avLst/>
              <a:gdLst>
                <a:gd name="T0" fmla="*/ 0 w 4141453"/>
                <a:gd name="T1" fmla="*/ 522703728 h 978551"/>
                <a:gd name="T2" fmla="*/ 774985 w 4141453"/>
                <a:gd name="T3" fmla="*/ 9170689 h 978551"/>
                <a:gd name="T4" fmla="*/ 2177338 w 4141453"/>
                <a:gd name="T5" fmla="*/ 1094215551 h 978551"/>
                <a:gd name="T6" fmla="*/ 3456678 w 4141453"/>
                <a:gd name="T7" fmla="*/ 0 h 978551"/>
                <a:gd name="T8" fmla="*/ 4141453 w 4141453"/>
                <a:gd name="T9" fmla="*/ 531320999 h 9785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41453" h="978551">
                  <a:moveTo>
                    <a:pt x="0" y="467451"/>
                  </a:moveTo>
                  <a:lnTo>
                    <a:pt x="774985" y="8201"/>
                  </a:lnTo>
                  <a:lnTo>
                    <a:pt x="2177338" y="978551"/>
                  </a:lnTo>
                  <a:lnTo>
                    <a:pt x="3456678" y="0"/>
                  </a:lnTo>
                  <a:lnTo>
                    <a:pt x="4141453" y="475158"/>
                  </a:lnTo>
                </a:path>
              </a:pathLst>
            </a:custGeom>
            <a:noFill/>
            <a:ln w="28575" cap="flat" cmpd="sng" algn="ctr">
              <a:solidFill>
                <a:srgbClr val="1A0A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86070" name="Straight Arrow Connector 21"/>
            <p:cNvCxnSpPr>
              <a:cxnSpLocks noChangeShapeType="1"/>
            </p:cNvCxnSpPr>
            <p:nvPr/>
          </p:nvCxnSpPr>
          <p:spPr bwMode="auto">
            <a:xfrm>
              <a:off x="6585438" y="1648421"/>
              <a:ext cx="307416" cy="253162"/>
            </a:xfrm>
            <a:prstGeom prst="straightConnector1">
              <a:avLst/>
            </a:prstGeom>
            <a:noFill/>
            <a:ln w="28575" algn="ctr">
              <a:solidFill>
                <a:srgbClr val="1A0A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6026" name="Group 25"/>
          <p:cNvGrpSpPr>
            <a:grpSpLocks/>
          </p:cNvGrpSpPr>
          <p:nvPr/>
        </p:nvGrpSpPr>
        <p:grpSpPr bwMode="auto">
          <a:xfrm flipV="1">
            <a:off x="1268413" y="1306513"/>
            <a:ext cx="4445000" cy="1246187"/>
            <a:chOff x="2447968" y="1041514"/>
            <a:chExt cx="4444886" cy="1246536"/>
          </a:xfrm>
        </p:grpSpPr>
        <p:sp>
          <p:nvSpPr>
            <p:cNvPr id="86067" name="Freeform 26"/>
            <p:cNvSpPr>
              <a:spLocks/>
            </p:cNvSpPr>
            <p:nvPr/>
          </p:nvSpPr>
          <p:spPr bwMode="auto">
            <a:xfrm>
              <a:off x="2447968" y="1041514"/>
              <a:ext cx="4141453" cy="1246536"/>
            </a:xfrm>
            <a:custGeom>
              <a:avLst/>
              <a:gdLst>
                <a:gd name="T0" fmla="*/ 0 w 4141453"/>
                <a:gd name="T1" fmla="*/ 522703728 h 978551"/>
                <a:gd name="T2" fmla="*/ 774985 w 4141453"/>
                <a:gd name="T3" fmla="*/ 9170689 h 978551"/>
                <a:gd name="T4" fmla="*/ 2177338 w 4141453"/>
                <a:gd name="T5" fmla="*/ 1094215551 h 978551"/>
                <a:gd name="T6" fmla="*/ 3456678 w 4141453"/>
                <a:gd name="T7" fmla="*/ 0 h 978551"/>
                <a:gd name="T8" fmla="*/ 4141453 w 4141453"/>
                <a:gd name="T9" fmla="*/ 531320999 h 9785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41453" h="978551">
                  <a:moveTo>
                    <a:pt x="0" y="467451"/>
                  </a:moveTo>
                  <a:lnTo>
                    <a:pt x="774985" y="8201"/>
                  </a:lnTo>
                  <a:lnTo>
                    <a:pt x="2177338" y="978551"/>
                  </a:lnTo>
                  <a:lnTo>
                    <a:pt x="3456678" y="0"/>
                  </a:lnTo>
                  <a:lnTo>
                    <a:pt x="4141453" y="475158"/>
                  </a:lnTo>
                </a:path>
              </a:pathLst>
            </a:custGeom>
            <a:noFill/>
            <a:ln w="28575" cap="flat" cmpd="sng" algn="ctr">
              <a:solidFill>
                <a:srgbClr val="1A0A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86068" name="Straight Arrow Connector 27"/>
            <p:cNvCxnSpPr>
              <a:cxnSpLocks noChangeShapeType="1"/>
            </p:cNvCxnSpPr>
            <p:nvPr/>
          </p:nvCxnSpPr>
          <p:spPr bwMode="auto">
            <a:xfrm>
              <a:off x="6585438" y="1648421"/>
              <a:ext cx="307416" cy="253162"/>
            </a:xfrm>
            <a:prstGeom prst="straightConnector1">
              <a:avLst/>
            </a:prstGeom>
            <a:noFill/>
            <a:ln w="28575" algn="ctr">
              <a:solidFill>
                <a:srgbClr val="1A0A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6027" name="Rectangle 2"/>
          <p:cNvSpPr txBox="1">
            <a:spLocks noChangeArrowheads="1"/>
          </p:cNvSpPr>
          <p:nvPr/>
        </p:nvSpPr>
        <p:spPr bwMode="auto">
          <a:xfrm>
            <a:off x="4429125" y="1603375"/>
            <a:ext cx="5953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FF020B"/>
                </a:solidFill>
              </a:rPr>
              <a:t>TE</a:t>
            </a:r>
            <a:r>
              <a:rPr lang="en-US" altLang="en-US" sz="1600" b="1" baseline="-25000">
                <a:solidFill>
                  <a:srgbClr val="FF020B"/>
                </a:solidFill>
              </a:rPr>
              <a:t>0</a:t>
            </a:r>
            <a:endParaRPr lang="en-US" altLang="en-US" sz="2800" baseline="-25000">
              <a:solidFill>
                <a:srgbClr val="000000"/>
              </a:solidFill>
            </a:endParaRPr>
          </a:p>
        </p:txBody>
      </p:sp>
      <p:sp>
        <p:nvSpPr>
          <p:cNvPr id="86028" name="Rectangle 2"/>
          <p:cNvSpPr txBox="1">
            <a:spLocks noChangeArrowheads="1"/>
          </p:cNvSpPr>
          <p:nvPr/>
        </p:nvSpPr>
        <p:spPr bwMode="auto">
          <a:xfrm>
            <a:off x="3621088" y="1252538"/>
            <a:ext cx="59531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1A0AFF"/>
                </a:solidFill>
              </a:rPr>
              <a:t>TE</a:t>
            </a:r>
            <a:r>
              <a:rPr lang="en-US" altLang="en-US" sz="1600" b="1" baseline="-25000">
                <a:solidFill>
                  <a:srgbClr val="1A0AFF"/>
                </a:solidFill>
              </a:rPr>
              <a:t>1</a:t>
            </a:r>
            <a:endParaRPr lang="en-US" altLang="en-US" sz="2800" baseline="-25000">
              <a:solidFill>
                <a:srgbClr val="1A0AFF"/>
              </a:solidFill>
            </a:endParaRPr>
          </a:p>
        </p:txBody>
      </p:sp>
      <p:sp>
        <p:nvSpPr>
          <p:cNvPr id="86029" name="Freeform 35"/>
          <p:cNvSpPr>
            <a:spLocks/>
          </p:cNvSpPr>
          <p:nvPr/>
        </p:nvSpPr>
        <p:spPr bwMode="auto">
          <a:xfrm>
            <a:off x="554038" y="1479550"/>
            <a:ext cx="433387" cy="436563"/>
          </a:xfrm>
          <a:custGeom>
            <a:avLst/>
            <a:gdLst>
              <a:gd name="T0" fmla="*/ 0 w 532964"/>
              <a:gd name="T1" fmla="*/ 7 h 647918"/>
              <a:gd name="T2" fmla="*/ 363 w 532964"/>
              <a:gd name="T3" fmla="*/ 7 h 647918"/>
              <a:gd name="T4" fmla="*/ 363 w 532964"/>
              <a:gd name="T5" fmla="*/ 0 h 647918"/>
              <a:gd name="T6" fmla="*/ 1012 w 532964"/>
              <a:gd name="T7" fmla="*/ 0 h 647918"/>
              <a:gd name="T8" fmla="*/ 1012 w 532964"/>
              <a:gd name="T9" fmla="*/ 7 h 647918"/>
              <a:gd name="T10" fmla="*/ 1322 w 532964"/>
              <a:gd name="T11" fmla="*/ 7 h 6479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964" h="647918">
                <a:moveTo>
                  <a:pt x="0" y="647918"/>
                </a:moveTo>
                <a:lnTo>
                  <a:pt x="146304" y="647918"/>
                </a:lnTo>
                <a:lnTo>
                  <a:pt x="146304" y="0"/>
                </a:lnTo>
                <a:lnTo>
                  <a:pt x="407561" y="0"/>
                </a:lnTo>
                <a:lnTo>
                  <a:pt x="407561" y="647918"/>
                </a:lnTo>
                <a:lnTo>
                  <a:pt x="532964" y="647918"/>
                </a:lnTo>
              </a:path>
            </a:pathLst>
          </a:custGeom>
          <a:noFill/>
          <a:ln w="38100" cap="flat" cmpd="sng" algn="ctr">
            <a:solidFill>
              <a:srgbClr val="008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0" name="Freeform 39"/>
          <p:cNvSpPr>
            <a:spLocks/>
          </p:cNvSpPr>
          <p:nvPr/>
        </p:nvSpPr>
        <p:spPr bwMode="auto">
          <a:xfrm>
            <a:off x="6032500" y="1492250"/>
            <a:ext cx="433388" cy="438150"/>
          </a:xfrm>
          <a:custGeom>
            <a:avLst/>
            <a:gdLst>
              <a:gd name="T0" fmla="*/ 0 w 532964"/>
              <a:gd name="T1" fmla="*/ 7 h 647918"/>
              <a:gd name="T2" fmla="*/ 363 w 532964"/>
              <a:gd name="T3" fmla="*/ 7 h 647918"/>
              <a:gd name="T4" fmla="*/ 363 w 532964"/>
              <a:gd name="T5" fmla="*/ 0 h 647918"/>
              <a:gd name="T6" fmla="*/ 1012 w 532964"/>
              <a:gd name="T7" fmla="*/ 0 h 647918"/>
              <a:gd name="T8" fmla="*/ 1012 w 532964"/>
              <a:gd name="T9" fmla="*/ 7 h 647918"/>
              <a:gd name="T10" fmla="*/ 1322 w 532964"/>
              <a:gd name="T11" fmla="*/ 7 h 6479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964" h="647918">
                <a:moveTo>
                  <a:pt x="0" y="647918"/>
                </a:moveTo>
                <a:lnTo>
                  <a:pt x="146304" y="647918"/>
                </a:lnTo>
                <a:lnTo>
                  <a:pt x="146304" y="0"/>
                </a:lnTo>
                <a:lnTo>
                  <a:pt x="407561" y="0"/>
                </a:lnTo>
                <a:lnTo>
                  <a:pt x="407561" y="647918"/>
                </a:lnTo>
                <a:lnTo>
                  <a:pt x="532964" y="647918"/>
                </a:lnTo>
              </a:path>
            </a:pathLst>
          </a:cu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1" name="Freeform 40"/>
          <p:cNvSpPr>
            <a:spLocks/>
          </p:cNvSpPr>
          <p:nvPr/>
        </p:nvSpPr>
        <p:spPr bwMode="auto">
          <a:xfrm>
            <a:off x="5899150" y="1484313"/>
            <a:ext cx="433388" cy="438150"/>
          </a:xfrm>
          <a:custGeom>
            <a:avLst/>
            <a:gdLst>
              <a:gd name="T0" fmla="*/ 0 w 532964"/>
              <a:gd name="T1" fmla="*/ 7 h 647918"/>
              <a:gd name="T2" fmla="*/ 363 w 532964"/>
              <a:gd name="T3" fmla="*/ 7 h 647918"/>
              <a:gd name="T4" fmla="*/ 363 w 532964"/>
              <a:gd name="T5" fmla="*/ 0 h 647918"/>
              <a:gd name="T6" fmla="*/ 1012 w 532964"/>
              <a:gd name="T7" fmla="*/ 0 h 647918"/>
              <a:gd name="T8" fmla="*/ 1012 w 532964"/>
              <a:gd name="T9" fmla="*/ 7 h 647918"/>
              <a:gd name="T10" fmla="*/ 1322 w 532964"/>
              <a:gd name="T11" fmla="*/ 7 h 6479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964" h="647918">
                <a:moveTo>
                  <a:pt x="0" y="647918"/>
                </a:moveTo>
                <a:lnTo>
                  <a:pt x="146304" y="647918"/>
                </a:lnTo>
                <a:lnTo>
                  <a:pt x="146304" y="0"/>
                </a:lnTo>
                <a:lnTo>
                  <a:pt x="407561" y="0"/>
                </a:lnTo>
                <a:lnTo>
                  <a:pt x="407561" y="647918"/>
                </a:lnTo>
                <a:lnTo>
                  <a:pt x="532964" y="647918"/>
                </a:lnTo>
              </a:path>
            </a:pathLst>
          </a:custGeom>
          <a:noFill/>
          <a:ln w="38100" cap="flat" cmpd="sng" algn="ctr">
            <a:solidFill>
              <a:srgbClr val="1A0A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2" name="Freeform 41"/>
          <p:cNvSpPr>
            <a:spLocks/>
          </p:cNvSpPr>
          <p:nvPr/>
        </p:nvSpPr>
        <p:spPr bwMode="auto">
          <a:xfrm>
            <a:off x="6738938" y="1509713"/>
            <a:ext cx="719137" cy="436562"/>
          </a:xfrm>
          <a:custGeom>
            <a:avLst/>
            <a:gdLst>
              <a:gd name="T0" fmla="*/ 0 w 532964"/>
              <a:gd name="T1" fmla="*/ 7 h 647918"/>
              <a:gd name="T2" fmla="*/ 868412742 w 532964"/>
              <a:gd name="T3" fmla="*/ 7 h 647918"/>
              <a:gd name="T4" fmla="*/ 868412742 w 532964"/>
              <a:gd name="T5" fmla="*/ 0 h 647918"/>
              <a:gd name="T6" fmla="*/ 2147483646 w 532964"/>
              <a:gd name="T7" fmla="*/ 0 h 647918"/>
              <a:gd name="T8" fmla="*/ 2147483646 w 532964"/>
              <a:gd name="T9" fmla="*/ 7 h 647918"/>
              <a:gd name="T10" fmla="*/ 2147483646 w 532964"/>
              <a:gd name="T11" fmla="*/ 7 h 6479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964" h="647918">
                <a:moveTo>
                  <a:pt x="0" y="647918"/>
                </a:moveTo>
                <a:lnTo>
                  <a:pt x="146304" y="647918"/>
                </a:lnTo>
                <a:lnTo>
                  <a:pt x="146304" y="0"/>
                </a:lnTo>
                <a:lnTo>
                  <a:pt x="407561" y="0"/>
                </a:lnTo>
                <a:lnTo>
                  <a:pt x="407561" y="647918"/>
                </a:lnTo>
                <a:lnTo>
                  <a:pt x="532964" y="647918"/>
                </a:lnTo>
              </a:path>
            </a:pathLst>
          </a:custGeom>
          <a:noFill/>
          <a:ln w="38100" cap="flat" cmpd="sng" algn="ctr">
            <a:solidFill>
              <a:srgbClr val="008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3" name="TextBox 43"/>
          <p:cNvSpPr txBox="1">
            <a:spLocks noChangeArrowheads="1"/>
          </p:cNvSpPr>
          <p:nvPr/>
        </p:nvSpPr>
        <p:spPr bwMode="auto">
          <a:xfrm>
            <a:off x="6502400" y="1509713"/>
            <a:ext cx="3222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solidFill>
                  <a:srgbClr val="000000"/>
                </a:solidFill>
              </a:rPr>
              <a:t>=</a:t>
            </a:r>
          </a:p>
        </p:txBody>
      </p:sp>
      <p:sp>
        <p:nvSpPr>
          <p:cNvPr id="86034" name="TextBox 45"/>
          <p:cNvSpPr txBox="1">
            <a:spLocks noChangeArrowheads="1"/>
          </p:cNvSpPr>
          <p:nvPr/>
        </p:nvSpPr>
        <p:spPr bwMode="auto">
          <a:xfrm>
            <a:off x="7526338" y="1306513"/>
            <a:ext cx="15033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b="1">
                <a:solidFill>
                  <a:srgbClr val="008000"/>
                </a:solidFill>
              </a:rPr>
              <a:t>Broadened pulse</a:t>
            </a:r>
          </a:p>
        </p:txBody>
      </p:sp>
      <p:sp>
        <p:nvSpPr>
          <p:cNvPr id="86035" name="TextBox 46"/>
          <p:cNvSpPr txBox="1">
            <a:spLocks noChangeArrowheads="1"/>
          </p:cNvSpPr>
          <p:nvPr/>
        </p:nvSpPr>
        <p:spPr bwMode="auto">
          <a:xfrm>
            <a:off x="6346825" y="2030413"/>
            <a:ext cx="15033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008000"/>
                </a:solidFill>
              </a:rPr>
              <a:t>Output light pulse</a:t>
            </a:r>
          </a:p>
        </p:txBody>
      </p:sp>
      <p:sp>
        <p:nvSpPr>
          <p:cNvPr id="86036" name="TextBox 47"/>
          <p:cNvSpPr txBox="1">
            <a:spLocks noChangeArrowheads="1"/>
          </p:cNvSpPr>
          <p:nvPr/>
        </p:nvSpPr>
        <p:spPr bwMode="auto">
          <a:xfrm>
            <a:off x="395288" y="2012950"/>
            <a:ext cx="7508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008000"/>
                </a:solidFill>
              </a:rPr>
              <a:t>Input</a:t>
            </a:r>
            <a:br>
              <a:rPr lang="en-US" altLang="en-US" sz="1600" b="1">
                <a:solidFill>
                  <a:srgbClr val="008000"/>
                </a:solidFill>
              </a:rPr>
            </a:br>
            <a:r>
              <a:rPr lang="en-US" altLang="en-US" sz="1600" b="1">
                <a:solidFill>
                  <a:srgbClr val="008000"/>
                </a:solidFill>
              </a:rPr>
              <a:t>light</a:t>
            </a:r>
          </a:p>
          <a:p>
            <a:pPr algn="ctr"/>
            <a:r>
              <a:rPr lang="en-US" altLang="en-US" sz="1600" b="1">
                <a:solidFill>
                  <a:srgbClr val="008000"/>
                </a:solidFill>
              </a:rPr>
              <a:t>pulse</a:t>
            </a:r>
          </a:p>
        </p:txBody>
      </p:sp>
      <p:pic>
        <p:nvPicPr>
          <p:cNvPr id="86037" name="Picture 3"/>
          <p:cNvPicPr>
            <a:picLocks noChangeAspect="1" noChangeArrowheads="1"/>
          </p:cNvPicPr>
          <p:nvPr/>
        </p:nvPicPr>
        <p:blipFill>
          <a:blip r:embed="rId4">
            <a:extLst>
              <a:ext uri="{28A0092B-C50C-407E-A947-70E740481C1C}">
                <a14:useLocalDpi xmlns:a14="http://schemas.microsoft.com/office/drawing/2010/main" val="0"/>
              </a:ext>
            </a:extLst>
          </a:blip>
          <a:srcRect l="11189" t="15160" r="20604" b="14590"/>
          <a:stretch>
            <a:fillRect/>
          </a:stretch>
        </p:blipFill>
        <p:spPr bwMode="auto">
          <a:xfrm>
            <a:off x="1268413" y="3354388"/>
            <a:ext cx="2794000" cy="224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6038" name="Straight Arrow Connector 49"/>
          <p:cNvCxnSpPr>
            <a:cxnSpLocks noChangeShapeType="1"/>
          </p:cNvCxnSpPr>
          <p:nvPr/>
        </p:nvCxnSpPr>
        <p:spPr bwMode="auto">
          <a:xfrm>
            <a:off x="1268413" y="5597525"/>
            <a:ext cx="3160712"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039" name="Text Box 4"/>
          <p:cNvSpPr txBox="1">
            <a:spLocks noChangeArrowheads="1"/>
          </p:cNvSpPr>
          <p:nvPr/>
        </p:nvSpPr>
        <p:spPr bwMode="auto">
          <a:xfrm>
            <a:off x="4302125" y="5365750"/>
            <a:ext cx="5429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800" i="1">
                <a:solidFill>
                  <a:srgbClr val="000000"/>
                </a:solidFill>
                <a:latin typeface="Symbol" panose="05050102010706020507" pitchFamily="18" charset="2"/>
                <a:cs typeface="Times New Roman" panose="02020603050405020304" pitchFamily="18" charset="0"/>
              </a:rPr>
              <a:t>w</a:t>
            </a:r>
            <a:endParaRPr lang="en-US" altLang="en-US" sz="2800" b="1">
              <a:solidFill>
                <a:srgbClr val="000000"/>
              </a:solidFill>
              <a:cs typeface="Times New Roman" panose="02020603050405020304" pitchFamily="18" charset="0"/>
            </a:endParaRPr>
          </a:p>
        </p:txBody>
      </p:sp>
      <p:sp>
        <p:nvSpPr>
          <p:cNvPr id="86040" name="Rectangle 53"/>
          <p:cNvSpPr>
            <a:spLocks noChangeArrowheads="1"/>
          </p:cNvSpPr>
          <p:nvPr/>
        </p:nvSpPr>
        <p:spPr bwMode="auto">
          <a:xfrm>
            <a:off x="790575" y="4010025"/>
            <a:ext cx="406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i="1">
                <a:solidFill>
                  <a:srgbClr val="000000"/>
                </a:solidFill>
                <a:latin typeface="Arial" panose="020B0604020202020204" pitchFamily="34" charset="0"/>
                <a:cs typeface="Times New Roman" panose="02020603050405020304" pitchFamily="18" charset="0"/>
              </a:rPr>
              <a:t>v</a:t>
            </a:r>
            <a:r>
              <a:rPr lang="en-CA" altLang="en-US" sz="1800" i="1" baseline="-25000">
                <a:solidFill>
                  <a:srgbClr val="000000"/>
                </a:solidFill>
                <a:latin typeface="Arial" panose="020B0604020202020204" pitchFamily="34" charset="0"/>
                <a:cs typeface="Arial" panose="020B0604020202020204" pitchFamily="34" charset="0"/>
              </a:rPr>
              <a:t>g</a:t>
            </a:r>
            <a:endParaRPr lang="en-US" altLang="en-US" sz="2800">
              <a:solidFill>
                <a:srgbClr val="000000"/>
              </a:solidFill>
              <a:latin typeface="Arial" panose="020B0604020202020204" pitchFamily="34" charset="0"/>
              <a:cs typeface="Arial" panose="020B0604020202020204" pitchFamily="34" charset="0"/>
            </a:endParaRPr>
          </a:p>
        </p:txBody>
      </p:sp>
      <p:sp>
        <p:nvSpPr>
          <p:cNvPr id="86041" name="Text Box 4"/>
          <p:cNvSpPr txBox="1">
            <a:spLocks noChangeArrowheads="1"/>
          </p:cNvSpPr>
          <p:nvPr/>
        </p:nvSpPr>
        <p:spPr bwMode="auto">
          <a:xfrm>
            <a:off x="1600200" y="2865438"/>
            <a:ext cx="703263"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800" i="1">
                <a:solidFill>
                  <a:srgbClr val="000000"/>
                </a:solidFill>
                <a:latin typeface="Symbol" panose="05050102010706020507" pitchFamily="18" charset="2"/>
                <a:cs typeface="Times New Roman" panose="02020603050405020304" pitchFamily="18" charset="0"/>
              </a:rPr>
              <a:t>w</a:t>
            </a:r>
            <a:r>
              <a:rPr lang="en-CA" altLang="en-US" sz="1600" baseline="-25000">
                <a:solidFill>
                  <a:srgbClr val="000000"/>
                </a:solidFill>
                <a:cs typeface="Times New Roman" panose="02020603050405020304" pitchFamily="18" charset="0"/>
              </a:rPr>
              <a:t>cutoff</a:t>
            </a:r>
            <a:endParaRPr lang="en-US" altLang="en-US" sz="2800" b="1" baseline="-25000">
              <a:solidFill>
                <a:srgbClr val="000000"/>
              </a:solidFill>
              <a:cs typeface="Times New Roman" panose="02020603050405020304" pitchFamily="18" charset="0"/>
            </a:endParaRPr>
          </a:p>
        </p:txBody>
      </p:sp>
      <p:cxnSp>
        <p:nvCxnSpPr>
          <p:cNvPr id="86042" name="Straight Arrow Connector 51"/>
          <p:cNvCxnSpPr>
            <a:cxnSpLocks noChangeShapeType="1"/>
          </p:cNvCxnSpPr>
          <p:nvPr/>
        </p:nvCxnSpPr>
        <p:spPr bwMode="auto">
          <a:xfrm flipV="1">
            <a:off x="1974850" y="5597525"/>
            <a:ext cx="0" cy="180975"/>
          </a:xfrm>
          <a:prstGeom prst="straightConnector1">
            <a:avLst/>
          </a:prstGeom>
          <a:noFill/>
          <a:ln w="2857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043" name="Straight Arrow Connector 59"/>
          <p:cNvCxnSpPr>
            <a:cxnSpLocks noChangeShapeType="1"/>
          </p:cNvCxnSpPr>
          <p:nvPr/>
        </p:nvCxnSpPr>
        <p:spPr bwMode="auto">
          <a:xfrm>
            <a:off x="1925638" y="3273425"/>
            <a:ext cx="0" cy="30003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044" name="Rectangle 65"/>
          <p:cNvSpPr>
            <a:spLocks noChangeArrowheads="1"/>
          </p:cNvSpPr>
          <p:nvPr/>
        </p:nvSpPr>
        <p:spPr bwMode="auto">
          <a:xfrm>
            <a:off x="4117975" y="3235325"/>
            <a:ext cx="6080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solidFill>
                  <a:srgbClr val="000000"/>
                </a:solidFill>
                <a:cs typeface="Times New Roman" panose="02020603050405020304" pitchFamily="18" charset="0"/>
              </a:rPr>
              <a:t>c /</a:t>
            </a:r>
            <a:r>
              <a:rPr lang="en-CA" altLang="en-US" sz="1600">
                <a:solidFill>
                  <a:srgbClr val="000000"/>
                </a:solidFill>
                <a:cs typeface="Times New Roman" panose="02020603050405020304" pitchFamily="18" charset="0"/>
              </a:rPr>
              <a:t> </a:t>
            </a:r>
            <a:r>
              <a:rPr lang="en-CA" altLang="en-US" sz="1600" i="1">
                <a:solidFill>
                  <a:srgbClr val="000000"/>
                </a:solidFill>
                <a:cs typeface="Times New Roman" panose="02020603050405020304" pitchFamily="18" charset="0"/>
              </a:rPr>
              <a:t>n</a:t>
            </a:r>
            <a:r>
              <a:rPr lang="en-CA" altLang="en-US" sz="1600" baseline="-25000">
                <a:solidFill>
                  <a:srgbClr val="000000"/>
                </a:solidFill>
                <a:cs typeface="Times New Roman" panose="02020603050405020304" pitchFamily="18" charset="0"/>
              </a:rPr>
              <a:t>2</a:t>
            </a:r>
            <a:endParaRPr lang="en-US" altLang="en-US" i="1" baseline="-25000">
              <a:solidFill>
                <a:srgbClr val="000000"/>
              </a:solidFill>
            </a:endParaRPr>
          </a:p>
        </p:txBody>
      </p:sp>
      <p:sp>
        <p:nvSpPr>
          <p:cNvPr id="86045" name="Rectangle 66"/>
          <p:cNvSpPr>
            <a:spLocks noChangeArrowheads="1"/>
          </p:cNvSpPr>
          <p:nvPr/>
        </p:nvSpPr>
        <p:spPr bwMode="auto">
          <a:xfrm>
            <a:off x="4094163" y="4678363"/>
            <a:ext cx="6080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solidFill>
                  <a:srgbClr val="000000"/>
                </a:solidFill>
                <a:cs typeface="Times New Roman" panose="02020603050405020304" pitchFamily="18" charset="0"/>
              </a:rPr>
              <a:t>c /</a:t>
            </a:r>
            <a:r>
              <a:rPr lang="en-CA" altLang="en-US" sz="1600">
                <a:solidFill>
                  <a:srgbClr val="000000"/>
                </a:solidFill>
                <a:cs typeface="Times New Roman" panose="02020603050405020304" pitchFamily="18" charset="0"/>
              </a:rPr>
              <a:t> </a:t>
            </a:r>
            <a:r>
              <a:rPr lang="en-CA" altLang="en-US" sz="1600" i="1">
                <a:solidFill>
                  <a:srgbClr val="000000"/>
                </a:solidFill>
                <a:cs typeface="Times New Roman" panose="02020603050405020304" pitchFamily="18" charset="0"/>
              </a:rPr>
              <a:t>n</a:t>
            </a:r>
            <a:r>
              <a:rPr lang="en-CA" altLang="en-US" sz="1600" baseline="-25000">
                <a:solidFill>
                  <a:srgbClr val="000000"/>
                </a:solidFill>
                <a:cs typeface="Times New Roman" panose="02020603050405020304" pitchFamily="18" charset="0"/>
              </a:rPr>
              <a:t>1</a:t>
            </a:r>
            <a:endParaRPr lang="en-US" altLang="en-US" i="1" baseline="-25000">
              <a:solidFill>
                <a:srgbClr val="000000"/>
              </a:solidFill>
            </a:endParaRPr>
          </a:p>
        </p:txBody>
      </p:sp>
      <p:sp>
        <p:nvSpPr>
          <p:cNvPr id="303104" name="Rectangle 303103"/>
          <p:cNvSpPr/>
          <p:nvPr/>
        </p:nvSpPr>
        <p:spPr bwMode="auto">
          <a:xfrm>
            <a:off x="1952625" y="3725863"/>
            <a:ext cx="46038" cy="1871662"/>
          </a:xfrm>
          <a:prstGeom prst="rect">
            <a:avLst/>
          </a:prstGeom>
          <a:solidFill>
            <a:schemeClr val="tx1">
              <a:lumMod val="85000"/>
              <a:lumOff val="15000"/>
              <a:alpha val="43000"/>
            </a:schemeClr>
          </a:solidFill>
          <a:ln w="6350" cap="flat" cmpd="sng" algn="ctr">
            <a:solidFill>
              <a:srgbClr val="008000"/>
            </a:solidFill>
            <a:prstDash val="solid"/>
            <a:round/>
            <a:headEnd type="none" w="med" len="med"/>
            <a:tailEnd type="none" w="med" len="med"/>
          </a:ln>
          <a:effectLst/>
          <a:extLst/>
        </p:spPr>
        <p:txBody>
          <a:bodyPr/>
          <a:lstStyle/>
          <a:p>
            <a:pPr>
              <a:defRPr/>
            </a:pPr>
            <a:endParaRPr lang="en-US">
              <a:solidFill>
                <a:srgbClr val="000000"/>
              </a:solidFill>
            </a:endParaRPr>
          </a:p>
        </p:txBody>
      </p:sp>
      <p:sp>
        <p:nvSpPr>
          <p:cNvPr id="303109" name="TextBox 303108"/>
          <p:cNvSpPr txBox="1"/>
          <p:nvPr/>
        </p:nvSpPr>
        <p:spPr>
          <a:xfrm>
            <a:off x="1493838" y="5797550"/>
            <a:ext cx="966787" cy="600075"/>
          </a:xfrm>
          <a:prstGeom prst="rect">
            <a:avLst/>
          </a:prstGeom>
          <a:noFill/>
        </p:spPr>
        <p:txBody>
          <a:bodyPr>
            <a:spAutoFit/>
          </a:bodyPr>
          <a:lstStyle/>
          <a:p>
            <a:pPr algn="ctr">
              <a:defRPr/>
            </a:pPr>
            <a:r>
              <a:rPr lang="en-US" sz="1050" dirty="0">
                <a:solidFill>
                  <a:srgbClr val="000000"/>
                </a:solidFill>
                <a:cs typeface="Times New Roman" pitchFamily="18" charset="0"/>
              </a:rPr>
              <a:t>Operating</a:t>
            </a:r>
            <a:br>
              <a:rPr lang="en-US" sz="1050" dirty="0">
                <a:solidFill>
                  <a:srgbClr val="000000"/>
                </a:solidFill>
                <a:cs typeface="Times New Roman" pitchFamily="18" charset="0"/>
              </a:rPr>
            </a:br>
            <a:r>
              <a:rPr lang="en-US" sz="1050" dirty="0">
                <a:solidFill>
                  <a:srgbClr val="000000"/>
                </a:solidFill>
                <a:cs typeface="Times New Roman" pitchFamily="18" charset="0"/>
              </a:rPr>
              <a:t>frequency</a:t>
            </a:r>
            <a:r>
              <a:rPr lang="en-US" sz="900" dirty="0">
                <a:solidFill>
                  <a:srgbClr val="000000"/>
                </a:solidFill>
                <a:cs typeface="Times New Roman" pitchFamily="18" charset="0"/>
              </a:rPr>
              <a:t/>
            </a:r>
            <a:br>
              <a:rPr lang="en-US" sz="900" dirty="0">
                <a:solidFill>
                  <a:srgbClr val="000000"/>
                </a:solidFill>
                <a:cs typeface="Times New Roman" pitchFamily="18" charset="0"/>
              </a:rPr>
            </a:br>
            <a:r>
              <a:rPr lang="en-US" sz="1200" i="1" dirty="0">
                <a:solidFill>
                  <a:srgbClr val="000000"/>
                </a:solidFill>
                <a:latin typeface="Symbol" pitchFamily="18" charset="2"/>
                <a:cs typeface="Times New Roman" pitchFamily="18" charset="0"/>
              </a:rPr>
              <a:t>w</a:t>
            </a:r>
            <a:r>
              <a:rPr lang="en-US" sz="1200" baseline="-25000" dirty="0">
                <a:solidFill>
                  <a:srgbClr val="000000"/>
                </a:solidFill>
                <a:cs typeface="Times New Roman" pitchFamily="18" charset="0"/>
              </a:rPr>
              <a:t>1</a:t>
            </a:r>
            <a:endParaRPr lang="en-US" sz="900" baseline="-25000" dirty="0">
              <a:solidFill>
                <a:srgbClr val="000000"/>
              </a:solidFill>
              <a:cs typeface="Times New Roman" pitchFamily="18" charset="0"/>
            </a:endParaRPr>
          </a:p>
        </p:txBody>
      </p:sp>
      <p:sp>
        <p:nvSpPr>
          <p:cNvPr id="86048" name="Rectangle 74"/>
          <p:cNvSpPr>
            <a:spLocks noChangeArrowheads="1"/>
          </p:cNvSpPr>
          <p:nvPr/>
        </p:nvSpPr>
        <p:spPr bwMode="auto">
          <a:xfrm>
            <a:off x="2705100" y="3487738"/>
            <a:ext cx="633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800" i="1">
                <a:solidFill>
                  <a:srgbClr val="000000"/>
                </a:solidFill>
                <a:latin typeface="Arial" panose="020B0604020202020204" pitchFamily="34" charset="0"/>
                <a:cs typeface="Times New Roman" panose="02020603050405020304" pitchFamily="18" charset="0"/>
              </a:rPr>
              <a:t>v</a:t>
            </a:r>
            <a:r>
              <a:rPr lang="en-CA" altLang="en-US" sz="1600" i="1" baseline="-25000">
                <a:solidFill>
                  <a:srgbClr val="000000"/>
                </a:solidFill>
                <a:latin typeface="Arial" panose="020B0604020202020204" pitchFamily="34" charset="0"/>
                <a:cs typeface="Arial" panose="020B0604020202020204" pitchFamily="34" charset="0"/>
              </a:rPr>
              <a:t>g</a:t>
            </a:r>
            <a:r>
              <a:rPr lang="en-CA" altLang="en-US" sz="1600" baseline="-25000">
                <a:solidFill>
                  <a:srgbClr val="000000"/>
                </a:solidFill>
                <a:latin typeface="Arial" panose="020B0604020202020204" pitchFamily="34" charset="0"/>
                <a:cs typeface="Arial" panose="020B0604020202020204" pitchFamily="34" charset="0"/>
              </a:rPr>
              <a:t>max</a:t>
            </a:r>
            <a:endParaRPr lang="en-US" altLang="en-US">
              <a:solidFill>
                <a:srgbClr val="000000"/>
              </a:solidFill>
              <a:latin typeface="Arial" panose="020B0604020202020204" pitchFamily="34" charset="0"/>
              <a:cs typeface="Arial" panose="020B0604020202020204" pitchFamily="34" charset="0"/>
            </a:endParaRPr>
          </a:p>
        </p:txBody>
      </p:sp>
      <p:cxnSp>
        <p:nvCxnSpPr>
          <p:cNvPr id="86049" name="Straight Arrow Connector 303112"/>
          <p:cNvCxnSpPr>
            <a:cxnSpLocks noChangeShapeType="1"/>
          </p:cNvCxnSpPr>
          <p:nvPr/>
        </p:nvCxnSpPr>
        <p:spPr bwMode="auto">
          <a:xfrm flipH="1">
            <a:off x="2019300" y="3727450"/>
            <a:ext cx="739775" cy="0"/>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050" name="Rectangle 80"/>
          <p:cNvSpPr>
            <a:spLocks noChangeArrowheads="1"/>
          </p:cNvSpPr>
          <p:nvPr/>
        </p:nvSpPr>
        <p:spPr bwMode="auto">
          <a:xfrm>
            <a:off x="582613" y="4795838"/>
            <a:ext cx="5953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800" i="1">
                <a:solidFill>
                  <a:srgbClr val="000000"/>
                </a:solidFill>
                <a:latin typeface="Arial" panose="020B0604020202020204" pitchFamily="34" charset="0"/>
                <a:cs typeface="Times New Roman" panose="02020603050405020304" pitchFamily="18" charset="0"/>
              </a:rPr>
              <a:t>v</a:t>
            </a:r>
            <a:r>
              <a:rPr lang="en-CA" altLang="en-US" sz="1600" i="1" baseline="-25000">
                <a:solidFill>
                  <a:srgbClr val="000000"/>
                </a:solidFill>
                <a:latin typeface="Arial" panose="020B0604020202020204" pitchFamily="34" charset="0"/>
                <a:cs typeface="Arial" panose="020B0604020202020204" pitchFamily="34" charset="0"/>
              </a:rPr>
              <a:t>g</a:t>
            </a:r>
            <a:r>
              <a:rPr lang="en-CA" altLang="en-US" sz="1600" baseline="-25000">
                <a:solidFill>
                  <a:srgbClr val="000000"/>
                </a:solidFill>
                <a:latin typeface="Arial" panose="020B0604020202020204" pitchFamily="34" charset="0"/>
                <a:cs typeface="Arial" panose="020B0604020202020204" pitchFamily="34" charset="0"/>
              </a:rPr>
              <a:t>min</a:t>
            </a:r>
            <a:endParaRPr lang="en-US" altLang="en-US">
              <a:solidFill>
                <a:srgbClr val="000000"/>
              </a:solidFill>
              <a:latin typeface="Arial" panose="020B0604020202020204" pitchFamily="34" charset="0"/>
              <a:cs typeface="Arial" panose="020B0604020202020204" pitchFamily="34" charset="0"/>
            </a:endParaRPr>
          </a:p>
        </p:txBody>
      </p:sp>
      <p:cxnSp>
        <p:nvCxnSpPr>
          <p:cNvPr id="86051" name="Straight Arrow Connector 81"/>
          <p:cNvCxnSpPr>
            <a:cxnSpLocks noChangeShapeType="1"/>
          </p:cNvCxnSpPr>
          <p:nvPr/>
        </p:nvCxnSpPr>
        <p:spPr bwMode="auto">
          <a:xfrm flipV="1">
            <a:off x="958850" y="3825875"/>
            <a:ext cx="0" cy="24447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052" name="Straight Arrow Connector 83"/>
          <p:cNvCxnSpPr>
            <a:cxnSpLocks noChangeShapeType="1"/>
          </p:cNvCxnSpPr>
          <p:nvPr/>
        </p:nvCxnSpPr>
        <p:spPr bwMode="auto">
          <a:xfrm>
            <a:off x="1146175" y="4979988"/>
            <a:ext cx="809625" cy="0"/>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053" name="TextBox 303117"/>
          <p:cNvSpPr txBox="1">
            <a:spLocks noChangeArrowheads="1"/>
          </p:cNvSpPr>
          <p:nvPr/>
        </p:nvSpPr>
        <p:spPr bwMode="auto">
          <a:xfrm>
            <a:off x="4978400" y="2954338"/>
            <a:ext cx="2189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solidFill>
                  <a:srgbClr val="000000"/>
                </a:solidFill>
                <a:latin typeface="Arial" panose="020B0604020202020204" pitchFamily="34" charset="0"/>
                <a:cs typeface="Arial" panose="020B0604020202020204" pitchFamily="34" charset="0"/>
              </a:rPr>
              <a:t>v</a:t>
            </a:r>
            <a:r>
              <a:rPr lang="en-US" altLang="en-US" i="1" baseline="-25000">
                <a:solidFill>
                  <a:srgbClr val="000000"/>
                </a:solidFill>
                <a:latin typeface="Arial" panose="020B0604020202020204" pitchFamily="34" charset="0"/>
                <a:cs typeface="Arial" panose="020B0604020202020204" pitchFamily="34" charset="0"/>
              </a:rPr>
              <a:t>g</a:t>
            </a:r>
            <a:r>
              <a:rPr lang="en-US" altLang="en-US" baseline="-25000">
                <a:solidFill>
                  <a:srgbClr val="000000"/>
                </a:solidFill>
              </a:rPr>
              <a:t>max</a:t>
            </a:r>
            <a:r>
              <a:rPr lang="en-US" altLang="en-US">
                <a:solidFill>
                  <a:srgbClr val="000000"/>
                </a:solidFill>
              </a:rPr>
              <a:t> </a:t>
            </a:r>
            <a:r>
              <a:rPr lang="en-US" altLang="en-US">
                <a:solidFill>
                  <a:srgbClr val="000000"/>
                </a:solidFill>
                <a:sym typeface="Symbol" panose="05050102010706020507" pitchFamily="18" charset="2"/>
              </a:rPr>
              <a:t></a:t>
            </a:r>
            <a:r>
              <a:rPr lang="en-US" altLang="en-US">
                <a:solidFill>
                  <a:srgbClr val="000000"/>
                </a:solidFill>
              </a:rPr>
              <a:t> </a:t>
            </a:r>
            <a:r>
              <a:rPr lang="en-US" altLang="en-US" i="1">
                <a:solidFill>
                  <a:srgbClr val="000000"/>
                </a:solidFill>
              </a:rPr>
              <a:t>c/n</a:t>
            </a:r>
            <a:r>
              <a:rPr lang="en-US" altLang="en-US" baseline="-25000">
                <a:solidFill>
                  <a:srgbClr val="000000"/>
                </a:solidFill>
              </a:rPr>
              <a:t>2</a:t>
            </a:r>
          </a:p>
        </p:txBody>
      </p:sp>
      <p:sp>
        <p:nvSpPr>
          <p:cNvPr id="86054" name="TextBox 87"/>
          <p:cNvSpPr txBox="1">
            <a:spLocks noChangeArrowheads="1"/>
          </p:cNvSpPr>
          <p:nvPr/>
        </p:nvSpPr>
        <p:spPr bwMode="auto">
          <a:xfrm>
            <a:off x="5021263" y="3494088"/>
            <a:ext cx="21891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i="1">
                <a:solidFill>
                  <a:srgbClr val="000000"/>
                </a:solidFill>
                <a:latin typeface="Arial" panose="020B0604020202020204" pitchFamily="34" charset="0"/>
                <a:cs typeface="Arial" panose="020B0604020202020204" pitchFamily="34" charset="0"/>
              </a:rPr>
              <a:t>v</a:t>
            </a:r>
            <a:r>
              <a:rPr lang="en-US" altLang="en-US" i="1" baseline="-25000">
                <a:solidFill>
                  <a:srgbClr val="000000"/>
                </a:solidFill>
                <a:latin typeface="Arial" panose="020B0604020202020204" pitchFamily="34" charset="0"/>
                <a:cs typeface="Arial" panose="020B0604020202020204" pitchFamily="34" charset="0"/>
              </a:rPr>
              <a:t>g</a:t>
            </a:r>
            <a:r>
              <a:rPr lang="en-US" altLang="en-US" baseline="-25000">
                <a:solidFill>
                  <a:srgbClr val="000000"/>
                </a:solidFill>
              </a:rPr>
              <a:t>min</a:t>
            </a:r>
            <a:r>
              <a:rPr lang="en-US" altLang="en-US">
                <a:solidFill>
                  <a:srgbClr val="000000"/>
                </a:solidFill>
              </a:rPr>
              <a:t> </a:t>
            </a:r>
            <a:r>
              <a:rPr lang="en-US" altLang="en-US">
                <a:solidFill>
                  <a:srgbClr val="000000"/>
                </a:solidFill>
                <a:sym typeface="Symbol" panose="05050102010706020507" pitchFamily="18" charset="2"/>
              </a:rPr>
              <a:t></a:t>
            </a:r>
            <a:r>
              <a:rPr lang="en-US" altLang="en-US">
                <a:solidFill>
                  <a:srgbClr val="000000"/>
                </a:solidFill>
              </a:rPr>
              <a:t> </a:t>
            </a:r>
            <a:r>
              <a:rPr lang="en-US" altLang="en-US" i="1">
                <a:solidFill>
                  <a:srgbClr val="000000"/>
                </a:solidFill>
              </a:rPr>
              <a:t>c/n</a:t>
            </a:r>
            <a:r>
              <a:rPr lang="en-US" altLang="en-US" baseline="-25000">
                <a:solidFill>
                  <a:srgbClr val="000000"/>
                </a:solidFill>
              </a:rPr>
              <a:t>1</a:t>
            </a:r>
          </a:p>
        </p:txBody>
      </p:sp>
      <p:graphicFrame>
        <p:nvGraphicFramePr>
          <p:cNvPr id="86055" name="Object 303118"/>
          <p:cNvGraphicFramePr>
            <a:graphicFrameLocks noChangeAspect="1"/>
          </p:cNvGraphicFramePr>
          <p:nvPr/>
        </p:nvGraphicFramePr>
        <p:xfrm>
          <a:off x="5041900" y="4052888"/>
          <a:ext cx="2200275" cy="846137"/>
        </p:xfrm>
        <a:graphic>
          <a:graphicData uri="http://schemas.openxmlformats.org/presentationml/2006/ole">
            <mc:AlternateContent xmlns:mc="http://schemas.openxmlformats.org/markup-compatibility/2006">
              <mc:Choice xmlns:v="urn:schemas-microsoft-com:vml" Requires="v">
                <p:oleObj spid="_x0000_s86131" name="Equation" r:id="rId5" imgW="1155199" imgH="444307" progId="Equation.3">
                  <p:embed/>
                </p:oleObj>
              </mc:Choice>
              <mc:Fallback>
                <p:oleObj name="Equation" r:id="rId5" imgW="1155199" imgH="444307" progId="Equation.3">
                  <p:embed/>
                  <p:pic>
                    <p:nvPicPr>
                      <p:cNvPr id="0" name="Object 3031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1900" y="4052888"/>
                        <a:ext cx="2200275" cy="846137"/>
                      </a:xfrm>
                      <a:prstGeom prst="rect">
                        <a:avLst/>
                      </a:prstGeom>
                      <a:solidFill>
                        <a:srgbClr val="D2F4FE"/>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6056" name="Object 303119"/>
          <p:cNvGraphicFramePr>
            <a:graphicFrameLocks noChangeAspect="1"/>
          </p:cNvGraphicFramePr>
          <p:nvPr/>
        </p:nvGraphicFramePr>
        <p:xfrm>
          <a:off x="5056188" y="5129213"/>
          <a:ext cx="1957387" cy="852487"/>
        </p:xfrm>
        <a:graphic>
          <a:graphicData uri="http://schemas.openxmlformats.org/presentationml/2006/ole">
            <mc:AlternateContent xmlns:mc="http://schemas.openxmlformats.org/markup-compatibility/2006">
              <mc:Choice xmlns:v="urn:schemas-microsoft-com:vml" Requires="v">
                <p:oleObj spid="_x0000_s86132" name="Equation" r:id="rId7" imgW="1574800" imgH="685800" progId="Equation.3">
                  <p:embed/>
                </p:oleObj>
              </mc:Choice>
              <mc:Fallback>
                <p:oleObj name="Equation" r:id="rId7" imgW="1574800" imgH="685800" progId="Equation.3">
                  <p:embed/>
                  <p:pic>
                    <p:nvPicPr>
                      <p:cNvPr id="0" name="Object 3031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6188" y="5129213"/>
                        <a:ext cx="1957387" cy="852487"/>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57" name="TextBox 90"/>
          <p:cNvSpPr txBox="1">
            <a:spLocks noChangeArrowheads="1"/>
          </p:cNvSpPr>
          <p:nvPr/>
        </p:nvSpPr>
        <p:spPr bwMode="auto">
          <a:xfrm>
            <a:off x="7313613" y="4116388"/>
            <a:ext cx="15033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1A0AFF"/>
                </a:solidFill>
              </a:rPr>
              <a:t>Spread in arrival times</a:t>
            </a:r>
          </a:p>
        </p:txBody>
      </p:sp>
      <p:sp>
        <p:nvSpPr>
          <p:cNvPr id="86058" name="TextBox 91"/>
          <p:cNvSpPr txBox="1">
            <a:spLocks noChangeArrowheads="1"/>
          </p:cNvSpPr>
          <p:nvPr/>
        </p:nvSpPr>
        <p:spPr bwMode="auto">
          <a:xfrm>
            <a:off x="7112000" y="5318125"/>
            <a:ext cx="1503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solidFill>
                  <a:srgbClr val="1A0AFF"/>
                </a:solidFill>
              </a:rPr>
              <a:t>Dispersion</a:t>
            </a:r>
          </a:p>
        </p:txBody>
      </p:sp>
      <p:sp>
        <p:nvSpPr>
          <p:cNvPr id="86059" name="Rectangle 2"/>
          <p:cNvSpPr txBox="1">
            <a:spLocks noChangeArrowheads="1"/>
          </p:cNvSpPr>
          <p:nvPr/>
        </p:nvSpPr>
        <p:spPr bwMode="auto">
          <a:xfrm>
            <a:off x="2070100" y="4354513"/>
            <a:ext cx="5953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b="1">
                <a:solidFill>
                  <a:srgbClr val="1A0AFF"/>
                </a:solidFill>
              </a:rPr>
              <a:t>TE</a:t>
            </a:r>
            <a:r>
              <a:rPr lang="en-US" altLang="en-US" sz="1400" b="1" baseline="-25000">
                <a:solidFill>
                  <a:srgbClr val="1A0AFF"/>
                </a:solidFill>
              </a:rPr>
              <a:t>1</a:t>
            </a:r>
            <a:endParaRPr lang="en-US" altLang="en-US" baseline="-25000">
              <a:solidFill>
                <a:srgbClr val="1A0AFF"/>
              </a:solidFill>
            </a:endParaRPr>
          </a:p>
        </p:txBody>
      </p:sp>
      <p:sp>
        <p:nvSpPr>
          <p:cNvPr id="86060" name="Rectangle 2"/>
          <p:cNvSpPr txBox="1">
            <a:spLocks noChangeArrowheads="1"/>
          </p:cNvSpPr>
          <p:nvPr/>
        </p:nvSpPr>
        <p:spPr bwMode="auto">
          <a:xfrm>
            <a:off x="1423988" y="3743325"/>
            <a:ext cx="59531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b="1">
                <a:solidFill>
                  <a:srgbClr val="FF0000"/>
                </a:solidFill>
              </a:rPr>
              <a:t>TE</a:t>
            </a:r>
            <a:r>
              <a:rPr lang="en-US" altLang="en-US" sz="1400" b="1" baseline="-25000">
                <a:solidFill>
                  <a:srgbClr val="FF0000"/>
                </a:solidFill>
              </a:rPr>
              <a:t>0</a:t>
            </a:r>
            <a:endParaRPr lang="en-US" altLang="en-US" baseline="-25000">
              <a:solidFill>
                <a:srgbClr val="FF0000"/>
              </a:solidFill>
            </a:endParaRPr>
          </a:p>
        </p:txBody>
      </p:sp>
      <p:sp>
        <p:nvSpPr>
          <p:cNvPr id="86061" name="Rectangle 2"/>
          <p:cNvSpPr txBox="1">
            <a:spLocks noChangeArrowheads="1"/>
          </p:cNvSpPr>
          <p:nvPr/>
        </p:nvSpPr>
        <p:spPr bwMode="auto">
          <a:xfrm>
            <a:off x="2632075" y="4010025"/>
            <a:ext cx="59531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b="1">
                <a:solidFill>
                  <a:srgbClr val="008000"/>
                </a:solidFill>
              </a:rPr>
              <a:t>TE</a:t>
            </a:r>
            <a:r>
              <a:rPr lang="en-US" altLang="en-US" sz="1400" b="1" baseline="-25000">
                <a:solidFill>
                  <a:srgbClr val="008000"/>
                </a:solidFill>
              </a:rPr>
              <a:t>2</a:t>
            </a:r>
            <a:endParaRPr lang="en-US" altLang="en-US" baseline="-25000">
              <a:solidFill>
                <a:srgbClr val="008000"/>
              </a:solidFill>
            </a:endParaRPr>
          </a:p>
        </p:txBody>
      </p:sp>
      <p:sp>
        <p:nvSpPr>
          <p:cNvPr id="86062" name="TextBox 96"/>
          <p:cNvSpPr txBox="1">
            <a:spLocks noChangeArrowheads="1"/>
          </p:cNvSpPr>
          <p:nvPr/>
        </p:nvSpPr>
        <p:spPr bwMode="auto">
          <a:xfrm>
            <a:off x="306388" y="1044575"/>
            <a:ext cx="966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i="1">
                <a:solidFill>
                  <a:srgbClr val="008000"/>
                </a:solidFill>
                <a:latin typeface="Symbol" panose="05050102010706020507" pitchFamily="18" charset="2"/>
                <a:cs typeface="Times New Roman" panose="02020603050405020304" pitchFamily="18" charset="0"/>
              </a:rPr>
              <a:t>w</a:t>
            </a:r>
            <a:r>
              <a:rPr lang="en-US" altLang="en-US" sz="1800" baseline="-25000">
                <a:solidFill>
                  <a:srgbClr val="008000"/>
                </a:solidFill>
                <a:cs typeface="Times New Roman" panose="02020603050405020304" pitchFamily="18" charset="0"/>
              </a:rPr>
              <a:t>1</a:t>
            </a:r>
          </a:p>
        </p:txBody>
      </p:sp>
      <p:sp>
        <p:nvSpPr>
          <p:cNvPr id="86063" name="TextBox 97"/>
          <p:cNvSpPr txBox="1">
            <a:spLocks noChangeArrowheads="1"/>
          </p:cNvSpPr>
          <p:nvPr/>
        </p:nvSpPr>
        <p:spPr bwMode="auto">
          <a:xfrm>
            <a:off x="6688138" y="1109663"/>
            <a:ext cx="966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i="1">
                <a:solidFill>
                  <a:srgbClr val="008000"/>
                </a:solidFill>
                <a:latin typeface="Symbol" panose="05050102010706020507" pitchFamily="18" charset="2"/>
                <a:cs typeface="Times New Roman" panose="02020603050405020304" pitchFamily="18" charset="0"/>
              </a:rPr>
              <a:t>w</a:t>
            </a:r>
            <a:r>
              <a:rPr lang="en-US" altLang="en-US" sz="1800" baseline="-25000">
                <a:solidFill>
                  <a:srgbClr val="008000"/>
                </a:solidFill>
                <a:cs typeface="Times New Roman" panose="02020603050405020304" pitchFamily="18" charset="0"/>
              </a:rPr>
              <a:t>1</a:t>
            </a:r>
          </a:p>
        </p:txBody>
      </p:sp>
      <p:sp>
        <p:nvSpPr>
          <p:cNvPr id="86064" name="TextBox 98"/>
          <p:cNvSpPr txBox="1">
            <a:spLocks noChangeArrowheads="1"/>
          </p:cNvSpPr>
          <p:nvPr/>
        </p:nvSpPr>
        <p:spPr bwMode="auto">
          <a:xfrm>
            <a:off x="2632075" y="6119813"/>
            <a:ext cx="1546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i="1">
                <a:solidFill>
                  <a:srgbClr val="000000"/>
                </a:solidFill>
                <a:latin typeface="Symbol" panose="05050102010706020507" pitchFamily="18" charset="2"/>
                <a:cs typeface="Times New Roman" panose="02020603050405020304" pitchFamily="18" charset="0"/>
              </a:rPr>
              <a:t>l</a:t>
            </a:r>
            <a:r>
              <a:rPr lang="en-US" altLang="en-US" sz="1200" baseline="-25000">
                <a:solidFill>
                  <a:srgbClr val="000000"/>
                </a:solidFill>
                <a:latin typeface="Symbol" panose="05050102010706020507" pitchFamily="18" charset="2"/>
                <a:cs typeface="Times New Roman" panose="02020603050405020304" pitchFamily="18" charset="0"/>
              </a:rPr>
              <a:t>1</a:t>
            </a:r>
            <a:r>
              <a:rPr lang="en-US" altLang="en-US" sz="1200">
                <a:solidFill>
                  <a:srgbClr val="000000"/>
                </a:solidFill>
                <a:latin typeface="Symbol" panose="05050102010706020507" pitchFamily="18" charset="2"/>
                <a:cs typeface="Times New Roman" panose="02020603050405020304" pitchFamily="18" charset="0"/>
              </a:rPr>
              <a:t> = 2p</a:t>
            </a:r>
            <a:r>
              <a:rPr lang="en-US" altLang="en-US" sz="1200" i="1">
                <a:solidFill>
                  <a:srgbClr val="000000"/>
                </a:solidFill>
                <a:cs typeface="Times New Roman" panose="02020603050405020304" pitchFamily="18" charset="0"/>
              </a:rPr>
              <a:t>c</a:t>
            </a:r>
            <a:r>
              <a:rPr lang="en-US" altLang="en-US" sz="1200">
                <a:solidFill>
                  <a:srgbClr val="000000"/>
                </a:solidFill>
                <a:cs typeface="Times New Roman" panose="02020603050405020304" pitchFamily="18" charset="0"/>
              </a:rPr>
              <a:t>/</a:t>
            </a:r>
            <a:r>
              <a:rPr lang="en-US" altLang="en-US" sz="1200" i="1">
                <a:solidFill>
                  <a:srgbClr val="000000"/>
                </a:solidFill>
                <a:latin typeface="Symbol" panose="05050102010706020507" pitchFamily="18" charset="2"/>
                <a:cs typeface="Times New Roman" panose="02020603050405020304" pitchFamily="18" charset="0"/>
              </a:rPr>
              <a:t>w</a:t>
            </a:r>
            <a:r>
              <a:rPr lang="en-US" altLang="en-US" sz="1200" baseline="-25000">
                <a:solidFill>
                  <a:srgbClr val="000000"/>
                </a:solidFill>
                <a:cs typeface="Times New Roman" panose="02020603050405020304" pitchFamily="18" charset="0"/>
              </a:rPr>
              <a:t>1</a:t>
            </a:r>
          </a:p>
        </p:txBody>
      </p:sp>
      <p:cxnSp>
        <p:nvCxnSpPr>
          <p:cNvPr id="86065" name="Straight Arrow Connector 303122"/>
          <p:cNvCxnSpPr>
            <a:cxnSpLocks noChangeShapeType="1"/>
          </p:cNvCxnSpPr>
          <p:nvPr/>
        </p:nvCxnSpPr>
        <p:spPr bwMode="auto">
          <a:xfrm>
            <a:off x="2198688" y="6269038"/>
            <a:ext cx="433387"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6066" name="Text Box 4"/>
          <p:cNvSpPr txBox="1">
            <a:spLocks noChangeArrowheads="1"/>
          </p:cNvSpPr>
          <p:nvPr/>
        </p:nvSpPr>
        <p:spPr bwMode="auto">
          <a:xfrm>
            <a:off x="0" y="0"/>
            <a:ext cx="15652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en-US" sz="1100">
                <a:solidFill>
                  <a:srgbClr val="1A0AFF"/>
                </a:solidFill>
                <a:latin typeface="Arial" panose="020B0604020202020204" pitchFamily="34" charset="0"/>
                <a:cs typeface="Arial" panose="020B0604020202020204" pitchFamily="34" charset="0"/>
              </a:rPr>
              <a:t>Not in the textbook</a:t>
            </a:r>
            <a:endParaRPr lang="en-US" altLang="en-US" sz="1100" b="1">
              <a:solidFill>
                <a:srgbClr val="1A0AFF"/>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427163"/>
            <a:ext cx="5184775" cy="305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67" name="Rectangle 2"/>
          <p:cNvSpPr>
            <a:spLocks noGrp="1" noChangeArrowheads="1"/>
          </p:cNvSpPr>
          <p:nvPr>
            <p:ph type="title"/>
          </p:nvPr>
        </p:nvSpPr>
        <p:spPr bwMode="auto">
          <a:xfrm>
            <a:off x="712788" y="292100"/>
            <a:ext cx="77724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b="1" smtClean="0">
                <a:solidFill>
                  <a:srgbClr val="FF020B"/>
                </a:solidFill>
              </a:rPr>
              <a:t>A Planar Dielectric Waveguide with Many Modes</a:t>
            </a:r>
            <a:endParaRPr lang="en-US" altLang="en-US" sz="4000" smtClean="0"/>
          </a:p>
        </p:txBody>
      </p:sp>
      <p:sp>
        <p:nvSpPr>
          <p:cNvPr id="88068" name="Text Box 4"/>
          <p:cNvSpPr txBox="1">
            <a:spLocks noChangeArrowheads="1"/>
          </p:cNvSpPr>
          <p:nvPr/>
        </p:nvSpPr>
        <p:spPr bwMode="auto">
          <a:xfrm>
            <a:off x="817563" y="5110163"/>
            <a:ext cx="6934200"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600">
                <a:cs typeface="Times New Roman" panose="02020603050405020304" pitchFamily="18" charset="0"/>
              </a:rPr>
              <a:t>Multimode operation in which many modes propagate with different group velocities</a:t>
            </a:r>
          </a:p>
          <a:p>
            <a:pPr algn="ctr">
              <a:spcBef>
                <a:spcPts val="600"/>
              </a:spcBef>
              <a:spcAft>
                <a:spcPts val="800"/>
              </a:spcAft>
            </a:pPr>
            <a:r>
              <a:rPr lang="en-CA" altLang="en-US" sz="1200" i="1">
                <a:latin typeface="Arial" panose="020B0604020202020204" pitchFamily="34" charset="0"/>
                <a:cs typeface="Times New Roman" panose="02020603050405020304" pitchFamily="18" charset="0"/>
              </a:rPr>
              <a:t>v</a:t>
            </a:r>
            <a:r>
              <a:rPr lang="en-CA" altLang="en-US" sz="1200" i="1" baseline="-25000">
                <a:cs typeface="Times New Roman" panose="02020603050405020304" pitchFamily="18" charset="0"/>
              </a:rPr>
              <a:t>g</a:t>
            </a:r>
            <a:r>
              <a:rPr lang="en-CA" altLang="en-US" sz="1200">
                <a:cs typeface="Times New Roman" panose="02020603050405020304" pitchFamily="18" charset="0"/>
              </a:rPr>
              <a:t> vs. </a:t>
            </a:r>
            <a:r>
              <a:rPr lang="en-CA" altLang="en-US" sz="1200" i="1">
                <a:latin typeface="Symbol" panose="05050102010706020507" pitchFamily="18" charset="2"/>
                <a:cs typeface="Times New Roman" panose="02020603050405020304" pitchFamily="18" charset="0"/>
              </a:rPr>
              <a:t>w</a:t>
            </a:r>
            <a:r>
              <a:rPr lang="en-CA" altLang="en-US" sz="1200">
                <a:cs typeface="Times New Roman" panose="02020603050405020304" pitchFamily="18" charset="0"/>
              </a:rPr>
              <a:t> for </a:t>
            </a:r>
            <a:r>
              <a:rPr lang="en-US" altLang="ja-JP" sz="1200">
                <a:latin typeface="Times" panose="02020603050405020304" pitchFamily="18" charset="0"/>
                <a:ea typeface="MS PGothic" panose="020B0600070205080204" pitchFamily="34" charset="-128"/>
              </a:rPr>
              <a:t>a planar dielectric guide with a core thickness (2</a:t>
            </a:r>
            <a:r>
              <a:rPr lang="en-US" altLang="ja-JP" sz="1200" i="1">
                <a:latin typeface="Times" panose="02020603050405020304" pitchFamily="18" charset="0"/>
                <a:ea typeface="MS PGothic" panose="020B0600070205080204" pitchFamily="34" charset="-128"/>
              </a:rPr>
              <a:t>a</a:t>
            </a:r>
            <a:r>
              <a:rPr lang="en-US" altLang="ja-JP" sz="1200">
                <a:latin typeface="Times" panose="02020603050405020304" pitchFamily="18" charset="0"/>
                <a:ea typeface="MS PGothic" panose="020B0600070205080204" pitchFamily="34" charset="-128"/>
              </a:rPr>
              <a:t>) = 20 </a:t>
            </a:r>
            <a:r>
              <a:rPr lang="en-US" altLang="ja-JP" sz="1200">
                <a:latin typeface="Symbol" panose="05050102010706020507" pitchFamily="18" charset="2"/>
                <a:ea typeface="MS PGothic" panose="020B0600070205080204" pitchFamily="34" charset="-128"/>
              </a:rPr>
              <a:t>m</a:t>
            </a:r>
            <a:r>
              <a:rPr lang="en-US" altLang="ja-JP" sz="1200">
                <a:latin typeface="Times" panose="02020603050405020304" pitchFamily="18" charset="0"/>
                <a:ea typeface="MS PGothic" panose="020B0600070205080204" pitchFamily="34" charset="-128"/>
              </a:rPr>
              <a:t>m, </a:t>
            </a:r>
            <a:r>
              <a:rPr lang="en-US" altLang="ja-JP" sz="1200" i="1">
                <a:latin typeface="Times" panose="02020603050405020304" pitchFamily="18" charset="0"/>
                <a:ea typeface="MS PGothic" panose="020B0600070205080204" pitchFamily="34" charset="-128"/>
              </a:rPr>
              <a:t>n</a:t>
            </a:r>
            <a:r>
              <a:rPr lang="en-US" altLang="ja-JP" sz="1200" baseline="-25000">
                <a:latin typeface="Times" panose="02020603050405020304" pitchFamily="18" charset="0"/>
                <a:ea typeface="MS PGothic" panose="020B0600070205080204" pitchFamily="34" charset="-128"/>
              </a:rPr>
              <a:t>1</a:t>
            </a:r>
            <a:r>
              <a:rPr lang="en-US" altLang="ja-JP" sz="1200">
                <a:latin typeface="Times" panose="02020603050405020304" pitchFamily="18" charset="0"/>
                <a:ea typeface="MS PGothic" panose="020B0600070205080204" pitchFamily="34" charset="-128"/>
              </a:rPr>
              <a:t> = 1.455, </a:t>
            </a:r>
            <a:r>
              <a:rPr lang="en-US" altLang="ja-JP" sz="1200" i="1">
                <a:latin typeface="Times" panose="02020603050405020304" pitchFamily="18" charset="0"/>
                <a:ea typeface="MS PGothic" panose="020B0600070205080204" pitchFamily="34" charset="-128"/>
              </a:rPr>
              <a:t>n</a:t>
            </a:r>
            <a:r>
              <a:rPr lang="en-US" altLang="ja-JP" sz="1200" baseline="-25000">
                <a:latin typeface="Times" panose="02020603050405020304" pitchFamily="18" charset="0"/>
                <a:ea typeface="MS PGothic" panose="020B0600070205080204" pitchFamily="34" charset="-128"/>
              </a:rPr>
              <a:t>2</a:t>
            </a:r>
            <a:r>
              <a:rPr lang="en-US" altLang="ja-JP" sz="1200">
                <a:latin typeface="Times" panose="02020603050405020304" pitchFamily="18" charset="0"/>
                <a:ea typeface="MS PGothic" panose="020B0600070205080204" pitchFamily="34" charset="-128"/>
              </a:rPr>
              <a:t> = 1.440</a:t>
            </a:r>
            <a:r>
              <a:rPr lang="en-US" altLang="ja-JP" sz="1200" b="1">
                <a:ea typeface="MS PGothic" panose="020B0600070205080204" pitchFamily="34" charset="-128"/>
                <a:cs typeface="Times New Roman" panose="02020603050405020304" pitchFamily="18" charset="0"/>
              </a:rPr>
              <a:t/>
            </a:r>
            <a:br>
              <a:rPr lang="en-US" altLang="ja-JP" sz="1200" b="1">
                <a:ea typeface="MS PGothic" panose="020B0600070205080204" pitchFamily="34" charset="-128"/>
                <a:cs typeface="Times New Roman" panose="02020603050405020304" pitchFamily="18" charset="0"/>
              </a:rPr>
            </a:br>
            <a:r>
              <a:rPr lang="en-US" altLang="en-US" sz="1200">
                <a:latin typeface="Times" panose="02020603050405020304" pitchFamily="18" charset="0"/>
                <a:ea typeface="MS PGothic" panose="020B0600070205080204" pitchFamily="34" charset="-128"/>
                <a:cs typeface="Times New Roman" panose="02020603050405020304" pitchFamily="18" charset="0"/>
              </a:rPr>
              <a:t>[Calculations by the author]</a:t>
            </a:r>
            <a:endParaRPr lang="en-US" altLang="en-US" sz="1400">
              <a:cs typeface="Times New Roman" panose="02020603050405020304" pitchFamily="18" charset="0"/>
            </a:endParaRPr>
          </a:p>
          <a:p>
            <a:pPr algn="ctr">
              <a:spcBef>
                <a:spcPts val="600"/>
              </a:spcBef>
              <a:spcAft>
                <a:spcPts val="800"/>
              </a:spcAft>
            </a:pPr>
            <a:endParaRPr lang="en-US" altLang="ja-JP" sz="1200">
              <a:latin typeface="Times" panose="02020603050405020304" pitchFamily="18" charset="0"/>
              <a:ea typeface="MS PGothic" panose="020B0600070205080204" pitchFamily="34" charset="-128"/>
            </a:endParaRPr>
          </a:p>
        </p:txBody>
      </p:sp>
      <p:sp>
        <p:nvSpPr>
          <p:cNvPr id="88069" name="Text Box 4"/>
          <p:cNvSpPr txBox="1">
            <a:spLocks noChangeArrowheads="1"/>
          </p:cNvSpPr>
          <p:nvPr/>
        </p:nvSpPr>
        <p:spPr bwMode="auto">
          <a:xfrm>
            <a:off x="3367088" y="4740275"/>
            <a:ext cx="5429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800" i="1">
                <a:latin typeface="Symbol" panose="05050102010706020507" pitchFamily="18" charset="2"/>
                <a:cs typeface="Times New Roman" panose="02020603050405020304" pitchFamily="18" charset="0"/>
              </a:rPr>
              <a:t>w</a:t>
            </a:r>
            <a:endParaRPr lang="en-US" altLang="en-US" sz="2800" b="1">
              <a:cs typeface="Times New Roman" panose="02020603050405020304" pitchFamily="18" charset="0"/>
            </a:endParaRPr>
          </a:p>
        </p:txBody>
      </p:sp>
      <p:sp>
        <p:nvSpPr>
          <p:cNvPr id="88070" name="Rectangle 1"/>
          <p:cNvSpPr>
            <a:spLocks noChangeArrowheads="1"/>
          </p:cNvSpPr>
          <p:nvPr/>
        </p:nvSpPr>
        <p:spPr bwMode="auto">
          <a:xfrm>
            <a:off x="184150" y="2982913"/>
            <a:ext cx="431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i="1">
                <a:solidFill>
                  <a:srgbClr val="000000"/>
                </a:solidFill>
                <a:latin typeface="Arial" panose="020B0604020202020204" pitchFamily="34" charset="0"/>
                <a:cs typeface="Times New Roman" panose="02020603050405020304" pitchFamily="18" charset="0"/>
              </a:rPr>
              <a:t>v</a:t>
            </a:r>
            <a:r>
              <a:rPr lang="en-CA" altLang="en-US" sz="2000" i="1" baseline="-25000">
                <a:solidFill>
                  <a:srgbClr val="000000"/>
                </a:solidFill>
                <a:latin typeface="Arial" panose="020B0604020202020204" pitchFamily="34" charset="0"/>
                <a:cs typeface="Arial" panose="020B0604020202020204" pitchFamily="34" charset="0"/>
              </a:rPr>
              <a:t>g</a:t>
            </a:r>
            <a:endParaRPr lang="en-US" altLang="en-US" sz="3200">
              <a:latin typeface="Arial" panose="020B0604020202020204" pitchFamily="34" charset="0"/>
              <a:cs typeface="Arial" panose="020B0604020202020204" pitchFamily="34" charset="0"/>
            </a:endParaRPr>
          </a:p>
        </p:txBody>
      </p:sp>
      <p:sp>
        <p:nvSpPr>
          <p:cNvPr id="88071" name="Rectangle 2"/>
          <p:cNvSpPr>
            <a:spLocks noChangeArrowheads="1"/>
          </p:cNvSpPr>
          <p:nvPr/>
        </p:nvSpPr>
        <p:spPr bwMode="auto">
          <a:xfrm>
            <a:off x="2300288" y="4429125"/>
            <a:ext cx="9001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0.5×10</a:t>
            </a:r>
            <a:r>
              <a:rPr lang="en-CA" altLang="en-US" sz="1600" baseline="30000">
                <a:solidFill>
                  <a:srgbClr val="000000"/>
                </a:solidFill>
                <a:cs typeface="Times New Roman" panose="02020603050405020304" pitchFamily="18" charset="0"/>
              </a:rPr>
              <a:t>16</a:t>
            </a:r>
            <a:endParaRPr lang="en-US" altLang="en-US" baseline="30000"/>
          </a:p>
        </p:txBody>
      </p:sp>
      <p:sp>
        <p:nvSpPr>
          <p:cNvPr id="88072" name="Rectangle 11"/>
          <p:cNvSpPr>
            <a:spLocks noChangeArrowheads="1"/>
          </p:cNvSpPr>
          <p:nvPr/>
        </p:nvSpPr>
        <p:spPr bwMode="auto">
          <a:xfrm>
            <a:off x="3700463" y="4429125"/>
            <a:ext cx="898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1.0×10</a:t>
            </a:r>
            <a:r>
              <a:rPr lang="en-CA" altLang="en-US" sz="1600" baseline="30000">
                <a:solidFill>
                  <a:srgbClr val="000000"/>
                </a:solidFill>
                <a:cs typeface="Times New Roman" panose="02020603050405020304" pitchFamily="18" charset="0"/>
              </a:rPr>
              <a:t>16</a:t>
            </a:r>
            <a:endParaRPr lang="en-US" altLang="en-US" baseline="30000"/>
          </a:p>
        </p:txBody>
      </p:sp>
      <p:sp>
        <p:nvSpPr>
          <p:cNvPr id="88073" name="Rectangle 12"/>
          <p:cNvSpPr>
            <a:spLocks noChangeArrowheads="1"/>
          </p:cNvSpPr>
          <p:nvPr/>
        </p:nvSpPr>
        <p:spPr bwMode="auto">
          <a:xfrm>
            <a:off x="5062538" y="4432300"/>
            <a:ext cx="9001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1.5×10</a:t>
            </a:r>
            <a:r>
              <a:rPr lang="en-CA" altLang="en-US" sz="1600" baseline="30000">
                <a:solidFill>
                  <a:srgbClr val="000000"/>
                </a:solidFill>
                <a:cs typeface="Times New Roman" panose="02020603050405020304" pitchFamily="18" charset="0"/>
              </a:rPr>
              <a:t>16</a:t>
            </a:r>
            <a:endParaRPr lang="en-US" altLang="en-US" baseline="30000"/>
          </a:p>
        </p:txBody>
      </p:sp>
      <p:sp>
        <p:nvSpPr>
          <p:cNvPr id="88074" name="Rectangle 10"/>
          <p:cNvSpPr>
            <a:spLocks noChangeArrowheads="1"/>
          </p:cNvSpPr>
          <p:nvPr/>
        </p:nvSpPr>
        <p:spPr bwMode="auto">
          <a:xfrm>
            <a:off x="1216025" y="441325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0</a:t>
            </a:r>
            <a:endParaRPr lang="en-US" altLang="en-US" baseline="30000"/>
          </a:p>
        </p:txBody>
      </p:sp>
      <p:sp>
        <p:nvSpPr>
          <p:cNvPr id="88075" name="Rectangle 13"/>
          <p:cNvSpPr>
            <a:spLocks noChangeArrowheads="1"/>
          </p:cNvSpPr>
          <p:nvPr/>
        </p:nvSpPr>
        <p:spPr bwMode="auto">
          <a:xfrm>
            <a:off x="746125" y="4052888"/>
            <a:ext cx="5445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2.04</a:t>
            </a:r>
            <a:endParaRPr lang="en-US" altLang="en-US" baseline="30000"/>
          </a:p>
        </p:txBody>
      </p:sp>
      <p:sp>
        <p:nvSpPr>
          <p:cNvPr id="88076" name="Rectangle 14"/>
          <p:cNvSpPr>
            <a:spLocks noChangeArrowheads="1"/>
          </p:cNvSpPr>
          <p:nvPr/>
        </p:nvSpPr>
        <p:spPr bwMode="auto">
          <a:xfrm>
            <a:off x="746125" y="3367088"/>
            <a:ext cx="5445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2.05</a:t>
            </a:r>
            <a:endParaRPr lang="en-US" altLang="en-US" baseline="30000"/>
          </a:p>
        </p:txBody>
      </p:sp>
      <p:sp>
        <p:nvSpPr>
          <p:cNvPr id="88077" name="Rectangle 15"/>
          <p:cNvSpPr>
            <a:spLocks noChangeArrowheads="1"/>
          </p:cNvSpPr>
          <p:nvPr/>
        </p:nvSpPr>
        <p:spPr bwMode="auto">
          <a:xfrm>
            <a:off x="746125" y="2673350"/>
            <a:ext cx="5445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2.06</a:t>
            </a:r>
            <a:endParaRPr lang="en-US" altLang="en-US" baseline="30000"/>
          </a:p>
        </p:txBody>
      </p:sp>
      <p:sp>
        <p:nvSpPr>
          <p:cNvPr id="88078" name="Rectangle 16"/>
          <p:cNvSpPr>
            <a:spLocks noChangeArrowheads="1"/>
          </p:cNvSpPr>
          <p:nvPr/>
        </p:nvSpPr>
        <p:spPr bwMode="auto">
          <a:xfrm>
            <a:off x="744538" y="2085975"/>
            <a:ext cx="5445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2.07</a:t>
            </a:r>
            <a:endParaRPr lang="en-US" altLang="en-US" baseline="30000"/>
          </a:p>
        </p:txBody>
      </p:sp>
      <p:sp>
        <p:nvSpPr>
          <p:cNvPr id="88079" name="Rectangle 17"/>
          <p:cNvSpPr>
            <a:spLocks noChangeArrowheads="1"/>
          </p:cNvSpPr>
          <p:nvPr/>
        </p:nvSpPr>
        <p:spPr bwMode="auto">
          <a:xfrm>
            <a:off x="746125" y="1427163"/>
            <a:ext cx="5445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2.08</a:t>
            </a:r>
            <a:endParaRPr lang="en-US" altLang="en-US" baseline="30000"/>
          </a:p>
        </p:txBody>
      </p:sp>
      <p:grpSp>
        <p:nvGrpSpPr>
          <p:cNvPr id="88080" name="Group 5"/>
          <p:cNvGrpSpPr>
            <a:grpSpLocks/>
          </p:cNvGrpSpPr>
          <p:nvPr/>
        </p:nvGrpSpPr>
        <p:grpSpPr bwMode="auto">
          <a:xfrm>
            <a:off x="47625" y="2079625"/>
            <a:ext cx="669925" cy="736600"/>
            <a:chOff x="909545" y="1421175"/>
            <a:chExt cx="670376" cy="736750"/>
          </a:xfrm>
        </p:grpSpPr>
        <p:sp>
          <p:nvSpPr>
            <p:cNvPr id="88099" name="Rectangle 18"/>
            <p:cNvSpPr>
              <a:spLocks noChangeArrowheads="1"/>
            </p:cNvSpPr>
            <p:nvPr/>
          </p:nvSpPr>
          <p:spPr bwMode="auto">
            <a:xfrm>
              <a:off x="909545" y="1757815"/>
              <a:ext cx="670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a:solidFill>
                    <a:srgbClr val="000000"/>
                  </a:solidFill>
                  <a:cs typeface="Times New Roman" panose="02020603050405020304" pitchFamily="18" charset="0"/>
                </a:rPr>
                <a:t>×10</a:t>
              </a:r>
              <a:r>
                <a:rPr lang="en-CA" altLang="en-US" sz="2000" baseline="30000">
                  <a:solidFill>
                    <a:srgbClr val="000000"/>
                  </a:solidFill>
                  <a:cs typeface="Times New Roman" panose="02020603050405020304" pitchFamily="18" charset="0"/>
                </a:rPr>
                <a:t>8</a:t>
              </a:r>
              <a:endParaRPr lang="en-US" altLang="en-US" sz="3200" baseline="30000"/>
            </a:p>
          </p:txBody>
        </p:sp>
        <p:cxnSp>
          <p:nvCxnSpPr>
            <p:cNvPr id="88100" name="Straight Arrow Connector 4"/>
            <p:cNvCxnSpPr>
              <a:cxnSpLocks noChangeShapeType="1"/>
            </p:cNvCxnSpPr>
            <p:nvPr/>
          </p:nvCxnSpPr>
          <p:spPr bwMode="auto">
            <a:xfrm flipV="1">
              <a:off x="1244733" y="1421175"/>
              <a:ext cx="0" cy="270465"/>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88081" name="Straight Arrow Connector 8"/>
          <p:cNvCxnSpPr>
            <a:cxnSpLocks noChangeShapeType="1"/>
          </p:cNvCxnSpPr>
          <p:nvPr/>
        </p:nvCxnSpPr>
        <p:spPr bwMode="auto">
          <a:xfrm>
            <a:off x="3806825" y="4940300"/>
            <a:ext cx="34290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082" name="Rectangle 9"/>
          <p:cNvSpPr>
            <a:spLocks noChangeArrowheads="1"/>
          </p:cNvSpPr>
          <p:nvPr/>
        </p:nvSpPr>
        <p:spPr bwMode="auto">
          <a:xfrm>
            <a:off x="6451600" y="1308100"/>
            <a:ext cx="6080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solidFill>
                  <a:srgbClr val="000000"/>
                </a:solidFill>
                <a:cs typeface="Times New Roman" panose="02020603050405020304" pitchFamily="18" charset="0"/>
              </a:rPr>
              <a:t>c /</a:t>
            </a:r>
            <a:r>
              <a:rPr lang="en-CA" altLang="en-US" sz="1600">
                <a:solidFill>
                  <a:srgbClr val="000000"/>
                </a:solidFill>
                <a:cs typeface="Times New Roman" panose="02020603050405020304" pitchFamily="18" charset="0"/>
              </a:rPr>
              <a:t> </a:t>
            </a:r>
            <a:r>
              <a:rPr lang="en-CA" altLang="en-US" sz="1600" i="1">
                <a:solidFill>
                  <a:srgbClr val="000000"/>
                </a:solidFill>
                <a:cs typeface="Times New Roman" panose="02020603050405020304" pitchFamily="18" charset="0"/>
              </a:rPr>
              <a:t>n</a:t>
            </a:r>
            <a:r>
              <a:rPr lang="en-CA" altLang="en-US" sz="1600" baseline="-25000">
                <a:solidFill>
                  <a:srgbClr val="000000"/>
                </a:solidFill>
                <a:cs typeface="Times New Roman" panose="02020603050405020304" pitchFamily="18" charset="0"/>
              </a:rPr>
              <a:t>2</a:t>
            </a:r>
            <a:endParaRPr lang="en-US" altLang="en-US" i="1" baseline="-25000"/>
          </a:p>
        </p:txBody>
      </p:sp>
      <p:sp>
        <p:nvSpPr>
          <p:cNvPr id="88083" name="Rectangle 23"/>
          <p:cNvSpPr>
            <a:spLocks noChangeArrowheads="1"/>
          </p:cNvSpPr>
          <p:nvPr/>
        </p:nvSpPr>
        <p:spPr bwMode="auto">
          <a:xfrm>
            <a:off x="7011988" y="2676525"/>
            <a:ext cx="606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solidFill>
                  <a:srgbClr val="000000"/>
                </a:solidFill>
                <a:cs typeface="Times New Roman" panose="02020603050405020304" pitchFamily="18" charset="0"/>
              </a:rPr>
              <a:t>c /</a:t>
            </a:r>
            <a:r>
              <a:rPr lang="en-CA" altLang="en-US" sz="1600">
                <a:solidFill>
                  <a:srgbClr val="000000"/>
                </a:solidFill>
                <a:cs typeface="Times New Roman" panose="02020603050405020304" pitchFamily="18" charset="0"/>
              </a:rPr>
              <a:t> </a:t>
            </a:r>
            <a:r>
              <a:rPr lang="en-CA" altLang="en-US" sz="1600" i="1">
                <a:solidFill>
                  <a:srgbClr val="000000"/>
                </a:solidFill>
                <a:cs typeface="Times New Roman" panose="02020603050405020304" pitchFamily="18" charset="0"/>
              </a:rPr>
              <a:t>n</a:t>
            </a:r>
            <a:r>
              <a:rPr lang="en-CA" altLang="en-US" sz="1600" baseline="-25000">
                <a:solidFill>
                  <a:srgbClr val="000000"/>
                </a:solidFill>
                <a:cs typeface="Times New Roman" panose="02020603050405020304" pitchFamily="18" charset="0"/>
              </a:rPr>
              <a:t>1</a:t>
            </a:r>
            <a:endParaRPr lang="en-US" altLang="en-US" i="1" baseline="-25000"/>
          </a:p>
        </p:txBody>
      </p:sp>
      <p:sp>
        <p:nvSpPr>
          <p:cNvPr id="88084" name="Rectangle 24"/>
          <p:cNvSpPr>
            <a:spLocks noChangeArrowheads="1"/>
          </p:cNvSpPr>
          <p:nvPr/>
        </p:nvSpPr>
        <p:spPr bwMode="auto">
          <a:xfrm>
            <a:off x="7042150" y="4100513"/>
            <a:ext cx="1905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a:t>
            </a:r>
            <a:r>
              <a:rPr lang="en-CA" altLang="en-US" sz="1600" i="1">
                <a:solidFill>
                  <a:srgbClr val="000000"/>
                </a:solidFill>
                <a:cs typeface="Times New Roman" panose="02020603050405020304" pitchFamily="18" charset="0"/>
              </a:rPr>
              <a:t>c/n</a:t>
            </a:r>
            <a:r>
              <a:rPr lang="en-CA" altLang="en-US" sz="1600" baseline="-25000">
                <a:solidFill>
                  <a:srgbClr val="000000"/>
                </a:solidFill>
                <a:cs typeface="Times New Roman" panose="02020603050405020304" pitchFamily="18" charset="0"/>
              </a:rPr>
              <a:t>1</a:t>
            </a:r>
            <a:r>
              <a:rPr lang="en-CA" altLang="en-US" sz="1600">
                <a:solidFill>
                  <a:srgbClr val="000000"/>
                </a:solidFill>
                <a:cs typeface="Times New Roman" panose="02020603050405020304" pitchFamily="18" charset="0"/>
              </a:rPr>
              <a:t>)sin</a:t>
            </a:r>
            <a:r>
              <a:rPr lang="en-CA" altLang="en-US" sz="1600" i="1">
                <a:solidFill>
                  <a:srgbClr val="000000"/>
                </a:solidFill>
                <a:latin typeface="Symbol" panose="05050102010706020507" pitchFamily="18" charset="2"/>
                <a:cs typeface="Times New Roman" panose="02020603050405020304" pitchFamily="18" charset="0"/>
              </a:rPr>
              <a:t>q</a:t>
            </a:r>
            <a:r>
              <a:rPr lang="en-CA" altLang="en-US" sz="1600" i="1" baseline="-25000">
                <a:solidFill>
                  <a:srgbClr val="000000"/>
                </a:solidFill>
                <a:cs typeface="Times New Roman" panose="02020603050405020304" pitchFamily="18" charset="0"/>
              </a:rPr>
              <a:t>c</a:t>
            </a:r>
            <a:r>
              <a:rPr lang="en-CA" altLang="en-US" sz="1600" i="1">
                <a:solidFill>
                  <a:srgbClr val="000000"/>
                </a:solidFill>
                <a:cs typeface="Times New Roman" panose="02020603050405020304" pitchFamily="18" charset="0"/>
              </a:rPr>
              <a:t> = cn</a:t>
            </a:r>
            <a:r>
              <a:rPr lang="en-CA" altLang="en-US" sz="1600" baseline="-25000">
                <a:solidFill>
                  <a:srgbClr val="000000"/>
                </a:solidFill>
                <a:cs typeface="Times New Roman" panose="02020603050405020304" pitchFamily="18" charset="0"/>
              </a:rPr>
              <a:t>2</a:t>
            </a:r>
            <a:r>
              <a:rPr lang="en-CA" altLang="en-US" sz="1600" i="1">
                <a:solidFill>
                  <a:srgbClr val="000000"/>
                </a:solidFill>
                <a:cs typeface="Times New Roman" panose="02020603050405020304" pitchFamily="18" charset="0"/>
              </a:rPr>
              <a:t>/n</a:t>
            </a:r>
            <a:r>
              <a:rPr lang="en-CA" altLang="en-US" sz="1600" baseline="-25000">
                <a:solidFill>
                  <a:srgbClr val="000000"/>
                </a:solidFill>
                <a:cs typeface="Times New Roman" panose="02020603050405020304" pitchFamily="18" charset="0"/>
              </a:rPr>
              <a:t>1</a:t>
            </a:r>
            <a:r>
              <a:rPr lang="en-CA" altLang="en-US" sz="1600" baseline="30000">
                <a:solidFill>
                  <a:srgbClr val="000000"/>
                </a:solidFill>
                <a:cs typeface="Times New Roman" panose="02020603050405020304" pitchFamily="18" charset="0"/>
              </a:rPr>
              <a:t>2</a:t>
            </a:r>
            <a:endParaRPr lang="en-US" altLang="en-US" i="1" baseline="30000"/>
          </a:p>
        </p:txBody>
      </p:sp>
      <p:sp>
        <p:nvSpPr>
          <p:cNvPr id="26" name="Rectangle 25"/>
          <p:cNvSpPr/>
          <p:nvPr/>
        </p:nvSpPr>
        <p:spPr>
          <a:xfrm>
            <a:off x="7224713" y="909638"/>
            <a:ext cx="635000" cy="1200150"/>
          </a:xfrm>
          <a:prstGeom prst="rect">
            <a:avLst/>
          </a:prstGeom>
          <a:ln w="28575">
            <a:solidFill>
              <a:schemeClr val="tx1">
                <a:lumMod val="95000"/>
                <a:lumOff val="5000"/>
              </a:schemeClr>
            </a:solidFill>
          </a:ln>
        </p:spPr>
        <p:txBody>
          <a:bodyPr>
            <a:spAutoFit/>
          </a:bodyPr>
          <a:lstStyle/>
          <a:p>
            <a:pPr>
              <a:defRPr/>
            </a:pPr>
            <a:r>
              <a:rPr lang="en-CA" sz="1200" i="1" dirty="0">
                <a:solidFill>
                  <a:srgbClr val="FF0000"/>
                </a:solidFill>
                <a:cs typeface="Times New Roman" pitchFamily="18" charset="0"/>
              </a:rPr>
              <a:t>m</a:t>
            </a:r>
            <a:r>
              <a:rPr lang="en-CA" sz="1200" dirty="0">
                <a:solidFill>
                  <a:srgbClr val="FF0000"/>
                </a:solidFill>
                <a:cs typeface="Times New Roman" pitchFamily="18" charset="0"/>
              </a:rPr>
              <a:t> = 0</a:t>
            </a:r>
          </a:p>
          <a:p>
            <a:pPr>
              <a:defRPr/>
            </a:pPr>
            <a:r>
              <a:rPr lang="en-CA" sz="1200" i="1" dirty="0">
                <a:solidFill>
                  <a:srgbClr val="1A0AFF"/>
                </a:solidFill>
                <a:cs typeface="Times New Roman" pitchFamily="18" charset="0"/>
              </a:rPr>
              <a:t>m</a:t>
            </a:r>
            <a:r>
              <a:rPr lang="en-CA" sz="1200" dirty="0">
                <a:solidFill>
                  <a:srgbClr val="1A0AFF"/>
                </a:solidFill>
                <a:cs typeface="Times New Roman" pitchFamily="18" charset="0"/>
              </a:rPr>
              <a:t> = 25</a:t>
            </a:r>
          </a:p>
          <a:p>
            <a:pPr>
              <a:defRPr/>
            </a:pPr>
            <a:r>
              <a:rPr lang="en-CA" sz="1200" i="1" dirty="0">
                <a:solidFill>
                  <a:srgbClr val="D436BD"/>
                </a:solidFill>
                <a:cs typeface="Times New Roman" pitchFamily="18" charset="0"/>
              </a:rPr>
              <a:t>m</a:t>
            </a:r>
            <a:r>
              <a:rPr lang="en-CA" sz="1200" dirty="0">
                <a:solidFill>
                  <a:srgbClr val="D436BD"/>
                </a:solidFill>
                <a:cs typeface="Times New Roman" pitchFamily="18" charset="0"/>
              </a:rPr>
              <a:t> = 35</a:t>
            </a:r>
          </a:p>
          <a:p>
            <a:pPr>
              <a:defRPr/>
            </a:pPr>
            <a:r>
              <a:rPr lang="en-CA" sz="1200" i="1" dirty="0">
                <a:solidFill>
                  <a:srgbClr val="FF9900"/>
                </a:solidFill>
                <a:cs typeface="Times New Roman" pitchFamily="18" charset="0"/>
              </a:rPr>
              <a:t>m </a:t>
            </a:r>
            <a:r>
              <a:rPr lang="en-CA" sz="1200" dirty="0">
                <a:solidFill>
                  <a:srgbClr val="FF9900"/>
                </a:solidFill>
                <a:cs typeface="Times New Roman" pitchFamily="18" charset="0"/>
              </a:rPr>
              <a:t>= 45</a:t>
            </a:r>
          </a:p>
          <a:p>
            <a:pPr>
              <a:defRPr/>
            </a:pPr>
            <a:r>
              <a:rPr lang="en-CA" sz="1200" i="1" dirty="0">
                <a:solidFill>
                  <a:srgbClr val="008000"/>
                </a:solidFill>
                <a:cs typeface="Times New Roman" pitchFamily="18" charset="0"/>
              </a:rPr>
              <a:t>m </a:t>
            </a:r>
            <a:r>
              <a:rPr lang="en-CA" sz="1200" dirty="0">
                <a:solidFill>
                  <a:srgbClr val="008000"/>
                </a:solidFill>
                <a:cs typeface="Times New Roman" pitchFamily="18" charset="0"/>
              </a:rPr>
              <a:t>= 55</a:t>
            </a:r>
          </a:p>
          <a:p>
            <a:pPr>
              <a:defRPr/>
            </a:pPr>
            <a:r>
              <a:rPr lang="en-CA" sz="1200" i="1" dirty="0">
                <a:solidFill>
                  <a:srgbClr val="7030A0"/>
                </a:solidFill>
                <a:cs typeface="Times New Roman" pitchFamily="18" charset="0"/>
              </a:rPr>
              <a:t>m </a:t>
            </a:r>
            <a:r>
              <a:rPr lang="en-CA" sz="1200" dirty="0">
                <a:solidFill>
                  <a:srgbClr val="7030A0"/>
                </a:solidFill>
                <a:cs typeface="Times New Roman" pitchFamily="18" charset="0"/>
              </a:rPr>
              <a:t>= 65</a:t>
            </a:r>
            <a:endParaRPr lang="en-CA" sz="1200" i="1" dirty="0">
              <a:solidFill>
                <a:srgbClr val="FF0000"/>
              </a:solidFill>
              <a:cs typeface="Times New Roman" pitchFamily="18" charset="0"/>
            </a:endParaRPr>
          </a:p>
        </p:txBody>
      </p:sp>
      <p:grpSp>
        <p:nvGrpSpPr>
          <p:cNvPr id="88086" name="Group 3"/>
          <p:cNvGrpSpPr>
            <a:grpSpLocks/>
          </p:cNvGrpSpPr>
          <p:nvPr/>
        </p:nvGrpSpPr>
        <p:grpSpPr bwMode="auto">
          <a:xfrm>
            <a:off x="933450" y="3846513"/>
            <a:ext cx="427038" cy="166687"/>
            <a:chOff x="1455196" y="3763168"/>
            <a:chExt cx="427051" cy="167020"/>
          </a:xfrm>
        </p:grpSpPr>
        <p:cxnSp>
          <p:nvCxnSpPr>
            <p:cNvPr id="88097" name="Straight Arrow Connector 301060"/>
            <p:cNvCxnSpPr>
              <a:cxnSpLocks noChangeShapeType="1"/>
            </p:cNvCxnSpPr>
            <p:nvPr/>
          </p:nvCxnSpPr>
          <p:spPr bwMode="auto">
            <a:xfrm flipV="1">
              <a:off x="1882247" y="3763168"/>
              <a:ext cx="0" cy="16702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098" name="Straight Connector 301063"/>
            <p:cNvCxnSpPr>
              <a:cxnSpLocks noChangeShapeType="1"/>
            </p:cNvCxnSpPr>
            <p:nvPr/>
          </p:nvCxnSpPr>
          <p:spPr bwMode="auto">
            <a:xfrm>
              <a:off x="1455196" y="3922530"/>
              <a:ext cx="427051"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6" name="Text Box 4"/>
          <p:cNvSpPr txBox="1">
            <a:spLocks noChangeArrowheads="1"/>
          </p:cNvSpPr>
          <p:nvPr/>
        </p:nvSpPr>
        <p:spPr bwMode="auto">
          <a:xfrm>
            <a:off x="258763" y="3727450"/>
            <a:ext cx="7048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ts val="600"/>
              </a:spcBef>
              <a:spcAft>
                <a:spcPts val="800"/>
              </a:spcAft>
              <a:defRPr/>
            </a:pPr>
            <a:r>
              <a:rPr lang="en-CA" sz="1800" i="1" dirty="0" err="1" smtClean="0">
                <a:latin typeface="Symbol" pitchFamily="18" charset="2"/>
                <a:cs typeface="Times New Roman" pitchFamily="18" charset="0"/>
              </a:rPr>
              <a:t>w</a:t>
            </a:r>
            <a:r>
              <a:rPr lang="en-CA" sz="1600" baseline="-25000" dirty="0" err="1" smtClean="0">
                <a:latin typeface="+mj-lt"/>
                <a:cs typeface="Times New Roman" pitchFamily="18" charset="0"/>
              </a:rPr>
              <a:t>cutoff</a:t>
            </a:r>
            <a:endParaRPr lang="en-US" sz="2800" b="1" baseline="-25000" dirty="0" smtClean="0">
              <a:latin typeface="+mj-lt"/>
              <a:cs typeface="Times New Roman" pitchFamily="18" charset="0"/>
            </a:endParaRPr>
          </a:p>
        </p:txBody>
      </p:sp>
      <p:sp>
        <p:nvSpPr>
          <p:cNvPr id="21" name="Rectangle 20"/>
          <p:cNvSpPr/>
          <p:nvPr/>
        </p:nvSpPr>
        <p:spPr bwMode="auto">
          <a:xfrm>
            <a:off x="5429250" y="2892425"/>
            <a:ext cx="84138" cy="1243013"/>
          </a:xfrm>
          <a:prstGeom prst="rect">
            <a:avLst/>
          </a:prstGeom>
          <a:solidFill>
            <a:schemeClr val="tx2">
              <a:lumMod val="75000"/>
              <a:lumOff val="25000"/>
              <a:alpha val="38000"/>
            </a:schemeClr>
          </a:solidFill>
          <a:ln w="19050" cap="flat" cmpd="sng" algn="ctr">
            <a:solidFill>
              <a:schemeClr val="tx1">
                <a:alpha val="77000"/>
              </a:schemeClr>
            </a:solidFill>
            <a:prstDash val="solid"/>
            <a:round/>
            <a:headEnd type="none" w="med" len="med"/>
            <a:tailEnd type="none" w="med" len="med"/>
          </a:ln>
          <a:effectLst/>
          <a:extLst/>
        </p:spPr>
        <p:txBody>
          <a:bodyPr/>
          <a:lstStyle/>
          <a:p>
            <a:pPr>
              <a:defRPr/>
            </a:pPr>
            <a:endParaRPr lang="en-US"/>
          </a:p>
        </p:txBody>
      </p:sp>
      <p:cxnSp>
        <p:nvCxnSpPr>
          <p:cNvPr id="88089" name="Straight Arrow Connector 301055"/>
          <p:cNvCxnSpPr>
            <a:cxnSpLocks noChangeShapeType="1"/>
          </p:cNvCxnSpPr>
          <p:nvPr/>
        </p:nvCxnSpPr>
        <p:spPr bwMode="auto">
          <a:xfrm>
            <a:off x="5470525" y="2447925"/>
            <a:ext cx="0" cy="400050"/>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090" name="Text Box 4"/>
          <p:cNvSpPr txBox="1">
            <a:spLocks noChangeArrowheads="1"/>
          </p:cNvSpPr>
          <p:nvPr/>
        </p:nvSpPr>
        <p:spPr bwMode="auto">
          <a:xfrm>
            <a:off x="4441825" y="1857375"/>
            <a:ext cx="2057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en-US" sz="1600">
                <a:cs typeface="Times New Roman" panose="02020603050405020304" pitchFamily="18" charset="0"/>
              </a:rPr>
              <a:t>Operating</a:t>
            </a:r>
            <a:br>
              <a:rPr lang="en-US" altLang="en-US" sz="1600">
                <a:cs typeface="Times New Roman" panose="02020603050405020304" pitchFamily="18" charset="0"/>
              </a:rPr>
            </a:br>
            <a:r>
              <a:rPr lang="en-US" altLang="en-US" sz="1600">
                <a:cs typeface="Times New Roman" panose="02020603050405020304" pitchFamily="18" charset="0"/>
              </a:rPr>
              <a:t>frequency</a:t>
            </a:r>
            <a:endParaRPr lang="en-US" altLang="en-US" sz="1600" b="1">
              <a:cs typeface="Times New Roman" panose="02020603050405020304" pitchFamily="18" charset="0"/>
            </a:endParaRPr>
          </a:p>
        </p:txBody>
      </p:sp>
      <p:cxnSp>
        <p:nvCxnSpPr>
          <p:cNvPr id="88091" name="Straight Connector 301064"/>
          <p:cNvCxnSpPr>
            <a:cxnSpLocks noChangeShapeType="1"/>
            <a:endCxn id="88092" idx="2"/>
          </p:cNvCxnSpPr>
          <p:nvPr/>
        </p:nvCxnSpPr>
        <p:spPr bwMode="auto">
          <a:xfrm>
            <a:off x="5302250" y="4135438"/>
            <a:ext cx="1239838" cy="0"/>
          </a:xfrm>
          <a:prstGeom prst="line">
            <a:avLst/>
          </a:prstGeom>
          <a:noFill/>
          <a:ln w="19050"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092" name="Right Brace 301065"/>
          <p:cNvSpPr>
            <a:spLocks/>
          </p:cNvSpPr>
          <p:nvPr/>
        </p:nvSpPr>
        <p:spPr bwMode="auto">
          <a:xfrm>
            <a:off x="6542088" y="2892425"/>
            <a:ext cx="363537" cy="1243013"/>
          </a:xfrm>
          <a:prstGeom prst="rightBrace">
            <a:avLst>
              <a:gd name="adj1" fmla="val 8358"/>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cxnSp>
        <p:nvCxnSpPr>
          <p:cNvPr id="88093" name="Straight Arrow Connector 301068"/>
          <p:cNvCxnSpPr>
            <a:cxnSpLocks noChangeShapeType="1"/>
          </p:cNvCxnSpPr>
          <p:nvPr/>
        </p:nvCxnSpPr>
        <p:spPr bwMode="auto">
          <a:xfrm flipH="1">
            <a:off x="6756400" y="2873375"/>
            <a:ext cx="174625" cy="0"/>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094" name="Text Box 4"/>
          <p:cNvSpPr txBox="1">
            <a:spLocks noChangeArrowheads="1"/>
          </p:cNvSpPr>
          <p:nvPr/>
        </p:nvSpPr>
        <p:spPr bwMode="auto">
          <a:xfrm>
            <a:off x="7011988" y="3121025"/>
            <a:ext cx="1893887"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en-US" sz="1800">
                <a:cs typeface="Times New Roman" panose="02020603050405020304" pitchFamily="18" charset="0"/>
              </a:rPr>
              <a:t>Range of group</a:t>
            </a:r>
            <a:br>
              <a:rPr lang="en-US" altLang="en-US" sz="1800">
                <a:cs typeface="Times New Roman" panose="02020603050405020304" pitchFamily="18" charset="0"/>
              </a:rPr>
            </a:br>
            <a:r>
              <a:rPr lang="en-US" altLang="en-US" sz="1800">
                <a:cs typeface="Times New Roman" panose="02020603050405020304" pitchFamily="18" charset="0"/>
              </a:rPr>
              <a:t>velocities for 65 modes</a:t>
            </a:r>
            <a:endParaRPr lang="en-US" altLang="en-US" sz="1800" b="1">
              <a:cs typeface="Times New Roman" panose="02020603050405020304" pitchFamily="18" charset="0"/>
            </a:endParaRPr>
          </a:p>
        </p:txBody>
      </p:sp>
      <p:cxnSp>
        <p:nvCxnSpPr>
          <p:cNvPr id="88095" name="Straight Arrow Connector 56"/>
          <p:cNvCxnSpPr>
            <a:cxnSpLocks noChangeShapeType="1"/>
            <a:stCxn id="88084" idx="1"/>
          </p:cNvCxnSpPr>
          <p:nvPr/>
        </p:nvCxnSpPr>
        <p:spPr bwMode="auto">
          <a:xfrm flipH="1">
            <a:off x="6677025" y="4270375"/>
            <a:ext cx="365125" cy="6350"/>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096" name="Text Box 4"/>
          <p:cNvSpPr txBox="1">
            <a:spLocks noChangeArrowheads="1"/>
          </p:cNvSpPr>
          <p:nvPr/>
        </p:nvSpPr>
        <p:spPr bwMode="auto">
          <a:xfrm>
            <a:off x="33338" y="19050"/>
            <a:ext cx="15652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en-US" sz="1100">
                <a:solidFill>
                  <a:srgbClr val="1A0AFF"/>
                </a:solidFill>
                <a:latin typeface="Arial" panose="020B0604020202020204" pitchFamily="34" charset="0"/>
                <a:cs typeface="Arial" panose="020B0604020202020204" pitchFamily="34" charset="0"/>
              </a:rPr>
              <a:t>Not in the textbook</a:t>
            </a:r>
            <a:endParaRPr lang="en-US" altLang="en-US" sz="1100" b="1">
              <a:solidFill>
                <a:srgbClr val="1A0AFF"/>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sok533\Desktop\013215149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4413" y="152400"/>
            <a:ext cx="1550987"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Box 1"/>
          <p:cNvSpPr txBox="1">
            <a:spLocks noChangeArrowheads="1"/>
          </p:cNvSpPr>
          <p:nvPr/>
        </p:nvSpPr>
        <p:spPr bwMode="auto">
          <a:xfrm>
            <a:off x="266700" y="2384425"/>
            <a:ext cx="83820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1800">
                <a:solidFill>
                  <a:srgbClr val="000099"/>
                </a:solidFill>
              </a:rPr>
              <a:t>This Power Point presentation is a copyrighted supplemental material to the textbook </a:t>
            </a:r>
            <a:r>
              <a:rPr lang="en-US" altLang="en-US" sz="1800" i="1">
                <a:solidFill>
                  <a:srgbClr val="000099"/>
                </a:solidFill>
              </a:rPr>
              <a:t>Optoelectronics and Photonics: Principles &amp; Practices</a:t>
            </a:r>
            <a:r>
              <a:rPr lang="en-US" altLang="en-US" sz="1800">
                <a:solidFill>
                  <a:srgbClr val="000099"/>
                </a:solidFill>
              </a:rPr>
              <a:t>, Second Edition, S. O. Kasap, Pearson Education (USA), ISBN-10: 0132151499, ISBN-13:  9780132151498. © 2013 Pearson Education. Permission is given to instructors to use these Power Point slides in their lectures provided that the above book has been </a:t>
            </a:r>
            <a:r>
              <a:rPr lang="en-US" altLang="en-US" sz="1800" b="1">
                <a:solidFill>
                  <a:srgbClr val="000099"/>
                </a:solidFill>
              </a:rPr>
              <a:t>adopted as a primary required textbook for the course</a:t>
            </a:r>
            <a:r>
              <a:rPr lang="en-US" altLang="en-US" sz="1800">
                <a:solidFill>
                  <a:srgbClr val="000099"/>
                </a:solidFill>
              </a:rPr>
              <a:t>. Slides may be used in research seminars at research meetings, symposia and conferences provided that the </a:t>
            </a:r>
            <a:r>
              <a:rPr lang="en-US" altLang="en-US" sz="1800" i="1">
                <a:solidFill>
                  <a:srgbClr val="000099"/>
                </a:solidFill>
              </a:rPr>
              <a:t>author, book title, </a:t>
            </a:r>
            <a:r>
              <a:rPr lang="en-US" altLang="en-US" sz="1800">
                <a:solidFill>
                  <a:srgbClr val="000099"/>
                </a:solidFill>
              </a:rPr>
              <a:t>and</a:t>
            </a:r>
            <a:r>
              <a:rPr lang="en-US" altLang="en-US" sz="1800" i="1">
                <a:solidFill>
                  <a:srgbClr val="000099"/>
                </a:solidFill>
              </a:rPr>
              <a:t> copyright information</a:t>
            </a:r>
            <a:r>
              <a:rPr lang="en-US" altLang="en-US" sz="1800">
                <a:solidFill>
                  <a:srgbClr val="000099"/>
                </a:solidFill>
              </a:rPr>
              <a:t> are clearly displayed under each figure. It is unlawful to use the slides for teaching if the textbook is not a required primary book for the course. The slides cannot be distributed in any form whatsoever, especially on the internet, without the written permission of Pearson Education. </a:t>
            </a:r>
            <a:endParaRPr lang="en-US" altLang="en-US" sz="1800" b="1">
              <a:solidFill>
                <a:srgbClr val="000099"/>
              </a:solidFill>
            </a:endParaRPr>
          </a:p>
        </p:txBody>
      </p:sp>
      <p:sp>
        <p:nvSpPr>
          <p:cNvPr id="16388" name="TextBox 2"/>
          <p:cNvSpPr txBox="1">
            <a:spLocks noChangeArrowheads="1"/>
          </p:cNvSpPr>
          <p:nvPr/>
        </p:nvSpPr>
        <p:spPr bwMode="auto">
          <a:xfrm>
            <a:off x="1597025" y="1922463"/>
            <a:ext cx="5943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99"/>
                </a:solidFill>
              </a:rPr>
              <a:t>Copyright Information and Permission: Part I</a:t>
            </a:r>
          </a:p>
        </p:txBody>
      </p:sp>
      <p:sp>
        <p:nvSpPr>
          <p:cNvPr id="16389" name="Rectangle 1"/>
          <p:cNvSpPr>
            <a:spLocks noChangeArrowheads="1"/>
          </p:cNvSpPr>
          <p:nvPr/>
        </p:nvSpPr>
        <p:spPr bwMode="auto">
          <a:xfrm>
            <a:off x="304800" y="5529263"/>
            <a:ext cx="8343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b="1">
                <a:solidFill>
                  <a:srgbClr val="000099"/>
                </a:solidFill>
              </a:rPr>
              <a:t>Please report typos and errors directly to the author: safa.kasap@yahoo.com</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498975" y="995363"/>
            <a:ext cx="4132263" cy="1916112"/>
          </a:xfrm>
          <a:prstGeom prst="rect">
            <a:avLst/>
          </a:prstGeom>
          <a:solidFill>
            <a:srgbClr val="FFFF00"/>
          </a:solidFill>
          <a:ln w="12700"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4" name="Rectangle 3"/>
          <p:cNvSpPr/>
          <p:nvPr/>
        </p:nvSpPr>
        <p:spPr bwMode="auto">
          <a:xfrm>
            <a:off x="4498975" y="1333500"/>
            <a:ext cx="4132263" cy="1246188"/>
          </a:xfrm>
          <a:prstGeom prst="rect">
            <a:avLst/>
          </a:prstGeom>
          <a:solidFill>
            <a:schemeClr val="accent3"/>
          </a:solidFill>
          <a:ln w="12700" cap="flat" cmpd="sng" algn="ctr">
            <a:solidFill>
              <a:schemeClr val="tx1"/>
            </a:solidFill>
            <a:prstDash val="solid"/>
            <a:round/>
            <a:headEnd type="none" w="med" len="med"/>
            <a:tailEnd type="none" w="med" len="med"/>
          </a:ln>
          <a:effectLst/>
          <a:extLst/>
        </p:spPr>
        <p:txBody>
          <a:bodyPr/>
          <a:lstStyle/>
          <a:p>
            <a:pPr>
              <a:defRPr/>
            </a:pPr>
            <a:endParaRPr lang="en-US"/>
          </a:p>
        </p:txBody>
      </p:sp>
      <p:sp>
        <p:nvSpPr>
          <p:cNvPr id="90116" name="Rectangle 2"/>
          <p:cNvSpPr>
            <a:spLocks noGrp="1" noChangeArrowheads="1"/>
          </p:cNvSpPr>
          <p:nvPr>
            <p:ph type="title"/>
          </p:nvPr>
        </p:nvSpPr>
        <p:spPr bwMode="auto">
          <a:xfrm>
            <a:off x="815975" y="160338"/>
            <a:ext cx="7772400" cy="658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000" b="1" smtClean="0">
                <a:solidFill>
                  <a:srgbClr val="FF020B"/>
                </a:solidFill>
              </a:rPr>
              <a:t>Dispersion in the Planar Dielectric Waveguide with Many Modes</a:t>
            </a:r>
            <a:br>
              <a:rPr lang="en-US" altLang="en-US" sz="2000" b="1" smtClean="0">
                <a:solidFill>
                  <a:srgbClr val="FF020B"/>
                </a:solidFill>
              </a:rPr>
            </a:br>
            <a:r>
              <a:rPr lang="en-US" altLang="en-US" sz="2000" b="1" smtClean="0">
                <a:solidFill>
                  <a:srgbClr val="FF020B"/>
                </a:solidFill>
              </a:rPr>
              <a:t>Far from Cutoff</a:t>
            </a:r>
            <a:endParaRPr lang="en-US" altLang="en-US" sz="3600" smtClean="0"/>
          </a:p>
        </p:txBody>
      </p:sp>
      <p:cxnSp>
        <p:nvCxnSpPr>
          <p:cNvPr id="90117" name="Straight Connector 7"/>
          <p:cNvCxnSpPr>
            <a:cxnSpLocks noChangeShapeType="1"/>
          </p:cNvCxnSpPr>
          <p:nvPr/>
        </p:nvCxnSpPr>
        <p:spPr bwMode="auto">
          <a:xfrm>
            <a:off x="4260850" y="1952625"/>
            <a:ext cx="4838700" cy="0"/>
          </a:xfrm>
          <a:prstGeom prst="line">
            <a:avLst/>
          </a:prstGeom>
          <a:noFill/>
          <a:ln w="9525"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18" name="Straight Connector 10"/>
          <p:cNvCxnSpPr>
            <a:cxnSpLocks noChangeShapeType="1"/>
            <a:endCxn id="90114" idx="3"/>
          </p:cNvCxnSpPr>
          <p:nvPr/>
        </p:nvCxnSpPr>
        <p:spPr bwMode="auto">
          <a:xfrm>
            <a:off x="4498975" y="1952625"/>
            <a:ext cx="4132263" cy="0"/>
          </a:xfrm>
          <a:prstGeom prst="line">
            <a:avLst/>
          </a:prstGeom>
          <a:noFill/>
          <a:ln w="381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19" name="Straight Arrow Connector 20"/>
          <p:cNvCxnSpPr>
            <a:cxnSpLocks noChangeShapeType="1"/>
          </p:cNvCxnSpPr>
          <p:nvPr/>
        </p:nvCxnSpPr>
        <p:spPr bwMode="auto">
          <a:xfrm>
            <a:off x="8499475" y="1952625"/>
            <a:ext cx="468313" cy="0"/>
          </a:xfrm>
          <a:prstGeom prst="straightConnector1">
            <a:avLst/>
          </a:prstGeom>
          <a:noFill/>
          <a:ln w="285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0120" name="Group 24"/>
          <p:cNvGrpSpPr>
            <a:grpSpLocks/>
          </p:cNvGrpSpPr>
          <p:nvPr/>
        </p:nvGrpSpPr>
        <p:grpSpPr bwMode="auto">
          <a:xfrm>
            <a:off x="4494213" y="1333500"/>
            <a:ext cx="4445000" cy="1246188"/>
            <a:chOff x="2447968" y="1041514"/>
            <a:chExt cx="4444886" cy="1246536"/>
          </a:xfrm>
        </p:grpSpPr>
        <p:sp>
          <p:nvSpPr>
            <p:cNvPr id="90161" name="Freeform 18"/>
            <p:cNvSpPr>
              <a:spLocks/>
            </p:cNvSpPr>
            <p:nvPr/>
          </p:nvSpPr>
          <p:spPr bwMode="auto">
            <a:xfrm>
              <a:off x="2447968" y="1041514"/>
              <a:ext cx="4141453" cy="1246536"/>
            </a:xfrm>
            <a:custGeom>
              <a:avLst/>
              <a:gdLst>
                <a:gd name="T0" fmla="*/ 0 w 4141453"/>
                <a:gd name="T1" fmla="*/ 848200098 h 978551"/>
                <a:gd name="T2" fmla="*/ 774985 w 4141453"/>
                <a:gd name="T3" fmla="*/ 14881431 h 978551"/>
                <a:gd name="T4" fmla="*/ 2177338 w 4141453"/>
                <a:gd name="T5" fmla="*/ 1775601909 h 978551"/>
                <a:gd name="T6" fmla="*/ 3456678 w 4141453"/>
                <a:gd name="T7" fmla="*/ 0 h 978551"/>
                <a:gd name="T8" fmla="*/ 4141453 w 4141453"/>
                <a:gd name="T9" fmla="*/ 862183488 h 9785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41453" h="978551">
                  <a:moveTo>
                    <a:pt x="0" y="467451"/>
                  </a:moveTo>
                  <a:lnTo>
                    <a:pt x="774985" y="8201"/>
                  </a:lnTo>
                  <a:lnTo>
                    <a:pt x="2177338" y="978551"/>
                  </a:lnTo>
                  <a:lnTo>
                    <a:pt x="3456678" y="0"/>
                  </a:lnTo>
                  <a:lnTo>
                    <a:pt x="4141453" y="475158"/>
                  </a:lnTo>
                </a:path>
              </a:pathLst>
            </a:custGeom>
            <a:noFill/>
            <a:ln w="28575" cap="flat" cmpd="sng" algn="ctr">
              <a:solidFill>
                <a:srgbClr val="800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90162" name="Straight Arrow Connector 21"/>
            <p:cNvCxnSpPr>
              <a:cxnSpLocks noChangeShapeType="1"/>
            </p:cNvCxnSpPr>
            <p:nvPr/>
          </p:nvCxnSpPr>
          <p:spPr bwMode="auto">
            <a:xfrm>
              <a:off x="6585438" y="1648421"/>
              <a:ext cx="307416" cy="253162"/>
            </a:xfrm>
            <a:prstGeom prst="straightConnector1">
              <a:avLst/>
            </a:prstGeom>
            <a:noFill/>
            <a:ln w="28575" algn="ctr">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0121" name="Freeform 26"/>
          <p:cNvSpPr>
            <a:spLocks/>
          </p:cNvSpPr>
          <p:nvPr/>
        </p:nvSpPr>
        <p:spPr bwMode="auto">
          <a:xfrm flipV="1">
            <a:off x="4498975" y="1333500"/>
            <a:ext cx="4141788" cy="1246188"/>
          </a:xfrm>
          <a:custGeom>
            <a:avLst/>
            <a:gdLst>
              <a:gd name="T0" fmla="*/ 0 w 4141453"/>
              <a:gd name="T1" fmla="*/ 841125504 h 978551"/>
              <a:gd name="T2" fmla="*/ 776875 w 4141453"/>
              <a:gd name="T3" fmla="*/ 14756589 h 978551"/>
              <a:gd name="T4" fmla="*/ 2182621 w 4141453"/>
              <a:gd name="T5" fmla="*/ 1760791006 h 978551"/>
              <a:gd name="T6" fmla="*/ 3465078 w 4141453"/>
              <a:gd name="T7" fmla="*/ 0 h 978551"/>
              <a:gd name="T8" fmla="*/ 4151514 w 4141453"/>
              <a:gd name="T9" fmla="*/ 854991870 h 9785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41453" h="978551">
                <a:moveTo>
                  <a:pt x="0" y="467451"/>
                </a:moveTo>
                <a:lnTo>
                  <a:pt x="774985" y="8201"/>
                </a:lnTo>
                <a:lnTo>
                  <a:pt x="2177338" y="978551"/>
                </a:lnTo>
                <a:lnTo>
                  <a:pt x="3456678" y="0"/>
                </a:lnTo>
                <a:lnTo>
                  <a:pt x="4141453" y="475158"/>
                </a:lnTo>
              </a:path>
            </a:pathLst>
          </a:custGeom>
          <a:noFill/>
          <a:ln w="28575" cap="flat" cmpd="sng" algn="ctr">
            <a:solidFill>
              <a:srgbClr val="80008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90122" name="Straight Arrow Connector 27"/>
          <p:cNvCxnSpPr>
            <a:cxnSpLocks noChangeShapeType="1"/>
          </p:cNvCxnSpPr>
          <p:nvPr/>
        </p:nvCxnSpPr>
        <p:spPr bwMode="auto">
          <a:xfrm flipV="1">
            <a:off x="8636000" y="1719263"/>
            <a:ext cx="307975" cy="254000"/>
          </a:xfrm>
          <a:prstGeom prst="straightConnector1">
            <a:avLst/>
          </a:prstGeom>
          <a:noFill/>
          <a:ln w="28575" algn="ctr">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23" name="Rectangle 2"/>
          <p:cNvSpPr txBox="1">
            <a:spLocks noChangeArrowheads="1"/>
          </p:cNvSpPr>
          <p:nvPr/>
        </p:nvSpPr>
        <p:spPr bwMode="auto">
          <a:xfrm>
            <a:off x="5440363" y="2255838"/>
            <a:ext cx="9223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800080"/>
                </a:solidFill>
              </a:rPr>
              <a:t>TE</a:t>
            </a:r>
            <a:r>
              <a:rPr lang="en-US" altLang="en-US" sz="1600" b="1" baseline="-25000">
                <a:solidFill>
                  <a:srgbClr val="800080"/>
                </a:solidFill>
              </a:rPr>
              <a:t>highest</a:t>
            </a:r>
            <a:endParaRPr lang="en-US" altLang="en-US" sz="2800" baseline="-25000">
              <a:solidFill>
                <a:srgbClr val="800080"/>
              </a:solidFill>
            </a:endParaRPr>
          </a:p>
        </p:txBody>
      </p:sp>
      <p:cxnSp>
        <p:nvCxnSpPr>
          <p:cNvPr id="90124" name="Straight Connector 4"/>
          <p:cNvCxnSpPr>
            <a:cxnSpLocks noChangeShapeType="1"/>
          </p:cNvCxnSpPr>
          <p:nvPr/>
        </p:nvCxnSpPr>
        <p:spPr bwMode="auto">
          <a:xfrm>
            <a:off x="5265738" y="1225550"/>
            <a:ext cx="0" cy="576263"/>
          </a:xfrm>
          <a:prstGeom prst="line">
            <a:avLst/>
          </a:prstGeom>
          <a:noFill/>
          <a:ln w="9525" algn="ctr">
            <a:solidFill>
              <a:srgbClr val="1A0A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25" name="TextBox 6"/>
          <p:cNvSpPr txBox="1">
            <a:spLocks noChangeArrowheads="1"/>
          </p:cNvSpPr>
          <p:nvPr/>
        </p:nvSpPr>
        <p:spPr bwMode="auto">
          <a:xfrm>
            <a:off x="4951413" y="1506538"/>
            <a:ext cx="34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i="1">
                <a:solidFill>
                  <a:srgbClr val="800080"/>
                </a:solidFill>
                <a:latin typeface="Symbol" panose="05050102010706020507" pitchFamily="18" charset="2"/>
              </a:rPr>
              <a:t>q</a:t>
            </a:r>
            <a:r>
              <a:rPr lang="en-US" altLang="en-US" sz="1200" i="1" baseline="-25000">
                <a:solidFill>
                  <a:srgbClr val="800080"/>
                </a:solidFill>
              </a:rPr>
              <a:t>c</a:t>
            </a:r>
          </a:p>
        </p:txBody>
      </p:sp>
      <p:sp>
        <p:nvSpPr>
          <p:cNvPr id="90126" name="TextBox 50"/>
          <p:cNvSpPr txBox="1">
            <a:spLocks noChangeArrowheads="1"/>
          </p:cNvSpPr>
          <p:nvPr/>
        </p:nvSpPr>
        <p:spPr bwMode="auto">
          <a:xfrm>
            <a:off x="5265738" y="1514475"/>
            <a:ext cx="3492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i="1">
                <a:solidFill>
                  <a:srgbClr val="800080"/>
                </a:solidFill>
                <a:latin typeface="Symbol" panose="05050102010706020507" pitchFamily="18" charset="2"/>
              </a:rPr>
              <a:t>q</a:t>
            </a:r>
            <a:r>
              <a:rPr lang="en-US" altLang="en-US" sz="1200" i="1" baseline="-25000">
                <a:solidFill>
                  <a:srgbClr val="800080"/>
                </a:solidFill>
              </a:rPr>
              <a:t>c</a:t>
            </a:r>
          </a:p>
        </p:txBody>
      </p:sp>
      <p:cxnSp>
        <p:nvCxnSpPr>
          <p:cNvPr id="90127" name="Straight Arrow Connector 56"/>
          <p:cNvCxnSpPr>
            <a:cxnSpLocks noChangeShapeType="1"/>
          </p:cNvCxnSpPr>
          <p:nvPr/>
        </p:nvCxnSpPr>
        <p:spPr bwMode="auto">
          <a:xfrm flipV="1">
            <a:off x="4760913" y="1590675"/>
            <a:ext cx="190500" cy="128588"/>
          </a:xfrm>
          <a:prstGeom prst="straightConnector1">
            <a:avLst/>
          </a:prstGeom>
          <a:noFill/>
          <a:ln w="12700" algn="ctr">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28" name="TextBox 13"/>
          <p:cNvSpPr txBox="1">
            <a:spLocks noChangeArrowheads="1"/>
          </p:cNvSpPr>
          <p:nvPr/>
        </p:nvSpPr>
        <p:spPr bwMode="auto">
          <a:xfrm>
            <a:off x="4464050" y="1360488"/>
            <a:ext cx="558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i="1">
                <a:solidFill>
                  <a:srgbClr val="800080"/>
                </a:solidFill>
              </a:rPr>
              <a:t>c/n</a:t>
            </a:r>
            <a:r>
              <a:rPr lang="en-US" altLang="en-US" sz="1400" baseline="-25000">
                <a:solidFill>
                  <a:srgbClr val="800080"/>
                </a:solidFill>
              </a:rPr>
              <a:t>1</a:t>
            </a:r>
          </a:p>
        </p:txBody>
      </p:sp>
      <p:sp>
        <p:nvSpPr>
          <p:cNvPr id="90129" name="Rectangle 57"/>
          <p:cNvSpPr>
            <a:spLocks noChangeArrowheads="1"/>
          </p:cNvSpPr>
          <p:nvPr/>
        </p:nvSpPr>
        <p:spPr bwMode="auto">
          <a:xfrm>
            <a:off x="5880100" y="1530350"/>
            <a:ext cx="938213"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400">
                <a:solidFill>
                  <a:srgbClr val="800080"/>
                </a:solidFill>
                <a:cs typeface="Times New Roman" panose="02020603050405020304" pitchFamily="18" charset="0"/>
              </a:rPr>
              <a:t>(</a:t>
            </a:r>
            <a:r>
              <a:rPr lang="en-CA" altLang="en-US" sz="1400" i="1">
                <a:solidFill>
                  <a:srgbClr val="800080"/>
                </a:solidFill>
                <a:cs typeface="Times New Roman" panose="02020603050405020304" pitchFamily="18" charset="0"/>
              </a:rPr>
              <a:t>c/n</a:t>
            </a:r>
            <a:r>
              <a:rPr lang="en-CA" altLang="en-US" sz="1400" baseline="-25000">
                <a:solidFill>
                  <a:srgbClr val="800080"/>
                </a:solidFill>
                <a:cs typeface="Times New Roman" panose="02020603050405020304" pitchFamily="18" charset="0"/>
              </a:rPr>
              <a:t>1</a:t>
            </a:r>
            <a:r>
              <a:rPr lang="en-CA" altLang="en-US" sz="1400">
                <a:solidFill>
                  <a:srgbClr val="800080"/>
                </a:solidFill>
                <a:cs typeface="Times New Roman" panose="02020603050405020304" pitchFamily="18" charset="0"/>
              </a:rPr>
              <a:t>)sin</a:t>
            </a:r>
            <a:r>
              <a:rPr lang="en-CA" altLang="en-US" sz="1400" i="1">
                <a:solidFill>
                  <a:srgbClr val="800080"/>
                </a:solidFill>
                <a:latin typeface="Symbol" panose="05050102010706020507" pitchFamily="18" charset="2"/>
                <a:cs typeface="Times New Roman" panose="02020603050405020304" pitchFamily="18" charset="0"/>
              </a:rPr>
              <a:t>q</a:t>
            </a:r>
            <a:r>
              <a:rPr lang="en-CA" altLang="en-US" sz="1400" i="1" baseline="-25000">
                <a:solidFill>
                  <a:srgbClr val="800080"/>
                </a:solidFill>
                <a:cs typeface="Times New Roman" panose="02020603050405020304" pitchFamily="18" charset="0"/>
              </a:rPr>
              <a:t>c</a:t>
            </a:r>
            <a:endParaRPr lang="en-US" altLang="en-US" sz="2000" i="1" baseline="30000">
              <a:solidFill>
                <a:srgbClr val="800080"/>
              </a:solidFill>
            </a:endParaRPr>
          </a:p>
        </p:txBody>
      </p:sp>
      <p:sp>
        <p:nvSpPr>
          <p:cNvPr id="90130" name="Right Arrow 17"/>
          <p:cNvSpPr>
            <a:spLocks noChangeArrowheads="1"/>
          </p:cNvSpPr>
          <p:nvPr/>
        </p:nvSpPr>
        <p:spPr bwMode="auto">
          <a:xfrm>
            <a:off x="5757863" y="1627188"/>
            <a:ext cx="190500" cy="184150"/>
          </a:xfrm>
          <a:prstGeom prst="rightArrow">
            <a:avLst>
              <a:gd name="adj1" fmla="val 50000"/>
              <a:gd name="adj2" fmla="val 49607"/>
            </a:avLst>
          </a:prstGeom>
          <a:solidFill>
            <a:srgbClr val="800080"/>
          </a:solidFill>
          <a:ln w="9525" algn="ctr">
            <a:solidFill>
              <a:srgbClr val="80008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0131" name="Right Arrow 61"/>
          <p:cNvSpPr>
            <a:spLocks noChangeArrowheads="1"/>
          </p:cNvSpPr>
          <p:nvPr/>
        </p:nvSpPr>
        <p:spPr bwMode="auto">
          <a:xfrm>
            <a:off x="7696200" y="1690688"/>
            <a:ext cx="190500" cy="184150"/>
          </a:xfrm>
          <a:prstGeom prst="rightArrow">
            <a:avLst>
              <a:gd name="adj1" fmla="val 50000"/>
              <a:gd name="adj2" fmla="val 49607"/>
            </a:avLst>
          </a:prstGeom>
          <a:solidFill>
            <a:srgbClr val="FF0000"/>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90132" name="Rectangle 62"/>
          <p:cNvSpPr>
            <a:spLocks noChangeArrowheads="1"/>
          </p:cNvSpPr>
          <p:nvPr/>
        </p:nvSpPr>
        <p:spPr bwMode="auto">
          <a:xfrm>
            <a:off x="7886700" y="1598613"/>
            <a:ext cx="463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400" i="1">
                <a:solidFill>
                  <a:srgbClr val="FF0000"/>
                </a:solidFill>
                <a:cs typeface="Times New Roman" panose="02020603050405020304" pitchFamily="18" charset="0"/>
              </a:rPr>
              <a:t>c/n</a:t>
            </a:r>
            <a:r>
              <a:rPr lang="en-CA" altLang="en-US" sz="1400" baseline="-25000">
                <a:solidFill>
                  <a:srgbClr val="FF0000"/>
                </a:solidFill>
                <a:cs typeface="Times New Roman" panose="02020603050405020304" pitchFamily="18" charset="0"/>
              </a:rPr>
              <a:t>1</a:t>
            </a:r>
            <a:endParaRPr lang="en-US" altLang="en-US" sz="2000" i="1" baseline="30000">
              <a:solidFill>
                <a:srgbClr val="FF0000"/>
              </a:solidFill>
            </a:endParaRPr>
          </a:p>
        </p:txBody>
      </p:sp>
      <p:graphicFrame>
        <p:nvGraphicFramePr>
          <p:cNvPr id="90133" name="Object 30"/>
          <p:cNvGraphicFramePr>
            <a:graphicFrameLocks noChangeAspect="1"/>
          </p:cNvGraphicFramePr>
          <p:nvPr/>
        </p:nvGraphicFramePr>
        <p:xfrm>
          <a:off x="4498975" y="3113088"/>
          <a:ext cx="3024188" cy="919162"/>
        </p:xfrm>
        <a:graphic>
          <a:graphicData uri="http://schemas.openxmlformats.org/presentationml/2006/ole">
            <mc:AlternateContent xmlns:mc="http://schemas.openxmlformats.org/markup-compatibility/2006">
              <mc:Choice xmlns:v="urn:schemas-microsoft-com:vml" Requires="v">
                <p:oleObj spid="_x0000_s90313" name="Equation" r:id="rId4" imgW="1586811" imgH="482391" progId="Equation.3">
                  <p:embed/>
                </p:oleObj>
              </mc:Choice>
              <mc:Fallback>
                <p:oleObj name="Equation" r:id="rId4" imgW="1586811" imgH="482391" progId="Equation.3">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8975" y="3113088"/>
                        <a:ext cx="3024188" cy="919162"/>
                      </a:xfrm>
                      <a:prstGeom prst="rect">
                        <a:avLst/>
                      </a:prstGeom>
                      <a:noFill/>
                      <a:ln w="28575">
                        <a:solidFill>
                          <a:srgbClr val="80008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34" name="Object 33"/>
          <p:cNvGraphicFramePr>
            <a:graphicFrameLocks noChangeAspect="1"/>
          </p:cNvGraphicFramePr>
          <p:nvPr/>
        </p:nvGraphicFramePr>
        <p:xfrm>
          <a:off x="7650163" y="3119438"/>
          <a:ext cx="1360487" cy="925512"/>
        </p:xfrm>
        <a:graphic>
          <a:graphicData uri="http://schemas.openxmlformats.org/presentationml/2006/ole">
            <mc:AlternateContent xmlns:mc="http://schemas.openxmlformats.org/markup-compatibility/2006">
              <mc:Choice xmlns:v="urn:schemas-microsoft-com:vml" Requires="v">
                <p:oleObj spid="_x0000_s90314" name="Equation" r:id="rId6" imgW="634725" imgH="431613" progId="Equation.3">
                  <p:embed/>
                </p:oleObj>
              </mc:Choice>
              <mc:Fallback>
                <p:oleObj name="Equation" r:id="rId6" imgW="634725" imgH="431613" progId="Equation.3">
                  <p:embed/>
                  <p:pic>
                    <p:nvPicPr>
                      <p:cNvPr id="0" name="Object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0163" y="3119438"/>
                        <a:ext cx="1360487" cy="92551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0135" name="Straight Arrow Connector 36"/>
          <p:cNvCxnSpPr>
            <a:cxnSpLocks noChangeShapeType="1"/>
          </p:cNvCxnSpPr>
          <p:nvPr/>
        </p:nvCxnSpPr>
        <p:spPr bwMode="auto">
          <a:xfrm flipV="1">
            <a:off x="4760913" y="2347913"/>
            <a:ext cx="190500" cy="765175"/>
          </a:xfrm>
          <a:prstGeom prst="straightConnector1">
            <a:avLst/>
          </a:prstGeom>
          <a:noFill/>
          <a:ln w="9525" algn="ctr">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36" name="Straight Arrow Connector 92"/>
          <p:cNvCxnSpPr>
            <a:cxnSpLocks noChangeShapeType="1"/>
          </p:cNvCxnSpPr>
          <p:nvPr/>
        </p:nvCxnSpPr>
        <p:spPr bwMode="auto">
          <a:xfrm flipH="1" flipV="1">
            <a:off x="7886700" y="1966913"/>
            <a:ext cx="252413" cy="114617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90137" name="Object 42"/>
          <p:cNvGraphicFramePr>
            <a:graphicFrameLocks noChangeAspect="1"/>
          </p:cNvGraphicFramePr>
          <p:nvPr/>
        </p:nvGraphicFramePr>
        <p:xfrm>
          <a:off x="341313" y="4464050"/>
          <a:ext cx="2247900" cy="846138"/>
        </p:xfrm>
        <a:graphic>
          <a:graphicData uri="http://schemas.openxmlformats.org/presentationml/2006/ole">
            <mc:AlternateContent xmlns:mc="http://schemas.openxmlformats.org/markup-compatibility/2006">
              <mc:Choice xmlns:v="urn:schemas-microsoft-com:vml" Requires="v">
                <p:oleObj spid="_x0000_s90315" name="Equation" r:id="rId8" imgW="1180588" imgH="444307" progId="Equation.3">
                  <p:embed/>
                </p:oleObj>
              </mc:Choice>
              <mc:Fallback>
                <p:oleObj name="Equation" r:id="rId8" imgW="1180588" imgH="444307" progId="Equation.3">
                  <p:embed/>
                  <p:pic>
                    <p:nvPicPr>
                      <p:cNvPr id="0" name="Object 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313" y="4464050"/>
                        <a:ext cx="2247900" cy="84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38" name="Object 93"/>
          <p:cNvGraphicFramePr>
            <a:graphicFrameLocks noChangeAspect="1"/>
          </p:cNvGraphicFramePr>
          <p:nvPr/>
        </p:nvGraphicFramePr>
        <p:xfrm>
          <a:off x="3154363" y="4379913"/>
          <a:ext cx="5200650" cy="917575"/>
        </p:xfrm>
        <a:graphic>
          <a:graphicData uri="http://schemas.openxmlformats.org/presentationml/2006/ole">
            <mc:AlternateContent xmlns:mc="http://schemas.openxmlformats.org/markup-compatibility/2006">
              <mc:Choice xmlns:v="urn:schemas-microsoft-com:vml" Requires="v">
                <p:oleObj spid="_x0000_s90316" name="Equation" r:id="rId10" imgW="2730500" imgH="482600" progId="Equation.3">
                  <p:embed/>
                </p:oleObj>
              </mc:Choice>
              <mc:Fallback>
                <p:oleObj name="Equation" r:id="rId10" imgW="2730500" imgH="482600" progId="Equation.3">
                  <p:embed/>
                  <p:pic>
                    <p:nvPicPr>
                      <p:cNvPr id="0" name="Object 9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54363" y="4379913"/>
                        <a:ext cx="52006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39" name="Right Arrow 44"/>
          <p:cNvSpPr>
            <a:spLocks noChangeArrowheads="1"/>
          </p:cNvSpPr>
          <p:nvPr/>
        </p:nvSpPr>
        <p:spPr bwMode="auto">
          <a:xfrm>
            <a:off x="2603500" y="4694238"/>
            <a:ext cx="377825" cy="288925"/>
          </a:xfrm>
          <a:prstGeom prst="rightArrow">
            <a:avLst>
              <a:gd name="adj1" fmla="val 50000"/>
              <a:gd name="adj2" fmla="val 50255"/>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90140" name="Object 48"/>
          <p:cNvGraphicFramePr>
            <a:graphicFrameLocks noChangeAspect="1"/>
          </p:cNvGraphicFramePr>
          <p:nvPr/>
        </p:nvGraphicFramePr>
        <p:xfrm>
          <a:off x="3052763" y="5338763"/>
          <a:ext cx="1957387" cy="852487"/>
        </p:xfrm>
        <a:graphic>
          <a:graphicData uri="http://schemas.openxmlformats.org/presentationml/2006/ole">
            <mc:AlternateContent xmlns:mc="http://schemas.openxmlformats.org/markup-compatibility/2006">
              <mc:Choice xmlns:v="urn:schemas-microsoft-com:vml" Requires="v">
                <p:oleObj spid="_x0000_s90317" name="Equation" r:id="rId12" imgW="1574800" imgH="685800" progId="Equation.3">
                  <p:embed/>
                </p:oleObj>
              </mc:Choice>
              <mc:Fallback>
                <p:oleObj name="Equation" r:id="rId12" imgW="1574800" imgH="685800" progId="Equation.3">
                  <p:embed/>
                  <p:pic>
                    <p:nvPicPr>
                      <p:cNvPr id="0" name="Object 4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2763" y="5338763"/>
                        <a:ext cx="1957387" cy="852487"/>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0141" name="TextBox 58"/>
          <p:cNvSpPr txBox="1">
            <a:spLocks noChangeArrowheads="1"/>
          </p:cNvSpPr>
          <p:nvPr/>
        </p:nvSpPr>
        <p:spPr bwMode="auto">
          <a:xfrm>
            <a:off x="5159375" y="5410200"/>
            <a:ext cx="3340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solidFill>
                  <a:srgbClr val="800080"/>
                </a:solidFill>
              </a:rPr>
              <a:t>(Since </a:t>
            </a:r>
            <a:r>
              <a:rPr lang="en-US" altLang="en-US" sz="1800" i="1">
                <a:solidFill>
                  <a:srgbClr val="800080"/>
                </a:solidFill>
              </a:rPr>
              <a:t>n</a:t>
            </a:r>
            <a:r>
              <a:rPr lang="en-US" altLang="en-US" sz="1800" baseline="-25000">
                <a:solidFill>
                  <a:srgbClr val="800080"/>
                </a:solidFill>
              </a:rPr>
              <a:t>1</a:t>
            </a:r>
            <a:r>
              <a:rPr lang="en-US" altLang="en-US" sz="1800">
                <a:solidFill>
                  <a:srgbClr val="800080"/>
                </a:solidFill>
              </a:rPr>
              <a:t> and </a:t>
            </a:r>
            <a:r>
              <a:rPr lang="en-US" altLang="en-US" sz="1800" i="1">
                <a:solidFill>
                  <a:srgbClr val="800080"/>
                </a:solidFill>
              </a:rPr>
              <a:t>n</a:t>
            </a:r>
            <a:r>
              <a:rPr lang="en-US" altLang="en-US" sz="1800" baseline="-25000">
                <a:solidFill>
                  <a:srgbClr val="800080"/>
                </a:solidFill>
              </a:rPr>
              <a:t>2</a:t>
            </a:r>
            <a:r>
              <a:rPr lang="en-US" altLang="en-US" sz="1800">
                <a:solidFill>
                  <a:srgbClr val="800080"/>
                </a:solidFill>
              </a:rPr>
              <a:t> are only slightly different.)</a:t>
            </a:r>
          </a:p>
        </p:txBody>
      </p:sp>
      <p:pic>
        <p:nvPicPr>
          <p:cNvPr id="9014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6550" y="1057275"/>
            <a:ext cx="2295525" cy="306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0143" name="Text Box 4"/>
          <p:cNvSpPr txBox="1">
            <a:spLocks noChangeArrowheads="1"/>
          </p:cNvSpPr>
          <p:nvPr/>
        </p:nvSpPr>
        <p:spPr bwMode="auto">
          <a:xfrm>
            <a:off x="2798763" y="3871913"/>
            <a:ext cx="5143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800" b="1" i="1">
                <a:latin typeface="Symbol" panose="05050102010706020507" pitchFamily="18" charset="2"/>
                <a:cs typeface="Times New Roman" panose="02020603050405020304" pitchFamily="18" charset="0"/>
              </a:rPr>
              <a:t>w</a:t>
            </a:r>
            <a:endParaRPr lang="en-US" altLang="en-US" sz="2800" b="1">
              <a:cs typeface="Times New Roman" panose="02020603050405020304" pitchFamily="18" charset="0"/>
            </a:endParaRPr>
          </a:p>
        </p:txBody>
      </p:sp>
      <p:sp>
        <p:nvSpPr>
          <p:cNvPr id="90144" name="Rectangle 69"/>
          <p:cNvSpPr>
            <a:spLocks noChangeArrowheads="1"/>
          </p:cNvSpPr>
          <p:nvPr/>
        </p:nvSpPr>
        <p:spPr bwMode="auto">
          <a:xfrm>
            <a:off x="-44450" y="2678113"/>
            <a:ext cx="385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800" i="1">
                <a:solidFill>
                  <a:srgbClr val="000000"/>
                </a:solidFill>
                <a:latin typeface="Arial" panose="020B0604020202020204" pitchFamily="34" charset="0"/>
                <a:cs typeface="Times New Roman" panose="02020603050405020304" pitchFamily="18" charset="0"/>
              </a:rPr>
              <a:t>v</a:t>
            </a:r>
            <a:r>
              <a:rPr lang="en-CA" altLang="en-US" sz="1600" i="1" baseline="-25000">
                <a:solidFill>
                  <a:srgbClr val="000000"/>
                </a:solidFill>
                <a:latin typeface="Arial" panose="020B0604020202020204" pitchFamily="34" charset="0"/>
                <a:cs typeface="Arial" panose="020B0604020202020204" pitchFamily="34" charset="0"/>
              </a:rPr>
              <a:t>g</a:t>
            </a:r>
            <a:endParaRPr lang="en-US" altLang="en-US">
              <a:latin typeface="Arial" panose="020B0604020202020204" pitchFamily="34" charset="0"/>
              <a:cs typeface="Arial" panose="020B0604020202020204" pitchFamily="34" charset="0"/>
            </a:endParaRPr>
          </a:p>
        </p:txBody>
      </p:sp>
      <p:sp>
        <p:nvSpPr>
          <p:cNvPr id="90145" name="Rectangle 71"/>
          <p:cNvSpPr>
            <a:spLocks noChangeArrowheads="1"/>
          </p:cNvSpPr>
          <p:nvPr/>
        </p:nvSpPr>
        <p:spPr bwMode="auto">
          <a:xfrm>
            <a:off x="3214688" y="2279650"/>
            <a:ext cx="5778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solidFill>
                  <a:srgbClr val="000000"/>
                </a:solidFill>
                <a:cs typeface="Times New Roman" panose="02020603050405020304" pitchFamily="18" charset="0"/>
              </a:rPr>
              <a:t>c /</a:t>
            </a:r>
            <a:r>
              <a:rPr lang="en-CA" altLang="en-US" sz="1600">
                <a:solidFill>
                  <a:srgbClr val="000000"/>
                </a:solidFill>
                <a:cs typeface="Times New Roman" panose="02020603050405020304" pitchFamily="18" charset="0"/>
              </a:rPr>
              <a:t> </a:t>
            </a:r>
            <a:r>
              <a:rPr lang="en-CA" altLang="en-US" sz="1600" i="1">
                <a:solidFill>
                  <a:srgbClr val="000000"/>
                </a:solidFill>
                <a:cs typeface="Times New Roman" panose="02020603050405020304" pitchFamily="18" charset="0"/>
              </a:rPr>
              <a:t>n</a:t>
            </a:r>
            <a:r>
              <a:rPr lang="en-CA" altLang="en-US" sz="1600" baseline="-25000">
                <a:solidFill>
                  <a:srgbClr val="000000"/>
                </a:solidFill>
                <a:cs typeface="Times New Roman" panose="02020603050405020304" pitchFamily="18" charset="0"/>
              </a:rPr>
              <a:t>1</a:t>
            </a:r>
            <a:endParaRPr lang="en-US" altLang="en-US" i="1" baseline="-25000"/>
          </a:p>
        </p:txBody>
      </p:sp>
      <p:sp>
        <p:nvSpPr>
          <p:cNvPr id="90146" name="Rectangle 72"/>
          <p:cNvSpPr>
            <a:spLocks noChangeArrowheads="1"/>
          </p:cNvSpPr>
          <p:nvPr/>
        </p:nvSpPr>
        <p:spPr bwMode="auto">
          <a:xfrm>
            <a:off x="3244850" y="3705225"/>
            <a:ext cx="9969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a:solidFill>
                  <a:srgbClr val="000000"/>
                </a:solidFill>
                <a:cs typeface="Times New Roman" panose="02020603050405020304" pitchFamily="18" charset="0"/>
              </a:rPr>
              <a:t>(</a:t>
            </a:r>
            <a:r>
              <a:rPr lang="en-CA" altLang="en-US" sz="1600" i="1">
                <a:solidFill>
                  <a:srgbClr val="000000"/>
                </a:solidFill>
                <a:cs typeface="Times New Roman" panose="02020603050405020304" pitchFamily="18" charset="0"/>
              </a:rPr>
              <a:t>c/n</a:t>
            </a:r>
            <a:r>
              <a:rPr lang="en-CA" altLang="en-US" sz="1600" baseline="-25000">
                <a:solidFill>
                  <a:srgbClr val="000000"/>
                </a:solidFill>
                <a:cs typeface="Times New Roman" panose="02020603050405020304" pitchFamily="18" charset="0"/>
              </a:rPr>
              <a:t>1</a:t>
            </a:r>
            <a:r>
              <a:rPr lang="en-CA" altLang="en-US" sz="1600">
                <a:solidFill>
                  <a:srgbClr val="000000"/>
                </a:solidFill>
                <a:cs typeface="Times New Roman" panose="02020603050405020304" pitchFamily="18" charset="0"/>
              </a:rPr>
              <a:t>)sin</a:t>
            </a:r>
            <a:r>
              <a:rPr lang="en-CA" altLang="en-US" sz="1600" i="1">
                <a:solidFill>
                  <a:srgbClr val="000000"/>
                </a:solidFill>
                <a:latin typeface="Symbol" panose="05050102010706020507" pitchFamily="18" charset="2"/>
                <a:cs typeface="Times New Roman" panose="02020603050405020304" pitchFamily="18" charset="0"/>
              </a:rPr>
              <a:t>q</a:t>
            </a:r>
            <a:r>
              <a:rPr lang="en-CA" altLang="en-US" sz="1600" i="1" baseline="-25000">
                <a:solidFill>
                  <a:srgbClr val="000000"/>
                </a:solidFill>
                <a:cs typeface="Times New Roman" panose="02020603050405020304" pitchFamily="18" charset="0"/>
              </a:rPr>
              <a:t>c</a:t>
            </a:r>
            <a:endParaRPr lang="en-US" altLang="en-US" i="1" baseline="30000"/>
          </a:p>
        </p:txBody>
      </p:sp>
      <p:sp>
        <p:nvSpPr>
          <p:cNvPr id="74" name="Rectangle 73"/>
          <p:cNvSpPr/>
          <p:nvPr/>
        </p:nvSpPr>
        <p:spPr bwMode="auto">
          <a:xfrm>
            <a:off x="1714500" y="2540000"/>
            <a:ext cx="79375" cy="1201738"/>
          </a:xfrm>
          <a:prstGeom prst="rect">
            <a:avLst/>
          </a:prstGeom>
          <a:solidFill>
            <a:schemeClr val="tx2">
              <a:lumMod val="75000"/>
              <a:lumOff val="25000"/>
              <a:alpha val="43000"/>
            </a:schemeClr>
          </a:solidFill>
          <a:ln w="19050" cap="flat" cmpd="sng" algn="ctr">
            <a:solidFill>
              <a:schemeClr val="tx1"/>
            </a:solidFill>
            <a:prstDash val="solid"/>
            <a:round/>
            <a:headEnd type="none" w="med" len="med"/>
            <a:tailEnd type="none" w="med" len="med"/>
          </a:ln>
          <a:effectLst/>
          <a:extLst/>
        </p:spPr>
        <p:txBody>
          <a:bodyPr/>
          <a:lstStyle/>
          <a:p>
            <a:pPr>
              <a:defRPr/>
            </a:pPr>
            <a:endParaRPr lang="en-US"/>
          </a:p>
        </p:txBody>
      </p:sp>
      <p:cxnSp>
        <p:nvCxnSpPr>
          <p:cNvPr id="90148" name="Straight Arrow Connector 75"/>
          <p:cNvCxnSpPr>
            <a:cxnSpLocks noChangeShapeType="1"/>
          </p:cNvCxnSpPr>
          <p:nvPr/>
        </p:nvCxnSpPr>
        <p:spPr bwMode="auto">
          <a:xfrm>
            <a:off x="1754188" y="2052638"/>
            <a:ext cx="0" cy="398462"/>
          </a:xfrm>
          <a:prstGeom prst="straightConnector1">
            <a:avLst/>
          </a:prstGeom>
          <a:noFill/>
          <a:ln w="381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49" name="Text Box 4"/>
          <p:cNvSpPr txBox="1">
            <a:spLocks noChangeArrowheads="1"/>
          </p:cNvSpPr>
          <p:nvPr/>
        </p:nvSpPr>
        <p:spPr bwMode="auto">
          <a:xfrm>
            <a:off x="817563" y="1527175"/>
            <a:ext cx="1951037"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en-US" sz="1600">
                <a:cs typeface="Times New Roman" panose="02020603050405020304" pitchFamily="18" charset="0"/>
              </a:rPr>
              <a:t>Operating</a:t>
            </a:r>
            <a:br>
              <a:rPr lang="en-US" altLang="en-US" sz="1600">
                <a:cs typeface="Times New Roman" panose="02020603050405020304" pitchFamily="18" charset="0"/>
              </a:rPr>
            </a:br>
            <a:r>
              <a:rPr lang="en-US" altLang="en-US" sz="1600">
                <a:cs typeface="Times New Roman" panose="02020603050405020304" pitchFamily="18" charset="0"/>
              </a:rPr>
              <a:t>frequency</a:t>
            </a:r>
            <a:endParaRPr lang="en-US" altLang="en-US" sz="1600" b="1">
              <a:cs typeface="Times New Roman" panose="02020603050405020304" pitchFamily="18" charset="0"/>
            </a:endParaRPr>
          </a:p>
        </p:txBody>
      </p:sp>
      <p:cxnSp>
        <p:nvCxnSpPr>
          <p:cNvPr id="90150" name="Straight Connector 77"/>
          <p:cNvCxnSpPr>
            <a:cxnSpLocks noChangeShapeType="1"/>
            <a:endCxn id="90151" idx="2"/>
          </p:cNvCxnSpPr>
          <p:nvPr/>
        </p:nvCxnSpPr>
        <p:spPr bwMode="auto">
          <a:xfrm>
            <a:off x="1793875" y="3738563"/>
            <a:ext cx="974725" cy="3175"/>
          </a:xfrm>
          <a:prstGeom prst="line">
            <a:avLst/>
          </a:prstGeom>
          <a:noFill/>
          <a:ln w="9525" algn="ctr">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51" name="Right Brace 78"/>
          <p:cNvSpPr>
            <a:spLocks/>
          </p:cNvSpPr>
          <p:nvPr/>
        </p:nvSpPr>
        <p:spPr bwMode="auto">
          <a:xfrm>
            <a:off x="2768600" y="2495550"/>
            <a:ext cx="346075" cy="1246188"/>
          </a:xfrm>
          <a:prstGeom prst="rightBrace">
            <a:avLst>
              <a:gd name="adj1" fmla="val 8352"/>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cxnSp>
        <p:nvCxnSpPr>
          <p:cNvPr id="90152" name="Straight Arrow Connector 79"/>
          <p:cNvCxnSpPr>
            <a:cxnSpLocks noChangeShapeType="1"/>
          </p:cNvCxnSpPr>
          <p:nvPr/>
        </p:nvCxnSpPr>
        <p:spPr bwMode="auto">
          <a:xfrm flipH="1">
            <a:off x="2973388" y="2476500"/>
            <a:ext cx="166687"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53" name="Text Box 4"/>
          <p:cNvSpPr txBox="1">
            <a:spLocks noChangeArrowheads="1"/>
          </p:cNvSpPr>
          <p:nvPr/>
        </p:nvSpPr>
        <p:spPr bwMode="auto">
          <a:xfrm>
            <a:off x="3140075" y="2725738"/>
            <a:ext cx="1323975"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en-US" sz="1400">
                <a:cs typeface="Times New Roman" panose="02020603050405020304" pitchFamily="18" charset="0"/>
              </a:rPr>
              <a:t>Range of group</a:t>
            </a:r>
            <a:br>
              <a:rPr lang="en-US" altLang="en-US" sz="1400">
                <a:cs typeface="Times New Roman" panose="02020603050405020304" pitchFamily="18" charset="0"/>
              </a:rPr>
            </a:br>
            <a:r>
              <a:rPr lang="en-US" altLang="en-US" sz="1400">
                <a:cs typeface="Times New Roman" panose="02020603050405020304" pitchFamily="18" charset="0"/>
              </a:rPr>
              <a:t>velocities for 65 modes</a:t>
            </a:r>
            <a:endParaRPr lang="en-US" altLang="en-US" sz="1400" b="1">
              <a:cs typeface="Times New Roman" panose="02020603050405020304" pitchFamily="18" charset="0"/>
            </a:endParaRPr>
          </a:p>
        </p:txBody>
      </p:sp>
      <p:cxnSp>
        <p:nvCxnSpPr>
          <p:cNvPr id="90154" name="Straight Arrow Connector 84"/>
          <p:cNvCxnSpPr>
            <a:cxnSpLocks noChangeShapeType="1"/>
            <a:stCxn id="90146" idx="1"/>
          </p:cNvCxnSpPr>
          <p:nvPr/>
        </p:nvCxnSpPr>
        <p:spPr bwMode="auto">
          <a:xfrm flipH="1">
            <a:off x="2898775" y="3875088"/>
            <a:ext cx="346075" cy="635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55" name="Straight Arrow Connector 85"/>
          <p:cNvCxnSpPr>
            <a:cxnSpLocks noChangeShapeType="1"/>
          </p:cNvCxnSpPr>
          <p:nvPr/>
        </p:nvCxnSpPr>
        <p:spPr bwMode="auto">
          <a:xfrm flipV="1">
            <a:off x="160338" y="2371725"/>
            <a:ext cx="0" cy="338138"/>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56" name="Rectangle 86"/>
          <p:cNvSpPr>
            <a:spLocks noChangeArrowheads="1"/>
          </p:cNvSpPr>
          <p:nvPr/>
        </p:nvSpPr>
        <p:spPr bwMode="auto">
          <a:xfrm>
            <a:off x="3178175" y="887413"/>
            <a:ext cx="5778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solidFill>
                  <a:srgbClr val="000000"/>
                </a:solidFill>
                <a:cs typeface="Times New Roman" panose="02020603050405020304" pitchFamily="18" charset="0"/>
              </a:rPr>
              <a:t>c /</a:t>
            </a:r>
            <a:r>
              <a:rPr lang="en-CA" altLang="en-US" sz="1600">
                <a:solidFill>
                  <a:srgbClr val="000000"/>
                </a:solidFill>
                <a:cs typeface="Times New Roman" panose="02020603050405020304" pitchFamily="18" charset="0"/>
              </a:rPr>
              <a:t> </a:t>
            </a:r>
            <a:r>
              <a:rPr lang="en-CA" altLang="en-US" sz="1600" i="1">
                <a:solidFill>
                  <a:srgbClr val="000000"/>
                </a:solidFill>
                <a:cs typeface="Times New Roman" panose="02020603050405020304" pitchFamily="18" charset="0"/>
              </a:rPr>
              <a:t>n</a:t>
            </a:r>
            <a:r>
              <a:rPr lang="en-CA" altLang="en-US" sz="1600" baseline="-25000">
                <a:solidFill>
                  <a:srgbClr val="000000"/>
                </a:solidFill>
                <a:cs typeface="Times New Roman" panose="02020603050405020304" pitchFamily="18" charset="0"/>
              </a:rPr>
              <a:t>2</a:t>
            </a:r>
            <a:endParaRPr lang="en-US" altLang="en-US" i="1" baseline="-25000"/>
          </a:p>
        </p:txBody>
      </p:sp>
      <p:cxnSp>
        <p:nvCxnSpPr>
          <p:cNvPr id="90157" name="Straight Arrow Connector 88"/>
          <p:cNvCxnSpPr>
            <a:cxnSpLocks noChangeShapeType="1"/>
          </p:cNvCxnSpPr>
          <p:nvPr/>
        </p:nvCxnSpPr>
        <p:spPr bwMode="auto">
          <a:xfrm flipH="1">
            <a:off x="2889250" y="1084263"/>
            <a:ext cx="166688"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58" name="Straight Arrow Connector 303104"/>
          <p:cNvCxnSpPr>
            <a:cxnSpLocks noChangeShapeType="1"/>
          </p:cNvCxnSpPr>
          <p:nvPr/>
        </p:nvCxnSpPr>
        <p:spPr bwMode="auto">
          <a:xfrm flipV="1">
            <a:off x="395288" y="887413"/>
            <a:ext cx="0" cy="3159125"/>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159" name="Straight Arrow Connector 102"/>
          <p:cNvCxnSpPr>
            <a:cxnSpLocks noChangeShapeType="1"/>
          </p:cNvCxnSpPr>
          <p:nvPr/>
        </p:nvCxnSpPr>
        <p:spPr bwMode="auto">
          <a:xfrm flipV="1">
            <a:off x="382588" y="4046538"/>
            <a:ext cx="2516187" cy="0"/>
          </a:xfrm>
          <a:prstGeom prst="straightConnector1">
            <a:avLst/>
          </a:prstGeom>
          <a:noFill/>
          <a:ln w="12700"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0160" name="Text Box 4"/>
          <p:cNvSpPr txBox="1">
            <a:spLocks noChangeArrowheads="1"/>
          </p:cNvSpPr>
          <p:nvPr/>
        </p:nvSpPr>
        <p:spPr bwMode="auto">
          <a:xfrm>
            <a:off x="33338" y="19050"/>
            <a:ext cx="15652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en-US" sz="1100">
                <a:solidFill>
                  <a:srgbClr val="1A0AFF"/>
                </a:solidFill>
                <a:latin typeface="Arial" panose="020B0604020202020204" pitchFamily="34" charset="0"/>
                <a:cs typeface="Arial" panose="020B0604020202020204" pitchFamily="34" charset="0"/>
              </a:rPr>
              <a:t>Not in the textbook</a:t>
            </a:r>
            <a:endParaRPr lang="en-US" altLang="en-US" sz="1100" b="1">
              <a:solidFill>
                <a:srgbClr val="1A0AFF"/>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reeform 102"/>
          <p:cNvSpPr>
            <a:spLocks/>
          </p:cNvSpPr>
          <p:nvPr/>
        </p:nvSpPr>
        <p:spPr bwMode="auto">
          <a:xfrm>
            <a:off x="6230938" y="1525588"/>
            <a:ext cx="431800" cy="438150"/>
          </a:xfrm>
          <a:custGeom>
            <a:avLst/>
            <a:gdLst>
              <a:gd name="T0" fmla="*/ 0 w 532964"/>
              <a:gd name="T1" fmla="*/ 7 h 647918"/>
              <a:gd name="T2" fmla="*/ 328 w 532964"/>
              <a:gd name="T3" fmla="*/ 7 h 647918"/>
              <a:gd name="T4" fmla="*/ 328 w 532964"/>
              <a:gd name="T5" fmla="*/ 0 h 647918"/>
              <a:gd name="T6" fmla="*/ 912 w 532964"/>
              <a:gd name="T7" fmla="*/ 0 h 647918"/>
              <a:gd name="T8" fmla="*/ 912 w 532964"/>
              <a:gd name="T9" fmla="*/ 7 h 647918"/>
              <a:gd name="T10" fmla="*/ 1193 w 532964"/>
              <a:gd name="T11" fmla="*/ 7 h 6479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964" h="647918">
                <a:moveTo>
                  <a:pt x="0" y="647918"/>
                </a:moveTo>
                <a:lnTo>
                  <a:pt x="146304" y="647918"/>
                </a:lnTo>
                <a:lnTo>
                  <a:pt x="146304" y="0"/>
                </a:lnTo>
                <a:lnTo>
                  <a:pt x="407561" y="0"/>
                </a:lnTo>
                <a:lnTo>
                  <a:pt x="407561" y="647918"/>
                </a:lnTo>
                <a:lnTo>
                  <a:pt x="532964" y="647918"/>
                </a:lnTo>
              </a:path>
            </a:pathLst>
          </a:custGeom>
          <a:noFill/>
          <a:ln w="38100" cap="flat" cmpd="sng" algn="ctr">
            <a:solidFill>
              <a:srgbClr val="1A0A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3" name="Rectangle 54"/>
          <p:cNvSpPr>
            <a:spLocks noChangeArrowheads="1"/>
          </p:cNvSpPr>
          <p:nvPr/>
        </p:nvSpPr>
        <p:spPr bwMode="auto">
          <a:xfrm>
            <a:off x="1482725" y="1017588"/>
            <a:ext cx="4132263" cy="1917700"/>
          </a:xfrm>
          <a:prstGeom prst="rect">
            <a:avLst/>
          </a:prstGeom>
          <a:solidFill>
            <a:srgbClr val="FFFF00"/>
          </a:solidFill>
          <a:ln w="12700"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sp>
        <p:nvSpPr>
          <p:cNvPr id="57" name="Rectangle 56"/>
          <p:cNvSpPr/>
          <p:nvPr/>
        </p:nvSpPr>
        <p:spPr bwMode="auto">
          <a:xfrm>
            <a:off x="1482725" y="1355725"/>
            <a:ext cx="4132263" cy="1247775"/>
          </a:xfrm>
          <a:prstGeom prst="rect">
            <a:avLst/>
          </a:prstGeom>
          <a:solidFill>
            <a:schemeClr val="accent3"/>
          </a:solidFill>
          <a:ln w="12700" cap="flat" cmpd="sng" algn="ctr">
            <a:solidFill>
              <a:schemeClr val="tx1"/>
            </a:solidFill>
            <a:prstDash val="solid"/>
            <a:round/>
            <a:headEnd type="none" w="med" len="med"/>
            <a:tailEnd type="none" w="med" len="med"/>
          </a:ln>
          <a:effectLst/>
          <a:extLst/>
        </p:spPr>
        <p:txBody>
          <a:bodyPr/>
          <a:lstStyle/>
          <a:p>
            <a:pPr>
              <a:defRPr/>
            </a:pPr>
            <a:endParaRPr lang="en-US">
              <a:solidFill>
                <a:srgbClr val="000000"/>
              </a:solidFill>
            </a:endParaRPr>
          </a:p>
        </p:txBody>
      </p:sp>
      <p:cxnSp>
        <p:nvCxnSpPr>
          <p:cNvPr id="92165" name="Straight Connector 57"/>
          <p:cNvCxnSpPr>
            <a:cxnSpLocks noChangeShapeType="1"/>
            <a:endCxn id="92163" idx="3"/>
          </p:cNvCxnSpPr>
          <p:nvPr/>
        </p:nvCxnSpPr>
        <p:spPr bwMode="auto">
          <a:xfrm>
            <a:off x="1482725" y="1976438"/>
            <a:ext cx="4132263" cy="0"/>
          </a:xfrm>
          <a:prstGeom prst="line">
            <a:avLst/>
          </a:prstGeom>
          <a:noFill/>
          <a:ln w="38100"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166" name="Straight Arrow Connector 58"/>
          <p:cNvCxnSpPr>
            <a:cxnSpLocks noChangeShapeType="1"/>
          </p:cNvCxnSpPr>
          <p:nvPr/>
        </p:nvCxnSpPr>
        <p:spPr bwMode="auto">
          <a:xfrm>
            <a:off x="5483225" y="1976438"/>
            <a:ext cx="466725" cy="0"/>
          </a:xfrm>
          <a:prstGeom prst="straightConnector1">
            <a:avLst/>
          </a:prstGeom>
          <a:noFill/>
          <a:ln w="285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167" name="Straight Arrow Connector 64"/>
          <p:cNvCxnSpPr>
            <a:cxnSpLocks noChangeShapeType="1"/>
          </p:cNvCxnSpPr>
          <p:nvPr/>
        </p:nvCxnSpPr>
        <p:spPr bwMode="auto">
          <a:xfrm flipV="1">
            <a:off x="5626100" y="1646238"/>
            <a:ext cx="169863" cy="322262"/>
          </a:xfrm>
          <a:prstGeom prst="straightConnector1">
            <a:avLst/>
          </a:prstGeom>
          <a:noFill/>
          <a:ln w="28575" algn="ctr">
            <a:solidFill>
              <a:srgbClr val="1A0A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168" name="Rectangle 2"/>
          <p:cNvSpPr txBox="1">
            <a:spLocks noChangeArrowheads="1"/>
          </p:cNvSpPr>
          <p:nvPr/>
        </p:nvSpPr>
        <p:spPr bwMode="auto">
          <a:xfrm>
            <a:off x="1058863" y="3090863"/>
            <a:ext cx="9223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800080"/>
                </a:solidFill>
              </a:rPr>
              <a:t>TE</a:t>
            </a:r>
            <a:r>
              <a:rPr lang="en-US" altLang="en-US" sz="1600" b="1" baseline="-25000">
                <a:solidFill>
                  <a:srgbClr val="800080"/>
                </a:solidFill>
              </a:rPr>
              <a:t>highest</a:t>
            </a:r>
            <a:endParaRPr lang="en-US" altLang="en-US" sz="2800" baseline="-25000">
              <a:solidFill>
                <a:srgbClr val="800080"/>
              </a:solidFill>
            </a:endParaRPr>
          </a:p>
        </p:txBody>
      </p:sp>
      <p:cxnSp>
        <p:nvCxnSpPr>
          <p:cNvPr id="92169" name="Straight Connector 68"/>
          <p:cNvCxnSpPr>
            <a:cxnSpLocks noChangeShapeType="1"/>
          </p:cNvCxnSpPr>
          <p:nvPr/>
        </p:nvCxnSpPr>
        <p:spPr bwMode="auto">
          <a:xfrm>
            <a:off x="1871663" y="1203325"/>
            <a:ext cx="0" cy="576263"/>
          </a:xfrm>
          <a:prstGeom prst="line">
            <a:avLst/>
          </a:prstGeom>
          <a:noFill/>
          <a:ln w="9525" algn="ctr">
            <a:solidFill>
              <a:srgbClr val="800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170" name="TextBox 69"/>
          <p:cNvSpPr txBox="1">
            <a:spLocks noChangeArrowheads="1"/>
          </p:cNvSpPr>
          <p:nvPr/>
        </p:nvSpPr>
        <p:spPr bwMode="auto">
          <a:xfrm>
            <a:off x="1616075" y="1516063"/>
            <a:ext cx="349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100" i="1">
                <a:solidFill>
                  <a:srgbClr val="800080"/>
                </a:solidFill>
                <a:latin typeface="Symbol" panose="05050102010706020507" pitchFamily="18" charset="2"/>
              </a:rPr>
              <a:t>q</a:t>
            </a:r>
            <a:r>
              <a:rPr lang="en-US" altLang="en-US" sz="1100" i="1" baseline="-25000">
                <a:solidFill>
                  <a:srgbClr val="800080"/>
                </a:solidFill>
              </a:rPr>
              <a:t>c</a:t>
            </a:r>
          </a:p>
        </p:txBody>
      </p:sp>
      <p:cxnSp>
        <p:nvCxnSpPr>
          <p:cNvPr id="92171" name="Straight Arrow Connector 78"/>
          <p:cNvCxnSpPr>
            <a:cxnSpLocks noChangeShapeType="1"/>
          </p:cNvCxnSpPr>
          <p:nvPr/>
        </p:nvCxnSpPr>
        <p:spPr bwMode="auto">
          <a:xfrm flipV="1">
            <a:off x="1535113" y="2352675"/>
            <a:ext cx="188912" cy="765175"/>
          </a:xfrm>
          <a:prstGeom prst="straightConnector1">
            <a:avLst/>
          </a:prstGeom>
          <a:noFill/>
          <a:ln w="9525" algn="ctr">
            <a:solidFill>
              <a:srgbClr val="8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172" name="Rectangle 2"/>
          <p:cNvSpPr>
            <a:spLocks noGrp="1" noChangeArrowheads="1"/>
          </p:cNvSpPr>
          <p:nvPr>
            <p:ph type="title"/>
          </p:nvPr>
        </p:nvSpPr>
        <p:spPr bwMode="auto">
          <a:xfrm>
            <a:off x="706438" y="57150"/>
            <a:ext cx="7791450" cy="7381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400" b="1" smtClean="0">
                <a:solidFill>
                  <a:srgbClr val="FF020B"/>
                </a:solidFill>
              </a:rPr>
              <a:t>Dispersion in the Planar Dielectric Waveguide</a:t>
            </a:r>
            <a:br>
              <a:rPr lang="en-US" altLang="en-US" sz="2400" b="1" smtClean="0">
                <a:solidFill>
                  <a:srgbClr val="FF020B"/>
                </a:solidFill>
              </a:rPr>
            </a:br>
            <a:r>
              <a:rPr lang="en-US" altLang="en-US" sz="2400" b="1" smtClean="0">
                <a:solidFill>
                  <a:srgbClr val="FF020B"/>
                </a:solidFill>
              </a:rPr>
              <a:t>Many Modes</a:t>
            </a:r>
            <a:endParaRPr lang="en-US" altLang="en-US" sz="4000" smtClean="0"/>
          </a:p>
        </p:txBody>
      </p:sp>
      <p:cxnSp>
        <p:nvCxnSpPr>
          <p:cNvPr id="92173" name="Straight Arrow Connector 21"/>
          <p:cNvCxnSpPr>
            <a:cxnSpLocks noChangeShapeType="1"/>
          </p:cNvCxnSpPr>
          <p:nvPr/>
        </p:nvCxnSpPr>
        <p:spPr bwMode="auto">
          <a:xfrm>
            <a:off x="5641975" y="1979613"/>
            <a:ext cx="307975" cy="252412"/>
          </a:xfrm>
          <a:prstGeom prst="straightConnector1">
            <a:avLst/>
          </a:prstGeom>
          <a:noFill/>
          <a:ln w="28575" algn="ctr">
            <a:solidFill>
              <a:srgbClr val="FF99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174" name="Freeform 26"/>
          <p:cNvSpPr>
            <a:spLocks/>
          </p:cNvSpPr>
          <p:nvPr/>
        </p:nvSpPr>
        <p:spPr bwMode="auto">
          <a:xfrm flipV="1">
            <a:off x="1492250" y="1355725"/>
            <a:ext cx="4124325" cy="1247775"/>
          </a:xfrm>
          <a:custGeom>
            <a:avLst/>
            <a:gdLst>
              <a:gd name="T0" fmla="*/ 0 w 4124415"/>
              <a:gd name="T1" fmla="*/ 563078494 h 978551"/>
              <a:gd name="T2" fmla="*/ 757471 w 4124415"/>
              <a:gd name="T3" fmla="*/ 9428662 h 978551"/>
              <a:gd name="T4" fmla="*/ 2158984 w 4124415"/>
              <a:gd name="T5" fmla="*/ 1125080344 h 978551"/>
              <a:gd name="T6" fmla="*/ 3437540 w 4124415"/>
              <a:gd name="T7" fmla="*/ 0 h 978551"/>
              <a:gd name="T8" fmla="*/ 4121895 w 4124415"/>
              <a:gd name="T9" fmla="*/ 546308398 h 9785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4415" h="978551">
                <a:moveTo>
                  <a:pt x="0" y="489743"/>
                </a:moveTo>
                <a:lnTo>
                  <a:pt x="757947" y="8201"/>
                </a:lnTo>
                <a:lnTo>
                  <a:pt x="2160300" y="978551"/>
                </a:lnTo>
                <a:lnTo>
                  <a:pt x="3439640" y="0"/>
                </a:lnTo>
                <a:lnTo>
                  <a:pt x="4124415" y="475158"/>
                </a:lnTo>
              </a:path>
            </a:pathLst>
          </a:custGeom>
          <a:noFill/>
          <a:ln w="28575" cap="flat" cmpd="sng" algn="ctr">
            <a:solidFill>
              <a:srgbClr val="FF99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92175" name="Straight Arrow Connector 27"/>
          <p:cNvCxnSpPr>
            <a:cxnSpLocks noChangeShapeType="1"/>
          </p:cNvCxnSpPr>
          <p:nvPr/>
        </p:nvCxnSpPr>
        <p:spPr bwMode="auto">
          <a:xfrm flipV="1">
            <a:off x="5607050" y="1779588"/>
            <a:ext cx="306388" cy="225425"/>
          </a:xfrm>
          <a:prstGeom prst="straightConnector1">
            <a:avLst/>
          </a:prstGeom>
          <a:noFill/>
          <a:ln w="28575" algn="ctr">
            <a:solidFill>
              <a:srgbClr val="FF99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176" name="Freeform 35"/>
          <p:cNvSpPr>
            <a:spLocks/>
          </p:cNvSpPr>
          <p:nvPr/>
        </p:nvSpPr>
        <p:spPr bwMode="auto">
          <a:xfrm>
            <a:off x="554038" y="1520825"/>
            <a:ext cx="433387" cy="436563"/>
          </a:xfrm>
          <a:custGeom>
            <a:avLst/>
            <a:gdLst>
              <a:gd name="T0" fmla="*/ 0 w 532964"/>
              <a:gd name="T1" fmla="*/ 7 h 647918"/>
              <a:gd name="T2" fmla="*/ 363 w 532964"/>
              <a:gd name="T3" fmla="*/ 7 h 647918"/>
              <a:gd name="T4" fmla="*/ 363 w 532964"/>
              <a:gd name="T5" fmla="*/ 0 h 647918"/>
              <a:gd name="T6" fmla="*/ 1012 w 532964"/>
              <a:gd name="T7" fmla="*/ 0 h 647918"/>
              <a:gd name="T8" fmla="*/ 1012 w 532964"/>
              <a:gd name="T9" fmla="*/ 7 h 647918"/>
              <a:gd name="T10" fmla="*/ 1322 w 532964"/>
              <a:gd name="T11" fmla="*/ 7 h 6479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964" h="647918">
                <a:moveTo>
                  <a:pt x="0" y="647918"/>
                </a:moveTo>
                <a:lnTo>
                  <a:pt x="146304" y="647918"/>
                </a:lnTo>
                <a:lnTo>
                  <a:pt x="146304" y="0"/>
                </a:lnTo>
                <a:lnTo>
                  <a:pt x="407561" y="0"/>
                </a:lnTo>
                <a:lnTo>
                  <a:pt x="407561" y="647918"/>
                </a:lnTo>
                <a:lnTo>
                  <a:pt x="532964" y="647918"/>
                </a:lnTo>
              </a:path>
            </a:pathLst>
          </a:custGeom>
          <a:noFill/>
          <a:ln w="38100" cap="flat" cmpd="sng" algn="ctr">
            <a:solidFill>
              <a:srgbClr val="008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7" name="Freeform 40"/>
          <p:cNvSpPr>
            <a:spLocks/>
          </p:cNvSpPr>
          <p:nvPr/>
        </p:nvSpPr>
        <p:spPr bwMode="auto">
          <a:xfrm>
            <a:off x="6069013" y="1533525"/>
            <a:ext cx="433387" cy="438150"/>
          </a:xfrm>
          <a:custGeom>
            <a:avLst/>
            <a:gdLst>
              <a:gd name="T0" fmla="*/ 0 w 532964"/>
              <a:gd name="T1" fmla="*/ 7 h 647918"/>
              <a:gd name="T2" fmla="*/ 363 w 532964"/>
              <a:gd name="T3" fmla="*/ 7 h 647918"/>
              <a:gd name="T4" fmla="*/ 363 w 532964"/>
              <a:gd name="T5" fmla="*/ 0 h 647918"/>
              <a:gd name="T6" fmla="*/ 1012 w 532964"/>
              <a:gd name="T7" fmla="*/ 0 h 647918"/>
              <a:gd name="T8" fmla="*/ 1012 w 532964"/>
              <a:gd name="T9" fmla="*/ 7 h 647918"/>
              <a:gd name="T10" fmla="*/ 1322 w 532964"/>
              <a:gd name="T11" fmla="*/ 7 h 6479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964" h="647918">
                <a:moveTo>
                  <a:pt x="0" y="647918"/>
                </a:moveTo>
                <a:lnTo>
                  <a:pt x="146304" y="647918"/>
                </a:lnTo>
                <a:lnTo>
                  <a:pt x="146304" y="0"/>
                </a:lnTo>
                <a:lnTo>
                  <a:pt x="407561" y="0"/>
                </a:lnTo>
                <a:lnTo>
                  <a:pt x="407561" y="647918"/>
                </a:lnTo>
                <a:lnTo>
                  <a:pt x="532964" y="647918"/>
                </a:lnTo>
              </a:path>
            </a:pathLst>
          </a:custGeom>
          <a:noFill/>
          <a:ln w="38100" cap="flat" cmpd="sng" algn="ctr">
            <a:solidFill>
              <a:srgbClr val="FF99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8" name="Freeform 41"/>
          <p:cNvSpPr>
            <a:spLocks/>
          </p:cNvSpPr>
          <p:nvPr/>
        </p:nvSpPr>
        <p:spPr bwMode="auto">
          <a:xfrm>
            <a:off x="6824663" y="1533525"/>
            <a:ext cx="1182687" cy="438150"/>
          </a:xfrm>
          <a:custGeom>
            <a:avLst/>
            <a:gdLst>
              <a:gd name="T0" fmla="*/ 0 w 532964"/>
              <a:gd name="T1" fmla="*/ 7 h 647918"/>
              <a:gd name="T2" fmla="*/ 2147483646 w 532964"/>
              <a:gd name="T3" fmla="*/ 7 h 647918"/>
              <a:gd name="T4" fmla="*/ 2147483646 w 532964"/>
              <a:gd name="T5" fmla="*/ 0 h 647918"/>
              <a:gd name="T6" fmla="*/ 2147483646 w 532964"/>
              <a:gd name="T7" fmla="*/ 0 h 647918"/>
              <a:gd name="T8" fmla="*/ 2147483646 w 532964"/>
              <a:gd name="T9" fmla="*/ 7 h 647918"/>
              <a:gd name="T10" fmla="*/ 2147483646 w 532964"/>
              <a:gd name="T11" fmla="*/ 7 h 6479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964" h="647918">
                <a:moveTo>
                  <a:pt x="0" y="647918"/>
                </a:moveTo>
                <a:lnTo>
                  <a:pt x="146304" y="647918"/>
                </a:lnTo>
                <a:lnTo>
                  <a:pt x="146304" y="0"/>
                </a:lnTo>
                <a:lnTo>
                  <a:pt x="407561" y="0"/>
                </a:lnTo>
                <a:lnTo>
                  <a:pt x="407561" y="647918"/>
                </a:lnTo>
                <a:lnTo>
                  <a:pt x="532964" y="647918"/>
                </a:lnTo>
              </a:path>
            </a:pathLst>
          </a:custGeom>
          <a:noFill/>
          <a:ln w="38100" cap="flat" cmpd="sng" algn="ctr">
            <a:solidFill>
              <a:srgbClr val="008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9" name="TextBox 43"/>
          <p:cNvSpPr txBox="1">
            <a:spLocks noChangeArrowheads="1"/>
          </p:cNvSpPr>
          <p:nvPr/>
        </p:nvSpPr>
        <p:spPr bwMode="auto">
          <a:xfrm>
            <a:off x="6645275" y="1522413"/>
            <a:ext cx="323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solidFill>
                  <a:srgbClr val="000000"/>
                </a:solidFill>
              </a:rPr>
              <a:t>=</a:t>
            </a:r>
          </a:p>
        </p:txBody>
      </p:sp>
      <p:sp>
        <p:nvSpPr>
          <p:cNvPr id="92180" name="TextBox 45"/>
          <p:cNvSpPr txBox="1">
            <a:spLocks noChangeArrowheads="1"/>
          </p:cNvSpPr>
          <p:nvPr/>
        </p:nvSpPr>
        <p:spPr bwMode="auto">
          <a:xfrm>
            <a:off x="6700838" y="2090738"/>
            <a:ext cx="15033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b="1">
                <a:solidFill>
                  <a:srgbClr val="008000"/>
                </a:solidFill>
              </a:rPr>
              <a:t>Broadened pulse</a:t>
            </a:r>
          </a:p>
        </p:txBody>
      </p:sp>
      <p:sp>
        <p:nvSpPr>
          <p:cNvPr id="92181" name="TextBox 46"/>
          <p:cNvSpPr txBox="1">
            <a:spLocks noChangeArrowheads="1"/>
          </p:cNvSpPr>
          <p:nvPr/>
        </p:nvSpPr>
        <p:spPr bwMode="auto">
          <a:xfrm>
            <a:off x="5991225" y="2106613"/>
            <a:ext cx="912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a:solidFill>
                  <a:srgbClr val="008000"/>
                </a:solidFill>
              </a:rPr>
              <a:t>Output</a:t>
            </a:r>
          </a:p>
          <a:p>
            <a:r>
              <a:rPr lang="en-US" altLang="en-US" sz="1600" b="1">
                <a:solidFill>
                  <a:srgbClr val="008000"/>
                </a:solidFill>
              </a:rPr>
              <a:t>pulse</a:t>
            </a:r>
          </a:p>
        </p:txBody>
      </p:sp>
      <p:sp>
        <p:nvSpPr>
          <p:cNvPr id="92182" name="TextBox 47"/>
          <p:cNvSpPr txBox="1">
            <a:spLocks noChangeArrowheads="1"/>
          </p:cNvSpPr>
          <p:nvPr/>
        </p:nvSpPr>
        <p:spPr bwMode="auto">
          <a:xfrm>
            <a:off x="395288" y="2055813"/>
            <a:ext cx="750887"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b="1">
                <a:solidFill>
                  <a:srgbClr val="008000"/>
                </a:solidFill>
              </a:rPr>
              <a:t>Very short input</a:t>
            </a:r>
            <a:br>
              <a:rPr lang="en-US" altLang="en-US" sz="1600" b="1">
                <a:solidFill>
                  <a:srgbClr val="008000"/>
                </a:solidFill>
              </a:rPr>
            </a:br>
            <a:r>
              <a:rPr lang="en-US" altLang="en-US" sz="1600" b="1">
                <a:solidFill>
                  <a:srgbClr val="008000"/>
                </a:solidFill>
              </a:rPr>
              <a:t>pulse</a:t>
            </a:r>
          </a:p>
        </p:txBody>
      </p:sp>
      <p:sp>
        <p:nvSpPr>
          <p:cNvPr id="92183" name="TextBox 96"/>
          <p:cNvSpPr txBox="1">
            <a:spLocks noChangeArrowheads="1"/>
          </p:cNvSpPr>
          <p:nvPr/>
        </p:nvSpPr>
        <p:spPr bwMode="auto">
          <a:xfrm>
            <a:off x="306388" y="1085850"/>
            <a:ext cx="966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i="1">
                <a:solidFill>
                  <a:srgbClr val="008000"/>
                </a:solidFill>
                <a:latin typeface="Symbol" panose="05050102010706020507" pitchFamily="18" charset="2"/>
                <a:cs typeface="Times New Roman" panose="02020603050405020304" pitchFamily="18" charset="0"/>
              </a:rPr>
              <a:t>w</a:t>
            </a:r>
            <a:r>
              <a:rPr lang="en-US" altLang="en-US" sz="1800" baseline="-25000">
                <a:solidFill>
                  <a:srgbClr val="008000"/>
                </a:solidFill>
                <a:cs typeface="Times New Roman" panose="02020603050405020304" pitchFamily="18" charset="0"/>
              </a:rPr>
              <a:t>2</a:t>
            </a:r>
          </a:p>
        </p:txBody>
      </p:sp>
      <p:sp>
        <p:nvSpPr>
          <p:cNvPr id="92184" name="TextBox 97"/>
          <p:cNvSpPr txBox="1">
            <a:spLocks noChangeArrowheads="1"/>
          </p:cNvSpPr>
          <p:nvPr/>
        </p:nvSpPr>
        <p:spPr bwMode="auto">
          <a:xfrm>
            <a:off x="6969125" y="1779588"/>
            <a:ext cx="966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i="1">
                <a:solidFill>
                  <a:srgbClr val="008000"/>
                </a:solidFill>
                <a:latin typeface="Symbol" panose="05050102010706020507" pitchFamily="18" charset="2"/>
                <a:cs typeface="Times New Roman" panose="02020603050405020304" pitchFamily="18" charset="0"/>
              </a:rPr>
              <a:t>w</a:t>
            </a:r>
            <a:r>
              <a:rPr lang="en-US" altLang="en-US" sz="1800" baseline="-25000">
                <a:solidFill>
                  <a:srgbClr val="008000"/>
                </a:solidFill>
                <a:cs typeface="Times New Roman" panose="02020603050405020304" pitchFamily="18" charset="0"/>
              </a:rPr>
              <a:t>2</a:t>
            </a:r>
          </a:p>
        </p:txBody>
      </p:sp>
      <p:cxnSp>
        <p:nvCxnSpPr>
          <p:cNvPr id="92185" name="Straight Arrow Connector 62"/>
          <p:cNvCxnSpPr>
            <a:cxnSpLocks noChangeShapeType="1"/>
          </p:cNvCxnSpPr>
          <p:nvPr/>
        </p:nvCxnSpPr>
        <p:spPr bwMode="auto">
          <a:xfrm>
            <a:off x="5607050" y="1960563"/>
            <a:ext cx="255588" cy="385762"/>
          </a:xfrm>
          <a:prstGeom prst="straightConnector1">
            <a:avLst/>
          </a:prstGeom>
          <a:noFill/>
          <a:ln w="28575" algn="ctr">
            <a:solidFill>
              <a:srgbClr val="1A0A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186" name="Freeform 4"/>
          <p:cNvSpPr>
            <a:spLocks/>
          </p:cNvSpPr>
          <p:nvPr/>
        </p:nvSpPr>
        <p:spPr bwMode="auto">
          <a:xfrm>
            <a:off x="1492250" y="1349375"/>
            <a:ext cx="4122738" cy="1260475"/>
          </a:xfrm>
          <a:custGeom>
            <a:avLst/>
            <a:gdLst>
              <a:gd name="T0" fmla="*/ 0 w 4008922"/>
              <a:gd name="T1" fmla="*/ 629377 h 1259399"/>
              <a:gd name="T2" fmla="*/ 831336 w 4008922"/>
              <a:gd name="T3" fmla="*/ 0 h 1259399"/>
              <a:gd name="T4" fmla="*/ 2178390 w 4008922"/>
              <a:gd name="T5" fmla="*/ 1289877 h 1259399"/>
              <a:gd name="T6" fmla="*/ 3457098 w 4008922"/>
              <a:gd name="T7" fmla="*/ 10474 h 1259399"/>
              <a:gd name="T8" fmla="*/ 4627718 w 4008922"/>
              <a:gd name="T9" fmla="*/ 1280020 h 1259399"/>
              <a:gd name="T10" fmla="*/ 5711496 w 4008922"/>
              <a:gd name="T11" fmla="*/ 13235 h 1259399"/>
              <a:gd name="T12" fmla="*/ 7057544 w 4008922"/>
              <a:gd name="T13" fmla="*/ 1276636 h 1259399"/>
              <a:gd name="T14" fmla="*/ 8182505 w 4008922"/>
              <a:gd name="T15" fmla="*/ 23098 h 1259399"/>
              <a:gd name="T16" fmla="*/ 9027852 w 4008922"/>
              <a:gd name="T17" fmla="*/ 649094 h 12593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08922" h="1259399">
                <a:moveTo>
                  <a:pt x="0" y="614506"/>
                </a:moveTo>
                <a:lnTo>
                  <a:pt x="369163" y="0"/>
                </a:lnTo>
                <a:lnTo>
                  <a:pt x="967339" y="1259399"/>
                </a:lnTo>
                <a:lnTo>
                  <a:pt x="1535166" y="10222"/>
                </a:lnTo>
                <a:lnTo>
                  <a:pt x="2054993" y="1249774"/>
                </a:lnTo>
                <a:lnTo>
                  <a:pt x="2536257" y="12927"/>
                </a:lnTo>
                <a:lnTo>
                  <a:pt x="3133984" y="1246470"/>
                </a:lnTo>
                <a:lnTo>
                  <a:pt x="3633537" y="22553"/>
                </a:lnTo>
                <a:lnTo>
                  <a:pt x="4008922" y="633757"/>
                </a:lnTo>
              </a:path>
            </a:pathLst>
          </a:custGeom>
          <a:noFill/>
          <a:ln w="28575" cap="flat" cmpd="sng" algn="ctr">
            <a:solidFill>
              <a:srgbClr val="1A0A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7" name="TextBox 85"/>
          <p:cNvSpPr txBox="1">
            <a:spLocks noChangeArrowheads="1"/>
          </p:cNvSpPr>
          <p:nvPr/>
        </p:nvSpPr>
        <p:spPr bwMode="auto">
          <a:xfrm>
            <a:off x="1806575" y="1533525"/>
            <a:ext cx="3492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100" i="1">
                <a:solidFill>
                  <a:srgbClr val="800080"/>
                </a:solidFill>
                <a:latin typeface="Symbol" panose="05050102010706020507" pitchFamily="18" charset="2"/>
              </a:rPr>
              <a:t>q</a:t>
            </a:r>
            <a:r>
              <a:rPr lang="en-US" altLang="en-US" sz="1100" i="1" baseline="-25000">
                <a:solidFill>
                  <a:srgbClr val="800080"/>
                </a:solidFill>
              </a:rPr>
              <a:t>c</a:t>
            </a:r>
          </a:p>
        </p:txBody>
      </p:sp>
      <p:sp>
        <p:nvSpPr>
          <p:cNvPr id="92188" name="Freeform 99"/>
          <p:cNvSpPr>
            <a:spLocks/>
          </p:cNvSpPr>
          <p:nvPr/>
        </p:nvSpPr>
        <p:spPr bwMode="auto">
          <a:xfrm flipV="1">
            <a:off x="1503363" y="1328738"/>
            <a:ext cx="4122737" cy="1258887"/>
          </a:xfrm>
          <a:custGeom>
            <a:avLst/>
            <a:gdLst>
              <a:gd name="T0" fmla="*/ 0 w 4008922"/>
              <a:gd name="T1" fmla="*/ 607549 h 1259399"/>
              <a:gd name="T2" fmla="*/ 831332 w 4008922"/>
              <a:gd name="T3" fmla="*/ 0 h 1259399"/>
              <a:gd name="T4" fmla="*/ 2178373 w 4008922"/>
              <a:gd name="T5" fmla="*/ 1245141 h 1259399"/>
              <a:gd name="T6" fmla="*/ 3457080 w 4008922"/>
              <a:gd name="T7" fmla="*/ 10110 h 1259399"/>
              <a:gd name="T8" fmla="*/ 4627688 w 4008922"/>
              <a:gd name="T9" fmla="*/ 1235625 h 1259399"/>
              <a:gd name="T10" fmla="*/ 5711462 w 4008922"/>
              <a:gd name="T11" fmla="*/ 12787 h 1259399"/>
              <a:gd name="T12" fmla="*/ 7057496 w 4008922"/>
              <a:gd name="T13" fmla="*/ 1232359 h 1259399"/>
              <a:gd name="T14" fmla="*/ 8182449 w 4008922"/>
              <a:gd name="T15" fmla="*/ 22301 h 1259399"/>
              <a:gd name="T16" fmla="*/ 9027783 w 4008922"/>
              <a:gd name="T17" fmla="*/ 626583 h 125939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08922" h="1259399">
                <a:moveTo>
                  <a:pt x="0" y="614506"/>
                </a:moveTo>
                <a:lnTo>
                  <a:pt x="369163" y="0"/>
                </a:lnTo>
                <a:lnTo>
                  <a:pt x="967339" y="1259399"/>
                </a:lnTo>
                <a:lnTo>
                  <a:pt x="1535166" y="10222"/>
                </a:lnTo>
                <a:lnTo>
                  <a:pt x="2054993" y="1249774"/>
                </a:lnTo>
                <a:lnTo>
                  <a:pt x="2536257" y="12927"/>
                </a:lnTo>
                <a:lnTo>
                  <a:pt x="3133984" y="1246470"/>
                </a:lnTo>
                <a:lnTo>
                  <a:pt x="3633537" y="22553"/>
                </a:lnTo>
                <a:lnTo>
                  <a:pt x="4008922" y="633757"/>
                </a:lnTo>
              </a:path>
            </a:pathLst>
          </a:custGeom>
          <a:noFill/>
          <a:ln w="28575" cap="flat" cmpd="sng" algn="ctr">
            <a:solidFill>
              <a:srgbClr val="1A0A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9" name="Rectangle 2"/>
          <p:cNvSpPr txBox="1">
            <a:spLocks noChangeArrowheads="1"/>
          </p:cNvSpPr>
          <p:nvPr/>
        </p:nvSpPr>
        <p:spPr bwMode="auto">
          <a:xfrm>
            <a:off x="2265363" y="1701800"/>
            <a:ext cx="4667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200" b="1">
                <a:solidFill>
                  <a:srgbClr val="FF0000"/>
                </a:solidFill>
              </a:rPr>
              <a:t>TE</a:t>
            </a:r>
            <a:r>
              <a:rPr lang="en-US" altLang="en-US" sz="1200" b="1" baseline="-25000">
                <a:solidFill>
                  <a:srgbClr val="FF0000"/>
                </a:solidFill>
              </a:rPr>
              <a:t>0</a:t>
            </a:r>
            <a:endParaRPr lang="en-US" altLang="en-US" sz="2000" baseline="-25000">
              <a:solidFill>
                <a:srgbClr val="FF0000"/>
              </a:solidFill>
            </a:endParaRPr>
          </a:p>
        </p:txBody>
      </p:sp>
      <p:graphicFrame>
        <p:nvGraphicFramePr>
          <p:cNvPr id="92190" name="Object 103"/>
          <p:cNvGraphicFramePr>
            <a:graphicFrameLocks noChangeAspect="1"/>
          </p:cNvGraphicFramePr>
          <p:nvPr/>
        </p:nvGraphicFramePr>
        <p:xfrm>
          <a:off x="1304925" y="3595688"/>
          <a:ext cx="2247900" cy="846137"/>
        </p:xfrm>
        <a:graphic>
          <a:graphicData uri="http://schemas.openxmlformats.org/presentationml/2006/ole">
            <mc:AlternateContent xmlns:mc="http://schemas.openxmlformats.org/markup-compatibility/2006">
              <mc:Choice xmlns:v="urn:schemas-microsoft-com:vml" Requires="v">
                <p:oleObj spid="_x0000_s92289" name="Equation" r:id="rId4" imgW="1180588" imgH="444307" progId="Equation.3">
                  <p:embed/>
                </p:oleObj>
              </mc:Choice>
              <mc:Fallback>
                <p:oleObj name="Equation" r:id="rId4" imgW="1180588" imgH="444307" progId="Equation.3">
                  <p:embed/>
                  <p:pic>
                    <p:nvPicPr>
                      <p:cNvPr id="0" name="Object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4925" y="3595688"/>
                        <a:ext cx="2247900"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91" name="Object 104"/>
          <p:cNvGraphicFramePr>
            <a:graphicFrameLocks noChangeAspect="1"/>
          </p:cNvGraphicFramePr>
          <p:nvPr/>
        </p:nvGraphicFramePr>
        <p:xfrm>
          <a:off x="4456113" y="3522663"/>
          <a:ext cx="2441575" cy="917575"/>
        </p:xfrm>
        <a:graphic>
          <a:graphicData uri="http://schemas.openxmlformats.org/presentationml/2006/ole">
            <mc:AlternateContent xmlns:mc="http://schemas.openxmlformats.org/markup-compatibility/2006">
              <mc:Choice xmlns:v="urn:schemas-microsoft-com:vml" Requires="v">
                <p:oleObj spid="_x0000_s92290" name="Equation" r:id="rId6" imgW="1282700" imgH="482600" progId="Equation.3">
                  <p:embed/>
                </p:oleObj>
              </mc:Choice>
              <mc:Fallback>
                <p:oleObj name="Equation" r:id="rId6" imgW="1282700" imgH="482600" progId="Equation.3">
                  <p:embed/>
                  <p:pic>
                    <p:nvPicPr>
                      <p:cNvPr id="0" name="Object 1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6113" y="3522663"/>
                        <a:ext cx="2441575" cy="917575"/>
                      </a:xfrm>
                      <a:prstGeom prst="rect">
                        <a:avLst/>
                      </a:prstGeom>
                      <a:solidFill>
                        <a:srgbClr val="C2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92" name="Right Arrow 105"/>
          <p:cNvSpPr>
            <a:spLocks noChangeArrowheads="1"/>
          </p:cNvSpPr>
          <p:nvPr/>
        </p:nvSpPr>
        <p:spPr bwMode="auto">
          <a:xfrm>
            <a:off x="3825875" y="3836988"/>
            <a:ext cx="376238" cy="290512"/>
          </a:xfrm>
          <a:prstGeom prst="rightArrow">
            <a:avLst>
              <a:gd name="adj1" fmla="val 50000"/>
              <a:gd name="adj2" fmla="val 49771"/>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graphicFrame>
        <p:nvGraphicFramePr>
          <p:cNvPr id="92193" name="Object 106"/>
          <p:cNvGraphicFramePr>
            <a:graphicFrameLocks noChangeAspect="1"/>
          </p:cNvGraphicFramePr>
          <p:nvPr/>
        </p:nvGraphicFramePr>
        <p:xfrm>
          <a:off x="3035300" y="4868863"/>
          <a:ext cx="1957388" cy="852487"/>
        </p:xfrm>
        <a:graphic>
          <a:graphicData uri="http://schemas.openxmlformats.org/presentationml/2006/ole">
            <mc:AlternateContent xmlns:mc="http://schemas.openxmlformats.org/markup-compatibility/2006">
              <mc:Choice xmlns:v="urn:schemas-microsoft-com:vml" Requires="v">
                <p:oleObj spid="_x0000_s92291" name="Equation" r:id="rId8" imgW="1574800" imgH="685800" progId="Equation.3">
                  <p:embed/>
                </p:oleObj>
              </mc:Choice>
              <mc:Fallback>
                <p:oleObj name="Equation" r:id="rId8" imgW="1574800" imgH="685800" progId="Equation.3">
                  <p:embed/>
                  <p:pic>
                    <p:nvPicPr>
                      <p:cNvPr id="0" name="Object 10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5300" y="4868863"/>
                        <a:ext cx="1957388" cy="852487"/>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2194" name="Straight Arrow Connector 19"/>
          <p:cNvCxnSpPr>
            <a:cxnSpLocks noChangeShapeType="1"/>
          </p:cNvCxnSpPr>
          <p:nvPr/>
        </p:nvCxnSpPr>
        <p:spPr bwMode="auto">
          <a:xfrm>
            <a:off x="7110413" y="1431925"/>
            <a:ext cx="635000" cy="0"/>
          </a:xfrm>
          <a:prstGeom prst="straightConnector1">
            <a:avLst/>
          </a:prstGeom>
          <a:noFill/>
          <a:ln w="12700" algn="ctr">
            <a:solidFill>
              <a:srgbClr val="008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195" name="TextBox 108"/>
          <p:cNvSpPr txBox="1">
            <a:spLocks noChangeArrowheads="1"/>
          </p:cNvSpPr>
          <p:nvPr/>
        </p:nvSpPr>
        <p:spPr bwMode="auto">
          <a:xfrm>
            <a:off x="7102475" y="1062038"/>
            <a:ext cx="627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008000"/>
                </a:solidFill>
                <a:latin typeface="Symbol" panose="05050102010706020507" pitchFamily="18" charset="2"/>
                <a:cs typeface="Times New Roman" panose="02020603050405020304" pitchFamily="18" charset="0"/>
              </a:rPr>
              <a:t>D</a:t>
            </a:r>
            <a:r>
              <a:rPr lang="en-US" altLang="en-US" sz="1800" i="1">
                <a:solidFill>
                  <a:srgbClr val="008000"/>
                </a:solidFill>
                <a:latin typeface="Symbol" panose="05050102010706020507" pitchFamily="18" charset="2"/>
                <a:cs typeface="Times New Roman" panose="02020603050405020304" pitchFamily="18" charset="0"/>
              </a:rPr>
              <a:t>t</a:t>
            </a:r>
            <a:endParaRPr lang="en-US" altLang="en-US" sz="1800">
              <a:solidFill>
                <a:srgbClr val="008000"/>
              </a:solidFill>
              <a:cs typeface="Times New Roman" panose="02020603050405020304" pitchFamily="18" charset="0"/>
            </a:endParaRPr>
          </a:p>
        </p:txBody>
      </p:sp>
      <p:sp>
        <p:nvSpPr>
          <p:cNvPr id="92196" name="Text Box 4"/>
          <p:cNvSpPr txBox="1">
            <a:spLocks noChangeArrowheads="1"/>
          </p:cNvSpPr>
          <p:nvPr/>
        </p:nvSpPr>
        <p:spPr bwMode="auto">
          <a:xfrm>
            <a:off x="33338" y="19050"/>
            <a:ext cx="15652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en-US" sz="1100">
                <a:solidFill>
                  <a:srgbClr val="1A0AFF"/>
                </a:solidFill>
                <a:latin typeface="Arial" panose="020B0604020202020204" pitchFamily="34" charset="0"/>
                <a:cs typeface="Arial" panose="020B0604020202020204" pitchFamily="34" charset="0"/>
              </a:rPr>
              <a:t>Not in the textbook</a:t>
            </a:r>
            <a:endParaRPr lang="en-US" altLang="en-US" sz="1100" b="1">
              <a:solidFill>
                <a:srgbClr val="1A0AFF"/>
              </a:solidFill>
              <a:latin typeface="Arial" panose="020B0604020202020204" pitchFamily="34" charset="0"/>
              <a:cs typeface="Arial" panose="020B0604020202020204" pitchFamily="34" charset="0"/>
            </a:endParaRPr>
          </a:p>
        </p:txBody>
      </p:sp>
      <p:sp>
        <p:nvSpPr>
          <p:cNvPr id="92197" name="TextBox 110"/>
          <p:cNvSpPr txBox="1">
            <a:spLocks noChangeArrowheads="1"/>
          </p:cNvSpPr>
          <p:nvPr/>
        </p:nvSpPr>
        <p:spPr bwMode="auto">
          <a:xfrm>
            <a:off x="3082925" y="5829300"/>
            <a:ext cx="1862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solidFill>
                  <a:srgbClr val="800080"/>
                </a:solidFill>
              </a:rPr>
              <a:t>(Since </a:t>
            </a:r>
            <a:r>
              <a:rPr lang="en-US" altLang="en-US" sz="1800" i="1">
                <a:solidFill>
                  <a:srgbClr val="800080"/>
                </a:solidFill>
              </a:rPr>
              <a:t>n</a:t>
            </a:r>
            <a:r>
              <a:rPr lang="en-US" altLang="en-US" sz="1800" baseline="-25000">
                <a:solidFill>
                  <a:srgbClr val="800080"/>
                </a:solidFill>
              </a:rPr>
              <a:t>1</a:t>
            </a:r>
            <a:r>
              <a:rPr lang="en-US" altLang="en-US" sz="1800">
                <a:solidFill>
                  <a:srgbClr val="800080"/>
                </a:solidFill>
              </a:rPr>
              <a:t>/</a:t>
            </a:r>
            <a:r>
              <a:rPr lang="en-US" altLang="en-US" sz="1800" i="1">
                <a:solidFill>
                  <a:srgbClr val="800080"/>
                </a:solidFill>
              </a:rPr>
              <a:t>n</a:t>
            </a:r>
            <a:r>
              <a:rPr lang="en-US" altLang="en-US" sz="1800" baseline="-25000">
                <a:solidFill>
                  <a:srgbClr val="800080"/>
                </a:solidFill>
              </a:rPr>
              <a:t>2</a:t>
            </a:r>
            <a:r>
              <a:rPr lang="en-US" altLang="en-US" sz="1800">
                <a:solidFill>
                  <a:srgbClr val="800080"/>
                </a:solidFill>
              </a:rPr>
              <a:t> </a:t>
            </a:r>
            <a:r>
              <a:rPr lang="en-US" altLang="en-US" sz="1800">
                <a:solidFill>
                  <a:srgbClr val="800080"/>
                </a:solidFill>
                <a:sym typeface="Symbol" panose="05050102010706020507" pitchFamily="18" charset="2"/>
              </a:rPr>
              <a:t> 1)</a:t>
            </a:r>
            <a:endParaRPr lang="en-US" altLang="en-US" sz="1800">
              <a:solidFill>
                <a:srgbClr val="800080"/>
              </a:solidFill>
            </a:endParaRPr>
          </a:p>
        </p:txBody>
      </p:sp>
      <p:sp>
        <p:nvSpPr>
          <p:cNvPr id="92198" name="Freeform 39"/>
          <p:cNvSpPr>
            <a:spLocks/>
          </p:cNvSpPr>
          <p:nvPr/>
        </p:nvSpPr>
        <p:spPr bwMode="auto">
          <a:xfrm>
            <a:off x="5942013" y="1539875"/>
            <a:ext cx="433387" cy="436563"/>
          </a:xfrm>
          <a:custGeom>
            <a:avLst/>
            <a:gdLst>
              <a:gd name="T0" fmla="*/ 0 w 532964"/>
              <a:gd name="T1" fmla="*/ 7 h 647918"/>
              <a:gd name="T2" fmla="*/ 363 w 532964"/>
              <a:gd name="T3" fmla="*/ 7 h 647918"/>
              <a:gd name="T4" fmla="*/ 363 w 532964"/>
              <a:gd name="T5" fmla="*/ 0 h 647918"/>
              <a:gd name="T6" fmla="*/ 1012 w 532964"/>
              <a:gd name="T7" fmla="*/ 0 h 647918"/>
              <a:gd name="T8" fmla="*/ 1012 w 532964"/>
              <a:gd name="T9" fmla="*/ 7 h 647918"/>
              <a:gd name="T10" fmla="*/ 1322 w 532964"/>
              <a:gd name="T11" fmla="*/ 7 h 6479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964" h="647918">
                <a:moveTo>
                  <a:pt x="0" y="647918"/>
                </a:moveTo>
                <a:lnTo>
                  <a:pt x="146304" y="647918"/>
                </a:lnTo>
                <a:lnTo>
                  <a:pt x="146304" y="0"/>
                </a:lnTo>
                <a:lnTo>
                  <a:pt x="407561" y="0"/>
                </a:lnTo>
                <a:lnTo>
                  <a:pt x="407561" y="647918"/>
                </a:lnTo>
                <a:lnTo>
                  <a:pt x="532964" y="647918"/>
                </a:lnTo>
              </a:path>
            </a:pathLst>
          </a:cu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bwMode="auto">
          <a:xfrm>
            <a:off x="696913" y="222250"/>
            <a:ext cx="7791450" cy="8810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b="1" smtClean="0">
                <a:solidFill>
                  <a:srgbClr val="FF020B"/>
                </a:solidFill>
              </a:rPr>
              <a:t>How can  a higher mode such as TE</a:t>
            </a:r>
            <a:r>
              <a:rPr lang="en-US" altLang="en-US" sz="2800" b="1" baseline="-25000" smtClean="0">
                <a:solidFill>
                  <a:srgbClr val="FF020B"/>
                </a:solidFill>
              </a:rPr>
              <a:t>1</a:t>
            </a:r>
            <a:r>
              <a:rPr lang="en-US" altLang="en-US" sz="2800" b="1" smtClean="0">
                <a:solidFill>
                  <a:srgbClr val="FF020B"/>
                </a:solidFill>
              </a:rPr>
              <a:t> or TE</a:t>
            </a:r>
            <a:r>
              <a:rPr lang="en-US" altLang="en-US" sz="2800" b="1" baseline="-25000" smtClean="0">
                <a:solidFill>
                  <a:srgbClr val="FF020B"/>
                </a:solidFill>
              </a:rPr>
              <a:t>2</a:t>
            </a:r>
            <a:r>
              <a:rPr lang="en-US" altLang="en-US" sz="2800" b="1" smtClean="0">
                <a:solidFill>
                  <a:srgbClr val="FF020B"/>
                </a:solidFill>
              </a:rPr>
              <a:t> travel faster than the fundamental near cut-off?</a:t>
            </a:r>
            <a:endParaRPr lang="en-US" altLang="en-US" smtClean="0"/>
          </a:p>
        </p:txBody>
      </p:sp>
      <p:sp>
        <p:nvSpPr>
          <p:cNvPr id="94211" name="Text Box 4"/>
          <p:cNvSpPr txBox="1">
            <a:spLocks noChangeArrowheads="1"/>
          </p:cNvSpPr>
          <p:nvPr/>
        </p:nvSpPr>
        <p:spPr bwMode="auto">
          <a:xfrm>
            <a:off x="33338" y="19050"/>
            <a:ext cx="15652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en-US" sz="1100">
                <a:solidFill>
                  <a:srgbClr val="1A0AFF"/>
                </a:solidFill>
                <a:latin typeface="Arial" panose="020B0604020202020204" pitchFamily="34" charset="0"/>
                <a:cs typeface="Arial" panose="020B0604020202020204" pitchFamily="34" charset="0"/>
              </a:rPr>
              <a:t>Not in the textbook</a:t>
            </a:r>
            <a:endParaRPr lang="en-US" altLang="en-US" sz="1100" b="1">
              <a:solidFill>
                <a:srgbClr val="1A0AFF"/>
              </a:solidFill>
              <a:latin typeface="Arial" panose="020B0604020202020204" pitchFamily="34" charset="0"/>
              <a:cs typeface="Arial" panose="020B0604020202020204" pitchFamily="34" charset="0"/>
            </a:endParaRPr>
          </a:p>
        </p:txBody>
      </p:sp>
      <p:sp>
        <p:nvSpPr>
          <p:cNvPr id="94212" name="Rectangle 57"/>
          <p:cNvSpPr>
            <a:spLocks noChangeArrowheads="1"/>
          </p:cNvSpPr>
          <p:nvPr/>
        </p:nvSpPr>
        <p:spPr bwMode="auto">
          <a:xfrm>
            <a:off x="1081088" y="4914900"/>
            <a:ext cx="69326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ja-JP" sz="2000">
                <a:solidFill>
                  <a:schemeClr val="accent2"/>
                </a:solidFill>
                <a:ea typeface="MS Mincho" panose="02020609040205080304" pitchFamily="49" charset="-128"/>
              </a:rPr>
              <a:t>The mode TE</a:t>
            </a:r>
            <a:r>
              <a:rPr lang="en-US" altLang="ja-JP" sz="2000" baseline="-25000">
                <a:solidFill>
                  <a:schemeClr val="accent2"/>
                </a:solidFill>
                <a:ea typeface="MS Mincho" panose="02020609040205080304" pitchFamily="49" charset="-128"/>
              </a:rPr>
              <a:t>1 </a:t>
            </a:r>
            <a:r>
              <a:rPr lang="en-US" altLang="ja-JP" sz="2000">
                <a:solidFill>
                  <a:schemeClr val="accent2"/>
                </a:solidFill>
                <a:ea typeface="MS Mincho" panose="02020609040205080304" pitchFamily="49" charset="-128"/>
              </a:rPr>
              <a:t>penetrates into the cladding where its velocity is higher than in the core. If penetration is large, as near cut-off, TE</a:t>
            </a:r>
            <a:r>
              <a:rPr lang="en-US" altLang="ja-JP" sz="2000" baseline="-25000">
                <a:solidFill>
                  <a:schemeClr val="accent2"/>
                </a:solidFill>
                <a:ea typeface="MS Mincho" panose="02020609040205080304" pitchFamily="49" charset="-128"/>
              </a:rPr>
              <a:t>1</a:t>
            </a:r>
            <a:r>
              <a:rPr lang="en-US" altLang="ja-JP" sz="2000">
                <a:solidFill>
                  <a:schemeClr val="accent2"/>
                </a:solidFill>
                <a:ea typeface="MS Mincho" panose="02020609040205080304" pitchFamily="49" charset="-128"/>
              </a:rPr>
              <a:t> group velocity along the guide can exceed that of TE</a:t>
            </a:r>
            <a:r>
              <a:rPr lang="en-US" altLang="ja-JP" sz="2000" baseline="-25000">
                <a:solidFill>
                  <a:schemeClr val="accent2"/>
                </a:solidFill>
                <a:ea typeface="MS Mincho" panose="02020609040205080304" pitchFamily="49" charset="-128"/>
              </a:rPr>
              <a:t>0</a:t>
            </a:r>
            <a:r>
              <a:rPr lang="en-US" altLang="ja-JP" sz="2000">
                <a:solidFill>
                  <a:schemeClr val="accent2"/>
                </a:solidFill>
                <a:ea typeface="MS Mincho" panose="02020609040205080304" pitchFamily="49" charset="-128"/>
              </a:rPr>
              <a:t>.</a:t>
            </a:r>
          </a:p>
        </p:txBody>
      </p:sp>
      <p:pic>
        <p:nvPicPr>
          <p:cNvPr id="94213" name="Picture 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338" y="1787525"/>
            <a:ext cx="5216525" cy="271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4" name="Rectangle 2"/>
          <p:cNvSpPr>
            <a:spLocks noChangeArrowheads="1"/>
          </p:cNvSpPr>
          <p:nvPr/>
        </p:nvSpPr>
        <p:spPr bwMode="auto">
          <a:xfrm>
            <a:off x="2597150" y="1179513"/>
            <a:ext cx="3524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latin typeface="Symbol" panose="05050102010706020507" pitchFamily="18" charset="2"/>
                <a:cs typeface="Times New Roman" panose="02020603050405020304" pitchFamily="18" charset="0"/>
              </a:rPr>
              <a:t>q</a:t>
            </a:r>
            <a:r>
              <a:rPr lang="en-CA" altLang="en-US" sz="1600" i="1" baseline="-25000">
                <a:cs typeface="Times New Roman" panose="02020603050405020304" pitchFamily="18" charset="0"/>
              </a:rPr>
              <a:t>c</a:t>
            </a:r>
            <a:endParaRPr lang="en-US" altLang="en-US" sz="1600"/>
          </a:p>
        </p:txBody>
      </p:sp>
      <p:sp>
        <p:nvSpPr>
          <p:cNvPr id="94215" name="Line 38"/>
          <p:cNvSpPr>
            <a:spLocks noChangeShapeType="1"/>
          </p:cNvSpPr>
          <p:nvPr/>
        </p:nvSpPr>
        <p:spPr bwMode="auto">
          <a:xfrm>
            <a:off x="2773363" y="1497013"/>
            <a:ext cx="0"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6" name="Rectangle 57"/>
          <p:cNvSpPr>
            <a:spLocks noChangeArrowheads="1"/>
          </p:cNvSpPr>
          <p:nvPr/>
        </p:nvSpPr>
        <p:spPr bwMode="auto">
          <a:xfrm rot="-5400000">
            <a:off x="482601" y="2965450"/>
            <a:ext cx="2425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ja-JP" sz="2000">
                <a:ea typeface="MS Mincho" panose="02020609040205080304" pitchFamily="49" charset="-128"/>
              </a:rPr>
              <a:t>Penetration depth </a:t>
            </a:r>
            <a:r>
              <a:rPr lang="en-US" altLang="ja-JP" sz="2000" i="1">
                <a:latin typeface="Symbol" panose="05050102010706020507" pitchFamily="18" charset="2"/>
                <a:ea typeface="MS Mincho" panose="02020609040205080304" pitchFamily="49" charset="-128"/>
              </a:rPr>
              <a:t>d</a:t>
            </a:r>
            <a:r>
              <a:rPr lang="en-US" altLang="ja-JP" sz="2000" i="1" baseline="-25000">
                <a:ea typeface="MS Mincho" panose="02020609040205080304" pitchFamily="49" charset="-128"/>
              </a:rPr>
              <a:t>m</a:t>
            </a:r>
            <a:endParaRPr lang="en-US" altLang="ja-JP" sz="2000">
              <a:ea typeface="MS Mincho" panose="02020609040205080304" pitchFamily="49" charset="-128"/>
            </a:endParaRPr>
          </a:p>
        </p:txBody>
      </p:sp>
      <p:sp>
        <p:nvSpPr>
          <p:cNvPr id="94217" name="Rectangle 57"/>
          <p:cNvSpPr>
            <a:spLocks noChangeArrowheads="1"/>
          </p:cNvSpPr>
          <p:nvPr/>
        </p:nvSpPr>
        <p:spPr bwMode="auto">
          <a:xfrm>
            <a:off x="2630488" y="4514850"/>
            <a:ext cx="4033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ja-JP" sz="2000">
                <a:ea typeface="MS Mincho" panose="02020609040205080304" pitchFamily="49" charset="-128"/>
              </a:rPr>
              <a:t>Incidence angle </a:t>
            </a:r>
            <a:r>
              <a:rPr lang="en-US" altLang="ja-JP" sz="2000" i="1">
                <a:latin typeface="Symbol" panose="05050102010706020507" pitchFamily="18" charset="2"/>
                <a:ea typeface="MS Mincho" panose="02020609040205080304" pitchFamily="49" charset="-128"/>
              </a:rPr>
              <a:t>q</a:t>
            </a:r>
            <a:r>
              <a:rPr lang="en-US" altLang="ja-JP" sz="2000" i="1" baseline="-25000">
                <a:ea typeface="MS Mincho" panose="02020609040205080304" pitchFamily="49" charset="-128"/>
              </a:rPr>
              <a:t>i</a:t>
            </a:r>
            <a:endParaRPr lang="en-US" altLang="ja-JP" sz="2000" baseline="-25000">
              <a:ea typeface="MS Mincho" panose="02020609040205080304" pitchFamily="49" charset="-128"/>
            </a:endParaRPr>
          </a:p>
        </p:txBody>
      </p:sp>
      <p:sp>
        <p:nvSpPr>
          <p:cNvPr id="94218" name="Rectangle 57"/>
          <p:cNvSpPr>
            <a:spLocks noChangeArrowheads="1"/>
          </p:cNvSpPr>
          <p:nvPr/>
        </p:nvSpPr>
        <p:spPr bwMode="auto">
          <a:xfrm>
            <a:off x="3078163" y="2689225"/>
            <a:ext cx="2070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ja-JP" sz="1800">
                <a:ea typeface="MS Mincho" panose="02020609040205080304" pitchFamily="49" charset="-128"/>
              </a:rPr>
              <a:t>TE</a:t>
            </a:r>
            <a:r>
              <a:rPr lang="en-US" altLang="ja-JP" sz="1600">
                <a:ea typeface="MS Mincho" panose="02020609040205080304" pitchFamily="49" charset="-128"/>
              </a:rPr>
              <a:t>1</a:t>
            </a:r>
            <a:r>
              <a:rPr lang="en-US" altLang="ja-JP" sz="1800">
                <a:ea typeface="MS Mincho" panose="02020609040205080304" pitchFamily="49" charset="-128"/>
              </a:rPr>
              <a:t> near cut-off</a:t>
            </a:r>
            <a:endParaRPr lang="en-US" altLang="ja-JP" sz="1800" baseline="-25000">
              <a:ea typeface="MS Mincho" panose="02020609040205080304" pitchFamily="49" charset="-128"/>
            </a:endParaRPr>
          </a:p>
        </p:txBody>
      </p:sp>
      <p:sp>
        <p:nvSpPr>
          <p:cNvPr id="94219" name="Line 43"/>
          <p:cNvSpPr>
            <a:spLocks noChangeShapeType="1"/>
          </p:cNvSpPr>
          <p:nvPr/>
        </p:nvSpPr>
        <p:spPr bwMode="auto">
          <a:xfrm flipH="1">
            <a:off x="3078163" y="3041650"/>
            <a:ext cx="165100" cy="2524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0" name="Line 44"/>
          <p:cNvSpPr>
            <a:spLocks noChangeShapeType="1"/>
          </p:cNvSpPr>
          <p:nvPr/>
        </p:nvSpPr>
        <p:spPr bwMode="auto">
          <a:xfrm>
            <a:off x="5084763" y="3608388"/>
            <a:ext cx="225425" cy="2190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1" name="Rectangle 57"/>
          <p:cNvSpPr>
            <a:spLocks noChangeArrowheads="1"/>
          </p:cNvSpPr>
          <p:nvPr/>
        </p:nvSpPr>
        <p:spPr bwMode="auto">
          <a:xfrm>
            <a:off x="3970338" y="3124200"/>
            <a:ext cx="164623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US" altLang="ja-JP" sz="1600">
                <a:ea typeface="MS Mincho" panose="02020609040205080304" pitchFamily="49" charset="-128"/>
              </a:rPr>
              <a:t>Fundamental mode</a:t>
            </a:r>
            <a:endParaRPr lang="en-US" altLang="ja-JP" sz="1600" baseline="-25000">
              <a:ea typeface="MS Mincho" panose="02020609040205080304" pitchFamily="49" charset="-128"/>
            </a:endParaRPr>
          </a:p>
        </p:txBody>
      </p:sp>
      <p:sp>
        <p:nvSpPr>
          <p:cNvPr id="94222" name="Line 46"/>
          <p:cNvSpPr>
            <a:spLocks noChangeShapeType="1"/>
          </p:cNvSpPr>
          <p:nvPr/>
        </p:nvSpPr>
        <p:spPr bwMode="auto">
          <a:xfrm flipH="1" flipV="1">
            <a:off x="3021013" y="2544763"/>
            <a:ext cx="136525" cy="144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3" name="Line 48"/>
          <p:cNvSpPr>
            <a:spLocks noChangeShapeType="1"/>
          </p:cNvSpPr>
          <p:nvPr/>
        </p:nvSpPr>
        <p:spPr bwMode="auto">
          <a:xfrm flipH="1">
            <a:off x="4235450" y="3608388"/>
            <a:ext cx="263525" cy="2079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4"/>
          <p:cNvSpPr txBox="1">
            <a:spLocks noChangeArrowheads="1"/>
          </p:cNvSpPr>
          <p:nvPr/>
        </p:nvSpPr>
        <p:spPr bwMode="auto">
          <a:xfrm>
            <a:off x="914400" y="5181600"/>
            <a:ext cx="74676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800">
                <a:solidFill>
                  <a:srgbClr val="000000"/>
                </a:solidFill>
                <a:latin typeface="Times" panose="02020603050405020304" pitchFamily="18" charset="0"/>
              </a:rPr>
              <a:t>The electric field of TE</a:t>
            </a:r>
            <a:r>
              <a:rPr lang="en-US" altLang="en-US" sz="1800" baseline="-25000">
                <a:solidFill>
                  <a:srgbClr val="000000"/>
                </a:solidFill>
                <a:latin typeface="Times" panose="02020603050405020304" pitchFamily="18" charset="0"/>
              </a:rPr>
              <a:t>0</a:t>
            </a:r>
            <a:r>
              <a:rPr lang="en-US" altLang="en-US" sz="1800">
                <a:solidFill>
                  <a:srgbClr val="000000"/>
                </a:solidFill>
                <a:latin typeface="Times" panose="02020603050405020304" pitchFamily="18" charset="0"/>
              </a:rPr>
              <a:t> mode extends more into the cladding as the wavelength increases. As more of the field is carried by the cladding, the group velocity increases.</a:t>
            </a:r>
            <a:endParaRPr lang="en-US" altLang="en-US" sz="1400">
              <a:solidFill>
                <a:srgbClr val="000000"/>
              </a:solidFill>
              <a:latin typeface="Times" panose="02020603050405020304" pitchFamily="18" charset="0"/>
            </a:endParaRPr>
          </a:p>
        </p:txBody>
      </p:sp>
      <p:sp>
        <p:nvSpPr>
          <p:cNvPr id="96259" name="Text Box 5"/>
          <p:cNvSpPr txBox="1">
            <a:spLocks noChangeArrowheads="1"/>
          </p:cNvSpPr>
          <p:nvPr/>
        </p:nvSpPr>
        <p:spPr bwMode="auto">
          <a:xfrm>
            <a:off x="679450" y="106363"/>
            <a:ext cx="7921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000" b="1">
                <a:solidFill>
                  <a:srgbClr val="FF020B"/>
                </a:solidFill>
              </a:rPr>
              <a:t>Group Velocity and Wavelength: Fundamental Mode</a:t>
            </a:r>
            <a:endParaRPr lang="en-US" altLang="en-US" sz="1800"/>
          </a:p>
        </p:txBody>
      </p:sp>
      <p:pic>
        <p:nvPicPr>
          <p:cNvPr id="96260" name="Picture 6" descr="K:\All My Files\Book, Optoelectronics, Pearson\##2ndEdition\#Chapters, The Textbook (2nd Edition)\Ch02, Waveguides,2nd Edition\#2-12_FieldInCladding_Penetration(1stEd)(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614363"/>
            <a:ext cx="5913438"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 Box 3"/>
          <p:cNvSpPr txBox="1">
            <a:spLocks noChangeArrowheads="1"/>
          </p:cNvSpPr>
          <p:nvPr/>
        </p:nvSpPr>
        <p:spPr bwMode="auto">
          <a:xfrm>
            <a:off x="1905000" y="190500"/>
            <a:ext cx="52578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4400" b="1">
                <a:solidFill>
                  <a:srgbClr val="FF020B"/>
                </a:solidFill>
              </a:rPr>
              <a:t>Optical Fibers</a:t>
            </a:r>
          </a:p>
        </p:txBody>
      </p:sp>
      <p:pic>
        <p:nvPicPr>
          <p:cNvPr id="98307" name="Picture 7" descr="K:\All My Files\Book, Optoelectronics, Pearson\##2ndEdition\#Chapters, The Textbook (2nd Edition)\Ch02, Waveguides,2nd Edition\#2-13-OpticalFiber(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613" y="884238"/>
            <a:ext cx="790257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Rectangle 1"/>
          <p:cNvSpPr>
            <a:spLocks noChangeArrowheads="1"/>
          </p:cNvSpPr>
          <p:nvPr/>
        </p:nvSpPr>
        <p:spPr bwMode="auto">
          <a:xfrm>
            <a:off x="860425" y="4427538"/>
            <a:ext cx="7346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800">
                <a:cs typeface="Times New Roman" panose="02020603050405020304" pitchFamily="18" charset="0"/>
              </a:rPr>
              <a:t>The step index optical fiber. The central region, the core, has greater refractive index than the outer region, the cladding. The fiber has cylindrical symmetry. The coordinates </a:t>
            </a:r>
            <a:r>
              <a:rPr lang="en-CA" altLang="en-US" sz="1800" i="1">
                <a:cs typeface="Times New Roman" panose="02020603050405020304" pitchFamily="18" charset="0"/>
              </a:rPr>
              <a:t>r</a:t>
            </a:r>
            <a:r>
              <a:rPr lang="en-CA" altLang="en-US" sz="1800" i="1">
                <a:latin typeface="Symbol" panose="05050102010706020507" pitchFamily="18" charset="2"/>
                <a:cs typeface="Times New Roman" panose="02020603050405020304" pitchFamily="18" charset="0"/>
              </a:rPr>
              <a:t>, f</a:t>
            </a:r>
            <a:r>
              <a:rPr lang="en-CA" altLang="en-US" sz="1800">
                <a:cs typeface="Times New Roman" panose="02020603050405020304" pitchFamily="18" charset="0"/>
              </a:rPr>
              <a:t>, z  are used to represent any point </a:t>
            </a:r>
            <a:r>
              <a:rPr lang="en-CA" altLang="en-US" sz="1800" i="1">
                <a:cs typeface="Times New Roman" panose="02020603050405020304" pitchFamily="18" charset="0"/>
              </a:rPr>
              <a:t>P</a:t>
            </a:r>
            <a:r>
              <a:rPr lang="en-CA" altLang="en-US" sz="1800">
                <a:cs typeface="Times New Roman" panose="02020603050405020304" pitchFamily="18" charset="0"/>
              </a:rPr>
              <a:t> in the fiber. Cladding is normally much thicker than shown. </a:t>
            </a:r>
            <a:endParaRPr lang="en-US" altLang="en-US" sz="28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 Box 4"/>
          <p:cNvSpPr txBox="1">
            <a:spLocks noChangeArrowheads="1"/>
          </p:cNvSpPr>
          <p:nvPr/>
        </p:nvSpPr>
        <p:spPr bwMode="auto">
          <a:xfrm>
            <a:off x="457200" y="304800"/>
            <a:ext cx="8077200"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b="1">
                <a:solidFill>
                  <a:srgbClr val="FF020B"/>
                </a:solidFill>
                <a:latin typeface="Times" panose="02020603050405020304" pitchFamily="18" charset="0"/>
              </a:rPr>
              <a:t>Meridional ray</a:t>
            </a:r>
            <a:r>
              <a:rPr lang="en-US" altLang="en-US" sz="1800" b="1">
                <a:latin typeface="Times" panose="02020603050405020304" pitchFamily="18" charset="0"/>
              </a:rPr>
              <a:t> </a:t>
            </a:r>
            <a:r>
              <a:rPr lang="en-US" altLang="en-US" sz="1800">
                <a:latin typeface="Times" panose="02020603050405020304" pitchFamily="18" charset="0"/>
              </a:rPr>
              <a:t>enters the fiber through the fiber axis and hence also crosses the fiber axis on each reflection as it zigzags down the fiber. It travels in a plane that contains the fiber axis.</a:t>
            </a:r>
          </a:p>
          <a:p>
            <a:pPr>
              <a:spcBef>
                <a:spcPct val="50000"/>
              </a:spcBef>
            </a:pPr>
            <a:r>
              <a:rPr lang="en-US" altLang="en-US" sz="1800" b="1">
                <a:solidFill>
                  <a:srgbClr val="FF020B"/>
                </a:solidFill>
                <a:latin typeface="Times" panose="02020603050405020304" pitchFamily="18" charset="0"/>
              </a:rPr>
              <a:t>Skew ray</a:t>
            </a:r>
            <a:r>
              <a:rPr lang="en-US" altLang="en-US" sz="1800" b="1">
                <a:latin typeface="Times" panose="02020603050405020304" pitchFamily="18" charset="0"/>
              </a:rPr>
              <a:t> </a:t>
            </a:r>
            <a:r>
              <a:rPr lang="en-US" altLang="en-US" sz="1800">
                <a:latin typeface="Times" panose="02020603050405020304" pitchFamily="18" charset="0"/>
              </a:rPr>
              <a:t>enters the fiber off the fiber axis and zigzags down the fiber without crossing the axis</a:t>
            </a:r>
            <a:r>
              <a:rPr lang="en-US" altLang="en-US">
                <a:latin typeface="Times" panose="02020603050405020304" pitchFamily="18" charset="0"/>
              </a:rPr>
              <a:t> </a:t>
            </a:r>
          </a:p>
        </p:txBody>
      </p:sp>
      <p:pic>
        <p:nvPicPr>
          <p:cNvPr id="100355" name="Picture 4" descr="K:\All My Files\Book, Optoelectronics, Pearson\##2ndEdition\#Chapters, The Textbook (2nd Edition)\Ch02, Waveguides,2nd Edition\#2-14_SkewRaysStepIndexFiber(1stEd)(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908175"/>
            <a:ext cx="6888163" cy="444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bwMode="auto">
          <a:xfrm>
            <a:off x="476250" y="0"/>
            <a:ext cx="7772400" cy="10652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4000" b="1" smtClean="0">
                <a:solidFill>
                  <a:srgbClr val="FF020B"/>
                </a:solidFill>
              </a:rPr>
              <a:t>Modes    </a:t>
            </a:r>
            <a:r>
              <a:rPr lang="en-CA" altLang="en-US" smtClean="0">
                <a:solidFill>
                  <a:srgbClr val="FF020B"/>
                </a:solidFill>
              </a:rPr>
              <a:t>LP</a:t>
            </a:r>
            <a:r>
              <a:rPr lang="en-CA" altLang="en-US" i="1" baseline="-25000" smtClean="0">
                <a:solidFill>
                  <a:srgbClr val="FF020B"/>
                </a:solidFill>
              </a:rPr>
              <a:t>lm</a:t>
            </a:r>
            <a:r>
              <a:rPr lang="en-CA" altLang="en-US" sz="6000" smtClean="0"/>
              <a:t> </a:t>
            </a:r>
            <a:endParaRPr lang="en-US" altLang="en-US" sz="6000" smtClean="0"/>
          </a:p>
        </p:txBody>
      </p:sp>
      <p:sp>
        <p:nvSpPr>
          <p:cNvPr id="102403" name="Rectangle 3"/>
          <p:cNvSpPr>
            <a:spLocks noChangeArrowheads="1"/>
          </p:cNvSpPr>
          <p:nvPr/>
        </p:nvSpPr>
        <p:spPr bwMode="auto">
          <a:xfrm>
            <a:off x="808038" y="1285875"/>
            <a:ext cx="670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b="1">
                <a:solidFill>
                  <a:srgbClr val="FF0000"/>
                </a:solidFill>
              </a:rPr>
              <a:t>Weakly guiding modes in fibers</a:t>
            </a:r>
          </a:p>
        </p:txBody>
      </p:sp>
      <p:sp>
        <p:nvSpPr>
          <p:cNvPr id="102404" name="Rectangle 4"/>
          <p:cNvSpPr>
            <a:spLocks noChangeArrowheads="1"/>
          </p:cNvSpPr>
          <p:nvPr/>
        </p:nvSpPr>
        <p:spPr bwMode="auto">
          <a:xfrm>
            <a:off x="754063" y="2108200"/>
            <a:ext cx="670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b="1">
                <a:sym typeface="Symbol" panose="05050102010706020507" pitchFamily="18" charset="2"/>
              </a:rPr>
              <a:t></a:t>
            </a:r>
            <a:r>
              <a:rPr lang="en-CA" altLang="en-US" b="1"/>
              <a:t> &lt;&lt; 1       weakly guiding fibers</a:t>
            </a:r>
          </a:p>
        </p:txBody>
      </p:sp>
      <p:sp>
        <p:nvSpPr>
          <p:cNvPr id="6" name="Rectangle 5"/>
          <p:cNvSpPr/>
          <p:nvPr/>
        </p:nvSpPr>
        <p:spPr>
          <a:xfrm>
            <a:off x="1416050" y="3013075"/>
            <a:ext cx="6164263" cy="585788"/>
          </a:xfrm>
          <a:prstGeom prst="rect">
            <a:avLst/>
          </a:prstGeom>
        </p:spPr>
        <p:txBody>
          <a:bodyPr>
            <a:spAutoFit/>
          </a:bodyPr>
          <a:lstStyle/>
          <a:p>
            <a:pPr algn="ctr">
              <a:defRPr/>
            </a:pPr>
            <a:r>
              <a:rPr lang="pt-BR" sz="3200" b="1" i="1" dirty="0">
                <a:solidFill>
                  <a:schemeClr val="accent6">
                    <a:lumMod val="75000"/>
                  </a:schemeClr>
                </a:solidFill>
              </a:rPr>
              <a:t>E</a:t>
            </a:r>
            <a:r>
              <a:rPr lang="pt-BR" sz="3200" b="1" baseline="-25000" dirty="0">
                <a:solidFill>
                  <a:schemeClr val="accent6">
                    <a:lumMod val="75000"/>
                  </a:schemeClr>
                </a:solidFill>
              </a:rPr>
              <a:t>LP</a:t>
            </a:r>
            <a:r>
              <a:rPr lang="pt-BR" sz="3200" b="1" dirty="0">
                <a:solidFill>
                  <a:schemeClr val="accent6">
                    <a:lumMod val="75000"/>
                  </a:schemeClr>
                </a:solidFill>
              </a:rPr>
              <a:t> = </a:t>
            </a:r>
            <a:r>
              <a:rPr lang="pt-BR" sz="3200" b="1" i="1" dirty="0">
                <a:solidFill>
                  <a:schemeClr val="accent6">
                    <a:lumMod val="75000"/>
                  </a:schemeClr>
                </a:solidFill>
              </a:rPr>
              <a:t>E</a:t>
            </a:r>
            <a:r>
              <a:rPr lang="pt-BR" sz="3200" b="1" i="1" baseline="-25000" dirty="0">
                <a:solidFill>
                  <a:schemeClr val="accent6">
                    <a:lumMod val="75000"/>
                  </a:schemeClr>
                </a:solidFill>
              </a:rPr>
              <a:t>lm</a:t>
            </a:r>
            <a:r>
              <a:rPr lang="pt-BR" sz="3200" b="1" dirty="0">
                <a:solidFill>
                  <a:schemeClr val="accent6">
                    <a:lumMod val="75000"/>
                  </a:schemeClr>
                </a:solidFill>
              </a:rPr>
              <a:t>(</a:t>
            </a:r>
            <a:r>
              <a:rPr lang="pt-BR" sz="3200" b="1" i="1" dirty="0">
                <a:solidFill>
                  <a:schemeClr val="accent6">
                    <a:lumMod val="75000"/>
                  </a:schemeClr>
                </a:solidFill>
              </a:rPr>
              <a:t>r,</a:t>
            </a:r>
            <a:r>
              <a:rPr lang="en-CA" sz="3200" b="1" i="1" dirty="0">
                <a:solidFill>
                  <a:schemeClr val="accent6">
                    <a:lumMod val="75000"/>
                  </a:schemeClr>
                </a:solidFill>
                <a:sym typeface="Symbol"/>
              </a:rPr>
              <a:t></a:t>
            </a:r>
            <a:r>
              <a:rPr lang="pt-BR" sz="3200" b="1" dirty="0">
                <a:solidFill>
                  <a:schemeClr val="accent6">
                    <a:lumMod val="75000"/>
                  </a:schemeClr>
                </a:solidFill>
              </a:rPr>
              <a:t>) exp</a:t>
            </a:r>
            <a:r>
              <a:rPr lang="pt-BR" sz="3200" b="1" i="1" dirty="0">
                <a:solidFill>
                  <a:schemeClr val="accent6">
                    <a:lumMod val="75000"/>
                  </a:schemeClr>
                </a:solidFill>
              </a:rPr>
              <a:t>j</a:t>
            </a:r>
            <a:r>
              <a:rPr lang="pt-BR" sz="3200" b="1" dirty="0">
                <a:solidFill>
                  <a:schemeClr val="accent6">
                    <a:lumMod val="75000"/>
                  </a:schemeClr>
                </a:solidFill>
              </a:rPr>
              <a:t>(</a:t>
            </a:r>
            <a:r>
              <a:rPr lang="en-CA" sz="3200" b="1" i="1" dirty="0">
                <a:solidFill>
                  <a:schemeClr val="accent6">
                    <a:lumMod val="75000"/>
                  </a:schemeClr>
                </a:solidFill>
                <a:latin typeface="Symbol" pitchFamily="18" charset="2"/>
              </a:rPr>
              <a:t>w</a:t>
            </a:r>
            <a:r>
              <a:rPr lang="pt-BR" sz="3200" b="1" i="1" dirty="0">
                <a:solidFill>
                  <a:schemeClr val="accent6">
                    <a:lumMod val="75000"/>
                  </a:schemeClr>
                </a:solidFill>
              </a:rPr>
              <a:t>t</a:t>
            </a:r>
            <a:r>
              <a:rPr lang="en-CA" sz="3200" b="1" dirty="0">
                <a:solidFill>
                  <a:schemeClr val="accent6">
                    <a:lumMod val="75000"/>
                  </a:schemeClr>
                </a:solidFill>
              </a:rPr>
              <a:t> </a:t>
            </a:r>
            <a:r>
              <a:rPr lang="en-CA" sz="3200" b="1" dirty="0">
                <a:solidFill>
                  <a:schemeClr val="accent6">
                    <a:lumMod val="75000"/>
                  </a:schemeClr>
                </a:solidFill>
                <a:latin typeface="Symbol" pitchFamily="18" charset="2"/>
              </a:rPr>
              <a:t>-</a:t>
            </a:r>
            <a:r>
              <a:rPr lang="en-CA" sz="3200" b="1" dirty="0">
                <a:solidFill>
                  <a:schemeClr val="accent6">
                    <a:lumMod val="75000"/>
                  </a:schemeClr>
                </a:solidFill>
              </a:rPr>
              <a:t> </a:t>
            </a:r>
            <a:r>
              <a:rPr lang="en-CA" sz="3200" b="1" i="1" dirty="0">
                <a:solidFill>
                  <a:schemeClr val="accent6">
                    <a:lumMod val="75000"/>
                  </a:schemeClr>
                </a:solidFill>
                <a:latin typeface="Symbol" pitchFamily="18" charset="2"/>
              </a:rPr>
              <a:t>b</a:t>
            </a:r>
            <a:r>
              <a:rPr lang="pt-BR" sz="3200" b="1" i="1" baseline="-25000" dirty="0">
                <a:solidFill>
                  <a:schemeClr val="accent6">
                    <a:lumMod val="75000"/>
                  </a:schemeClr>
                </a:solidFill>
              </a:rPr>
              <a:t>lm</a:t>
            </a:r>
            <a:r>
              <a:rPr lang="pt-BR" sz="3200" b="1" i="1" dirty="0">
                <a:solidFill>
                  <a:schemeClr val="accent6">
                    <a:lumMod val="75000"/>
                  </a:schemeClr>
                </a:solidFill>
              </a:rPr>
              <a:t>z</a:t>
            </a:r>
            <a:r>
              <a:rPr lang="pt-BR" sz="3200" b="1" dirty="0">
                <a:solidFill>
                  <a:schemeClr val="accent6">
                    <a:lumMod val="75000"/>
                  </a:schemeClr>
                </a:solidFill>
              </a:rPr>
              <a:t>)</a:t>
            </a:r>
            <a:r>
              <a:rPr lang="pt-BR" dirty="0"/>
              <a:t>	</a:t>
            </a:r>
            <a:endParaRPr lang="en-CA" dirty="0"/>
          </a:p>
        </p:txBody>
      </p:sp>
      <p:cxnSp>
        <p:nvCxnSpPr>
          <p:cNvPr id="8" name="Straight Connector 7"/>
          <p:cNvCxnSpPr/>
          <p:nvPr/>
        </p:nvCxnSpPr>
        <p:spPr bwMode="auto">
          <a:xfrm>
            <a:off x="4227513" y="3733800"/>
            <a:ext cx="2347912"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p:nvCxnSpPr>
        <p:spPr bwMode="auto">
          <a:xfrm>
            <a:off x="5400675" y="3733800"/>
            <a:ext cx="0" cy="403225"/>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02408" name="Rectangle 10"/>
          <p:cNvSpPr>
            <a:spLocks noChangeArrowheads="1"/>
          </p:cNvSpPr>
          <p:nvPr/>
        </p:nvSpPr>
        <p:spPr bwMode="auto">
          <a:xfrm>
            <a:off x="4619625" y="4264025"/>
            <a:ext cx="15621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b="1"/>
              <a:t>Traveling wave</a:t>
            </a:r>
          </a:p>
        </p:txBody>
      </p:sp>
      <p:sp>
        <p:nvSpPr>
          <p:cNvPr id="102409" name="Rectangle 11"/>
          <p:cNvSpPr>
            <a:spLocks noChangeArrowheads="1"/>
          </p:cNvSpPr>
          <p:nvPr/>
        </p:nvSpPr>
        <p:spPr bwMode="auto">
          <a:xfrm>
            <a:off x="2598738" y="4284663"/>
            <a:ext cx="15621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b="1"/>
              <a:t>Field</a:t>
            </a:r>
          </a:p>
          <a:p>
            <a:pPr algn="ctr"/>
            <a:r>
              <a:rPr lang="en-CA" altLang="en-US" b="1"/>
              <a:t>Pattern</a:t>
            </a:r>
          </a:p>
        </p:txBody>
      </p:sp>
      <p:cxnSp>
        <p:nvCxnSpPr>
          <p:cNvPr id="13" name="Straight Connector 12"/>
          <p:cNvCxnSpPr/>
          <p:nvPr/>
        </p:nvCxnSpPr>
        <p:spPr bwMode="auto">
          <a:xfrm>
            <a:off x="2790825" y="3733800"/>
            <a:ext cx="117475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5" name="Straight Connector 14"/>
          <p:cNvCxnSpPr/>
          <p:nvPr/>
        </p:nvCxnSpPr>
        <p:spPr bwMode="auto">
          <a:xfrm>
            <a:off x="3378200" y="3732213"/>
            <a:ext cx="0" cy="404812"/>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02412" name="Rectangle 16"/>
          <p:cNvSpPr>
            <a:spLocks noChangeArrowheads="1"/>
          </p:cNvSpPr>
          <p:nvPr/>
        </p:nvSpPr>
        <p:spPr bwMode="auto">
          <a:xfrm>
            <a:off x="928688" y="5532438"/>
            <a:ext cx="670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3200" b="1">
                <a:solidFill>
                  <a:srgbClr val="FF0000"/>
                </a:solidFill>
              </a:rPr>
              <a:t>E</a:t>
            </a:r>
            <a:r>
              <a:rPr lang="en-CA" altLang="en-US" b="1">
                <a:solidFill>
                  <a:srgbClr val="FF0000"/>
                </a:solidFill>
              </a:rPr>
              <a:t> and </a:t>
            </a:r>
            <a:r>
              <a:rPr lang="en-CA" altLang="en-US" sz="3200" b="1">
                <a:solidFill>
                  <a:srgbClr val="FF0000"/>
                </a:solidFill>
              </a:rPr>
              <a:t>B</a:t>
            </a:r>
            <a:r>
              <a:rPr lang="en-CA" altLang="en-US" b="1">
                <a:solidFill>
                  <a:srgbClr val="FF0000"/>
                </a:solidFill>
              </a:rPr>
              <a:t> are 90</a:t>
            </a:r>
            <a:r>
              <a:rPr lang="en-CA" altLang="en-US" sz="2000" b="1" baseline="30000">
                <a:solidFill>
                  <a:srgbClr val="FF0000"/>
                </a:solidFill>
                <a:latin typeface="Arial" panose="020B0604020202020204" pitchFamily="34" charset="0"/>
                <a:cs typeface="Arial" panose="020B0604020202020204" pitchFamily="34" charset="0"/>
              </a:rPr>
              <a:t>o</a:t>
            </a:r>
            <a:r>
              <a:rPr lang="en-CA" altLang="en-US" b="1">
                <a:solidFill>
                  <a:srgbClr val="FF0000"/>
                </a:solidFill>
              </a:rPr>
              <a:t> to each other and </a:t>
            </a:r>
            <a:r>
              <a:rPr lang="en-CA" altLang="en-US" b="1" i="1">
                <a:solidFill>
                  <a:srgbClr val="FF0000"/>
                </a:solidFill>
              </a:rPr>
              <a:t>z</a:t>
            </a:r>
            <a:r>
              <a:rPr lang="en-CA" altLang="en-US" b="1">
                <a:solidFill>
                  <a:srgbClr val="FF0000"/>
                </a:solidFill>
              </a:rPr>
              <a: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04451" name="Rectangle 3"/>
          <p:cNvSpPr>
            <a:spLocks noChangeArrowheads="1"/>
          </p:cNvSpPr>
          <p:nvPr/>
        </p:nvSpPr>
        <p:spPr bwMode="auto">
          <a:xfrm>
            <a:off x="792163" y="301625"/>
            <a:ext cx="7559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t> </a:t>
            </a:r>
            <a:r>
              <a:rPr lang="en-CA" altLang="en-US" b="1">
                <a:solidFill>
                  <a:srgbClr val="FF020B"/>
                </a:solidFill>
              </a:rPr>
              <a:t>Fundamental Mode is the LP</a:t>
            </a:r>
            <a:r>
              <a:rPr lang="en-CA" altLang="en-US" b="1" baseline="-25000">
                <a:solidFill>
                  <a:srgbClr val="FF020B"/>
                </a:solidFill>
              </a:rPr>
              <a:t>01</a:t>
            </a:r>
            <a:r>
              <a:rPr lang="en-CA" altLang="en-US" b="1">
                <a:solidFill>
                  <a:srgbClr val="FF020B"/>
                </a:solidFill>
              </a:rPr>
              <a:t> mode: </a:t>
            </a:r>
            <a:r>
              <a:rPr lang="en-CA" altLang="en-US" b="1" i="1">
                <a:solidFill>
                  <a:srgbClr val="FF020B"/>
                </a:solidFill>
              </a:rPr>
              <a:t>l</a:t>
            </a:r>
            <a:r>
              <a:rPr lang="en-CA" altLang="en-US" b="1">
                <a:solidFill>
                  <a:srgbClr val="FF020B"/>
                </a:solidFill>
              </a:rPr>
              <a:t> = 0 and </a:t>
            </a:r>
            <a:r>
              <a:rPr lang="en-CA" altLang="en-US" b="1" i="1">
                <a:solidFill>
                  <a:srgbClr val="FF020B"/>
                </a:solidFill>
              </a:rPr>
              <a:t>m</a:t>
            </a:r>
            <a:r>
              <a:rPr lang="en-CA" altLang="en-US" b="1">
                <a:solidFill>
                  <a:srgbClr val="FF020B"/>
                </a:solidFill>
              </a:rPr>
              <a:t> = 1</a:t>
            </a:r>
          </a:p>
        </p:txBody>
      </p:sp>
      <p:pic>
        <p:nvPicPr>
          <p:cNvPr id="104452" name="Picture 5" descr="K:\All My Files\Book, Optoelectronics, Pearson\##2ndEdition\#Chapters, The Textbook (2nd Edition)\Ch02, Waveguides,2nd Edition\#2-15-FieldPattern,Fibers(CNV)_COLOR.tif"/>
          <p:cNvPicPr>
            <a:picLocks noChangeAspect="1" noChangeArrowheads="1"/>
          </p:cNvPicPr>
          <p:nvPr/>
        </p:nvPicPr>
        <p:blipFill>
          <a:blip r:embed="rId3">
            <a:extLst>
              <a:ext uri="{28A0092B-C50C-407E-A947-70E740481C1C}">
                <a14:useLocalDpi xmlns:a14="http://schemas.microsoft.com/office/drawing/2010/main" val="0"/>
              </a:ext>
            </a:extLst>
          </a:blip>
          <a:srcRect l="-5"/>
          <a:stretch>
            <a:fillRect/>
          </a:stretch>
        </p:blipFill>
        <p:spPr bwMode="auto">
          <a:xfrm>
            <a:off x="1787525" y="901700"/>
            <a:ext cx="5319713" cy="527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Rectangle 5"/>
          <p:cNvSpPr>
            <a:spLocks noChangeArrowheads="1"/>
          </p:cNvSpPr>
          <p:nvPr/>
        </p:nvSpPr>
        <p:spPr bwMode="auto">
          <a:xfrm>
            <a:off x="5137150" y="4446588"/>
            <a:ext cx="393858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800">
                <a:cs typeface="Times New Roman" panose="02020603050405020304" pitchFamily="18" charset="0"/>
              </a:rPr>
              <a:t>The electric field distribution of the fundamental mode, LP</a:t>
            </a:r>
            <a:r>
              <a:rPr lang="en-CA" altLang="en-US" sz="1800" baseline="-25000">
                <a:cs typeface="Times New Roman" panose="02020603050405020304" pitchFamily="18" charset="0"/>
              </a:rPr>
              <a:t>01</a:t>
            </a:r>
            <a:r>
              <a:rPr lang="en-CA" altLang="en-US" sz="1800">
                <a:cs typeface="Times New Roman" panose="02020603050405020304" pitchFamily="18" charset="0"/>
              </a:rPr>
              <a:t>, in the transverse plane to the fiber axis </a:t>
            </a:r>
            <a:r>
              <a:rPr lang="en-CA" altLang="en-US" sz="1800" i="1">
                <a:cs typeface="Times New Roman" panose="02020603050405020304" pitchFamily="18" charset="0"/>
              </a:rPr>
              <a:t>z</a:t>
            </a:r>
            <a:r>
              <a:rPr lang="en-CA" altLang="en-US" sz="1800">
                <a:cs typeface="Times New Roman" panose="02020603050405020304" pitchFamily="18" charset="0"/>
              </a:rPr>
              <a:t>. The light intensity is greatest at the center of the fiber</a:t>
            </a:r>
            <a:endParaRPr lang="en-US" altLang="en-US" sz="28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pic>
        <p:nvPicPr>
          <p:cNvPr id="106499" name="Picture 5" descr="K:\All My Files\Book, Optoelectronics, Pearson\##2ndEdition\#Chapters, The Textbook (2nd Edition)\Ch02, Waveguides,2nd Edition\#2-15-FieldPattern,Fibers(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8" y="784225"/>
            <a:ext cx="8323262"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0" name="Rectangle 1"/>
          <p:cNvSpPr>
            <a:spLocks noChangeArrowheads="1"/>
          </p:cNvSpPr>
          <p:nvPr/>
        </p:nvSpPr>
        <p:spPr bwMode="auto">
          <a:xfrm>
            <a:off x="614363" y="5165725"/>
            <a:ext cx="8324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1800">
                <a:cs typeface="Times New Roman" panose="02020603050405020304" pitchFamily="18" charset="0"/>
              </a:rPr>
              <a:t>The electric field distribution of the fundamental mode in the transverse plane to the fiber axis </a:t>
            </a:r>
            <a:r>
              <a:rPr lang="en-CA" altLang="en-US" sz="1800" i="1">
                <a:cs typeface="Times New Roman" panose="02020603050405020304" pitchFamily="18" charset="0"/>
              </a:rPr>
              <a:t>z</a:t>
            </a:r>
            <a:r>
              <a:rPr lang="en-CA" altLang="en-US" sz="1800">
                <a:cs typeface="Times New Roman" panose="02020603050405020304" pitchFamily="18" charset="0"/>
              </a:rPr>
              <a:t>. The light intensity is greatest at the center of the fiber. Intensity patterns in LP</a:t>
            </a:r>
            <a:r>
              <a:rPr lang="en-CA" altLang="en-US" sz="1800" baseline="-25000">
                <a:cs typeface="Times New Roman" panose="02020603050405020304" pitchFamily="18" charset="0"/>
              </a:rPr>
              <a:t>01</a:t>
            </a:r>
            <a:r>
              <a:rPr lang="en-CA" altLang="en-US" sz="1800">
                <a:cs typeface="Times New Roman" panose="02020603050405020304" pitchFamily="18" charset="0"/>
              </a:rPr>
              <a:t>, LP</a:t>
            </a:r>
            <a:r>
              <a:rPr lang="en-CA" altLang="en-US" sz="1800" baseline="-25000">
                <a:cs typeface="Times New Roman" panose="02020603050405020304" pitchFamily="18" charset="0"/>
              </a:rPr>
              <a:t>11</a:t>
            </a:r>
            <a:r>
              <a:rPr lang="en-CA" altLang="en-US" sz="1800">
                <a:cs typeface="Times New Roman" panose="02020603050405020304" pitchFamily="18" charset="0"/>
              </a:rPr>
              <a:t> and LP</a:t>
            </a:r>
            <a:r>
              <a:rPr lang="en-CA" altLang="en-US" sz="1800" baseline="-25000">
                <a:cs typeface="Times New Roman" panose="02020603050405020304" pitchFamily="18" charset="0"/>
              </a:rPr>
              <a:t>21</a:t>
            </a:r>
            <a:r>
              <a:rPr lang="en-CA" altLang="en-US" sz="1800">
                <a:cs typeface="Times New Roman" panose="02020603050405020304" pitchFamily="18" charset="0"/>
              </a:rPr>
              <a:t> modes. (a) The field in the fundamental mode. (b)-(d) Indicative light intensity distributions in three modes, LP</a:t>
            </a:r>
            <a:r>
              <a:rPr lang="en-CA" altLang="en-US" sz="1800" baseline="-25000">
                <a:cs typeface="Times New Roman" panose="02020603050405020304" pitchFamily="18" charset="0"/>
              </a:rPr>
              <a:t>01</a:t>
            </a:r>
            <a:r>
              <a:rPr lang="en-CA" altLang="en-US" sz="1800">
                <a:cs typeface="Times New Roman" panose="02020603050405020304" pitchFamily="18" charset="0"/>
              </a:rPr>
              <a:t>, LP</a:t>
            </a:r>
            <a:r>
              <a:rPr lang="en-CA" altLang="en-US" sz="1800" baseline="-25000">
                <a:cs typeface="Times New Roman" panose="02020603050405020304" pitchFamily="18" charset="0"/>
              </a:rPr>
              <a:t>11</a:t>
            </a:r>
            <a:r>
              <a:rPr lang="en-CA" altLang="en-US" sz="1800">
                <a:cs typeface="Times New Roman" panose="02020603050405020304" pitchFamily="18" charset="0"/>
              </a:rPr>
              <a:t> and LP</a:t>
            </a:r>
            <a:r>
              <a:rPr lang="en-CA" altLang="en-US" sz="1800" baseline="-25000">
                <a:cs typeface="Times New Roman" panose="02020603050405020304" pitchFamily="18" charset="0"/>
              </a:rPr>
              <a:t>21</a:t>
            </a:r>
            <a:r>
              <a:rPr lang="en-CA" altLang="en-US" sz="1800">
                <a:cs typeface="Times New Roman" panose="02020603050405020304" pitchFamily="18" charset="0"/>
              </a:rPr>
              <a:t>.</a:t>
            </a:r>
            <a:endParaRPr lang="en-US" altLang="en-US" sz="28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bwMode="auto">
          <a:xfrm>
            <a:off x="555625" y="255588"/>
            <a:ext cx="2335213" cy="1165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CA" altLang="en-US" sz="6600" smtClean="0">
                <a:solidFill>
                  <a:srgbClr val="FF020B"/>
                </a:solidFill>
              </a:rPr>
              <a:t>LP</a:t>
            </a:r>
            <a:r>
              <a:rPr lang="en-CA" altLang="en-US" sz="6600" i="1" baseline="-25000" smtClean="0">
                <a:solidFill>
                  <a:srgbClr val="FF020B"/>
                </a:solidFill>
              </a:rPr>
              <a:t>lm</a:t>
            </a:r>
          </a:p>
        </p:txBody>
      </p:sp>
      <p:sp>
        <p:nvSpPr>
          <p:cNvPr id="4" name="Rectangle 3"/>
          <p:cNvSpPr/>
          <p:nvPr/>
        </p:nvSpPr>
        <p:spPr>
          <a:xfrm>
            <a:off x="555625" y="2517775"/>
            <a:ext cx="6775450" cy="3046413"/>
          </a:xfrm>
          <a:prstGeom prst="rect">
            <a:avLst/>
          </a:prstGeom>
        </p:spPr>
        <p:txBody>
          <a:bodyPr>
            <a:spAutoFit/>
          </a:bodyPr>
          <a:lstStyle/>
          <a:p>
            <a:pPr>
              <a:defRPr/>
            </a:pPr>
            <a:r>
              <a:rPr lang="en-CA" b="1" i="1" dirty="0">
                <a:solidFill>
                  <a:srgbClr val="FF020B"/>
                </a:solidFill>
              </a:rPr>
              <a:t>m</a:t>
            </a:r>
            <a:r>
              <a:rPr lang="en-CA" b="1" dirty="0">
                <a:solidFill>
                  <a:srgbClr val="FF020B"/>
                </a:solidFill>
              </a:rPr>
              <a:t> = number of maxima along </a:t>
            </a:r>
            <a:r>
              <a:rPr lang="en-CA" b="1" i="1" dirty="0">
                <a:solidFill>
                  <a:srgbClr val="FF020B"/>
                </a:solidFill>
              </a:rPr>
              <a:t>r</a:t>
            </a:r>
            <a:r>
              <a:rPr lang="en-CA" b="1" dirty="0">
                <a:solidFill>
                  <a:srgbClr val="FF020B"/>
                </a:solidFill>
              </a:rPr>
              <a:t> starting from the core center. Determines the reflection angle </a:t>
            </a:r>
            <a:r>
              <a:rPr lang="en-CA" b="1" i="1" dirty="0">
                <a:solidFill>
                  <a:srgbClr val="FF020B"/>
                </a:solidFill>
                <a:latin typeface="Symbol" pitchFamily="18" charset="2"/>
              </a:rPr>
              <a:t>q</a:t>
            </a:r>
            <a:endParaRPr lang="en-CA" b="1" dirty="0">
              <a:solidFill>
                <a:srgbClr val="FF020B"/>
              </a:solidFill>
              <a:latin typeface="Symbol" pitchFamily="18" charset="2"/>
            </a:endParaRPr>
          </a:p>
          <a:p>
            <a:pPr>
              <a:defRPr/>
            </a:pPr>
            <a:endParaRPr lang="en-CA" dirty="0">
              <a:solidFill>
                <a:schemeClr val="accent6">
                  <a:lumMod val="75000"/>
                </a:schemeClr>
              </a:solidFill>
            </a:endParaRPr>
          </a:p>
          <a:p>
            <a:pPr>
              <a:defRPr/>
            </a:pPr>
            <a:r>
              <a:rPr lang="en-CA" b="1" dirty="0">
                <a:solidFill>
                  <a:schemeClr val="accent6">
                    <a:lumMod val="75000"/>
                  </a:schemeClr>
                </a:solidFill>
              </a:rPr>
              <a:t>2</a:t>
            </a:r>
            <a:r>
              <a:rPr lang="en-CA" b="1" i="1" dirty="0">
                <a:solidFill>
                  <a:schemeClr val="accent6">
                    <a:lumMod val="75000"/>
                  </a:schemeClr>
                </a:solidFill>
              </a:rPr>
              <a:t>l</a:t>
            </a:r>
            <a:r>
              <a:rPr lang="en-CA" b="1" dirty="0">
                <a:solidFill>
                  <a:schemeClr val="accent6">
                    <a:lumMod val="75000"/>
                  </a:schemeClr>
                </a:solidFill>
              </a:rPr>
              <a:t> = number of maxima around a circumference</a:t>
            </a:r>
          </a:p>
          <a:p>
            <a:pPr>
              <a:defRPr/>
            </a:pPr>
            <a:endParaRPr lang="en-CA" b="1" i="1" dirty="0">
              <a:solidFill>
                <a:schemeClr val="accent6">
                  <a:lumMod val="75000"/>
                </a:schemeClr>
              </a:solidFill>
            </a:endParaRPr>
          </a:p>
          <a:p>
            <a:pPr>
              <a:defRPr/>
            </a:pPr>
            <a:r>
              <a:rPr lang="en-CA" b="1" i="1" dirty="0">
                <a:solidFill>
                  <a:schemeClr val="accent6">
                    <a:lumMod val="75000"/>
                  </a:schemeClr>
                </a:solidFill>
              </a:rPr>
              <a:t>l</a:t>
            </a:r>
            <a:r>
              <a:rPr lang="en-CA" b="1" dirty="0">
                <a:solidFill>
                  <a:schemeClr val="accent6">
                    <a:lumMod val="75000"/>
                  </a:schemeClr>
                </a:solidFill>
              </a:rPr>
              <a:t> - radial mode number</a:t>
            </a:r>
          </a:p>
          <a:p>
            <a:pPr>
              <a:defRPr/>
            </a:pPr>
            <a:r>
              <a:rPr lang="en-CA" b="1" i="1" dirty="0">
                <a:solidFill>
                  <a:schemeClr val="accent6">
                    <a:lumMod val="75000"/>
                  </a:schemeClr>
                </a:solidFill>
              </a:rPr>
              <a:t>l</a:t>
            </a:r>
            <a:r>
              <a:rPr lang="en-CA" b="1" dirty="0">
                <a:solidFill>
                  <a:schemeClr val="accent6">
                    <a:lumMod val="75000"/>
                  </a:schemeClr>
                </a:solidFill>
              </a:rPr>
              <a:t> - extent of helical propagation, i.e. the amount of skew ray contribution to the mode. </a:t>
            </a:r>
          </a:p>
        </p:txBody>
      </p:sp>
      <p:sp>
        <p:nvSpPr>
          <p:cNvPr id="5" name="Rectangle 4"/>
          <p:cNvSpPr/>
          <p:nvPr/>
        </p:nvSpPr>
        <p:spPr>
          <a:xfrm>
            <a:off x="358775" y="1571625"/>
            <a:ext cx="6164263" cy="584200"/>
          </a:xfrm>
          <a:prstGeom prst="rect">
            <a:avLst/>
          </a:prstGeom>
        </p:spPr>
        <p:txBody>
          <a:bodyPr>
            <a:spAutoFit/>
          </a:bodyPr>
          <a:lstStyle/>
          <a:p>
            <a:pPr algn="ctr">
              <a:defRPr/>
            </a:pPr>
            <a:r>
              <a:rPr lang="pt-BR" sz="3200" b="1" i="1" dirty="0">
                <a:solidFill>
                  <a:schemeClr val="accent6">
                    <a:lumMod val="75000"/>
                  </a:schemeClr>
                </a:solidFill>
              </a:rPr>
              <a:t>E</a:t>
            </a:r>
            <a:r>
              <a:rPr lang="pt-BR" sz="3200" b="1" baseline="-25000" dirty="0">
                <a:solidFill>
                  <a:schemeClr val="accent6">
                    <a:lumMod val="75000"/>
                  </a:schemeClr>
                </a:solidFill>
              </a:rPr>
              <a:t>LP</a:t>
            </a:r>
            <a:r>
              <a:rPr lang="pt-BR" sz="3200" b="1" dirty="0">
                <a:solidFill>
                  <a:schemeClr val="accent6">
                    <a:lumMod val="75000"/>
                  </a:schemeClr>
                </a:solidFill>
              </a:rPr>
              <a:t> = </a:t>
            </a:r>
            <a:r>
              <a:rPr lang="pt-BR" sz="3200" b="1" i="1" dirty="0">
                <a:solidFill>
                  <a:schemeClr val="accent6">
                    <a:lumMod val="75000"/>
                  </a:schemeClr>
                </a:solidFill>
              </a:rPr>
              <a:t>E</a:t>
            </a:r>
            <a:r>
              <a:rPr lang="pt-BR" sz="3200" b="1" i="1" baseline="-25000" dirty="0">
                <a:solidFill>
                  <a:schemeClr val="accent6">
                    <a:lumMod val="75000"/>
                  </a:schemeClr>
                </a:solidFill>
              </a:rPr>
              <a:t>lm</a:t>
            </a:r>
            <a:r>
              <a:rPr lang="pt-BR" sz="3200" b="1" dirty="0">
                <a:solidFill>
                  <a:schemeClr val="accent6">
                    <a:lumMod val="75000"/>
                  </a:schemeClr>
                </a:solidFill>
              </a:rPr>
              <a:t>(</a:t>
            </a:r>
            <a:r>
              <a:rPr lang="pt-BR" sz="3200" b="1" i="1" dirty="0">
                <a:solidFill>
                  <a:schemeClr val="accent6">
                    <a:lumMod val="75000"/>
                  </a:schemeClr>
                </a:solidFill>
              </a:rPr>
              <a:t>r,</a:t>
            </a:r>
            <a:r>
              <a:rPr lang="en-CA" sz="3200" b="1" i="1" dirty="0">
                <a:solidFill>
                  <a:schemeClr val="accent6">
                    <a:lumMod val="75000"/>
                  </a:schemeClr>
                </a:solidFill>
                <a:sym typeface="Symbol"/>
              </a:rPr>
              <a:t></a:t>
            </a:r>
            <a:r>
              <a:rPr lang="pt-BR" sz="3200" b="1" dirty="0">
                <a:solidFill>
                  <a:schemeClr val="accent6">
                    <a:lumMod val="75000"/>
                  </a:schemeClr>
                </a:solidFill>
              </a:rPr>
              <a:t>) exp</a:t>
            </a:r>
            <a:r>
              <a:rPr lang="pt-BR" sz="3200" b="1" i="1" dirty="0">
                <a:solidFill>
                  <a:schemeClr val="accent6">
                    <a:lumMod val="75000"/>
                  </a:schemeClr>
                </a:solidFill>
              </a:rPr>
              <a:t>j</a:t>
            </a:r>
            <a:r>
              <a:rPr lang="pt-BR" sz="3200" b="1" dirty="0">
                <a:solidFill>
                  <a:schemeClr val="accent6">
                    <a:lumMod val="75000"/>
                  </a:schemeClr>
                </a:solidFill>
              </a:rPr>
              <a:t>(</a:t>
            </a:r>
            <a:r>
              <a:rPr lang="en-CA" sz="3200" b="1" i="1" dirty="0">
                <a:solidFill>
                  <a:schemeClr val="accent6">
                    <a:lumMod val="75000"/>
                  </a:schemeClr>
                </a:solidFill>
                <a:latin typeface="Symbol" pitchFamily="18" charset="2"/>
              </a:rPr>
              <a:t>w</a:t>
            </a:r>
            <a:r>
              <a:rPr lang="pt-BR" sz="3200" b="1" i="1" dirty="0">
                <a:solidFill>
                  <a:schemeClr val="accent6">
                    <a:lumMod val="75000"/>
                  </a:schemeClr>
                </a:solidFill>
              </a:rPr>
              <a:t>t</a:t>
            </a:r>
            <a:r>
              <a:rPr lang="en-CA" sz="3200" b="1" dirty="0">
                <a:solidFill>
                  <a:schemeClr val="accent6">
                    <a:lumMod val="75000"/>
                  </a:schemeClr>
                </a:solidFill>
              </a:rPr>
              <a:t> </a:t>
            </a:r>
            <a:r>
              <a:rPr lang="en-CA" sz="3200" b="1" dirty="0">
                <a:solidFill>
                  <a:schemeClr val="accent6">
                    <a:lumMod val="75000"/>
                  </a:schemeClr>
                </a:solidFill>
                <a:latin typeface="Symbol" pitchFamily="18" charset="2"/>
              </a:rPr>
              <a:t>-</a:t>
            </a:r>
            <a:r>
              <a:rPr lang="en-CA" sz="3200" b="1" dirty="0">
                <a:solidFill>
                  <a:schemeClr val="accent6">
                    <a:lumMod val="75000"/>
                  </a:schemeClr>
                </a:solidFill>
              </a:rPr>
              <a:t> </a:t>
            </a:r>
            <a:r>
              <a:rPr lang="en-CA" sz="3200" b="1" i="1" dirty="0">
                <a:solidFill>
                  <a:schemeClr val="accent6">
                    <a:lumMod val="75000"/>
                  </a:schemeClr>
                </a:solidFill>
                <a:latin typeface="Symbol" pitchFamily="18" charset="2"/>
              </a:rPr>
              <a:t>b</a:t>
            </a:r>
            <a:r>
              <a:rPr lang="pt-BR" sz="3200" b="1" i="1" baseline="-25000" dirty="0">
                <a:solidFill>
                  <a:schemeClr val="accent6">
                    <a:lumMod val="75000"/>
                  </a:schemeClr>
                </a:solidFill>
              </a:rPr>
              <a:t>lm</a:t>
            </a:r>
            <a:r>
              <a:rPr lang="pt-BR" sz="3200" b="1" i="1" dirty="0">
                <a:solidFill>
                  <a:schemeClr val="accent6">
                    <a:lumMod val="75000"/>
                  </a:schemeClr>
                </a:solidFill>
              </a:rPr>
              <a:t>z</a:t>
            </a:r>
            <a:r>
              <a:rPr lang="pt-BR" sz="3200" b="1" dirty="0">
                <a:solidFill>
                  <a:schemeClr val="accent6">
                    <a:lumMod val="75000"/>
                  </a:schemeClr>
                </a:solidFill>
              </a:rPr>
              <a:t>)</a:t>
            </a:r>
            <a:r>
              <a:rPr lang="pt-BR" dirty="0"/>
              <a:t>	</a:t>
            </a:r>
            <a:endParaRPr lang="en-CA"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
          <p:cNvSpPr txBox="1">
            <a:spLocks noChangeArrowheads="1"/>
          </p:cNvSpPr>
          <p:nvPr/>
        </p:nvSpPr>
        <p:spPr bwMode="auto">
          <a:xfrm>
            <a:off x="263525" y="1928813"/>
            <a:ext cx="8382000" cy="369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en-US" altLang="en-US" sz="1800">
                <a:solidFill>
                  <a:srgbClr val="000099"/>
                </a:solidFill>
                <a:cs typeface="Times New Roman" panose="02020603050405020304" pitchFamily="18" charset="0"/>
              </a:rPr>
              <a:t>This Power Point presentation is a copyrighted supplemental material to the textbook </a:t>
            </a:r>
            <a:r>
              <a:rPr lang="en-US" altLang="en-US" sz="1800" i="1">
                <a:solidFill>
                  <a:srgbClr val="000099"/>
                </a:solidFill>
                <a:cs typeface="Times New Roman" panose="02020603050405020304" pitchFamily="18" charset="0"/>
              </a:rPr>
              <a:t>Optoelectronics and Photonics: Principles &amp; Practices</a:t>
            </a:r>
            <a:r>
              <a:rPr lang="en-US" altLang="en-US" sz="1800">
                <a:solidFill>
                  <a:srgbClr val="000099"/>
                </a:solidFill>
                <a:cs typeface="Times New Roman" panose="02020603050405020304" pitchFamily="18" charset="0"/>
              </a:rPr>
              <a:t>, Second Edition, S. O. Kasap, Pearson Education (USA), ISBN-10: 0132151499, ISBN-13:  9780132151498. © 2013 Pearson Education. The slides cannot be distributed in any form whatsoever, electronically or in print form, without the written permission of Pearson Education. </a:t>
            </a:r>
            <a:r>
              <a:rPr lang="en-US" altLang="en-US" sz="1800" b="1">
                <a:solidFill>
                  <a:srgbClr val="000099"/>
                </a:solidFill>
                <a:cs typeface="Times New Roman" panose="02020603050405020304" pitchFamily="18" charset="0"/>
              </a:rPr>
              <a:t>It is unlawful to post these slides, or part of a slide or slides, on the internet.</a:t>
            </a:r>
            <a:r>
              <a:rPr lang="en-US" altLang="en-US" sz="1800">
                <a:solidFill>
                  <a:srgbClr val="000099"/>
                </a:solidFill>
                <a:cs typeface="Times New Roman" panose="02020603050405020304" pitchFamily="18" charset="0"/>
              </a:rPr>
              <a:t> </a:t>
            </a:r>
          </a:p>
          <a:p>
            <a:pPr algn="just"/>
            <a:endParaRPr lang="en-US" altLang="en-US" sz="1800">
              <a:solidFill>
                <a:srgbClr val="000099"/>
              </a:solidFill>
              <a:cs typeface="Times New Roman" panose="02020603050405020304" pitchFamily="18" charset="0"/>
            </a:endParaRPr>
          </a:p>
          <a:p>
            <a:pPr algn="just"/>
            <a:r>
              <a:rPr lang="en-US" altLang="en-US" sz="1800">
                <a:solidFill>
                  <a:srgbClr val="000099"/>
                </a:solidFill>
                <a:cs typeface="Times New Roman" panose="02020603050405020304" pitchFamily="18" charset="0"/>
              </a:rPr>
              <a:t>Copyright © 2013, 2001 by Pearson Education, Inc., Upper Saddle River, New Jersey, 07458. All rights reserved. Printed in the United States of America. This publication is protected by Copyright and permission should be obtained from the publisher prior to any prohibited reproduction, storage in a retrieval system, or transmission in any form or by any means, electronic, mechanical, photocopying, recording, or likewise. For information regarding permission(s), write to: Rights and Permissions Department.</a:t>
            </a:r>
          </a:p>
        </p:txBody>
      </p:sp>
      <p:sp>
        <p:nvSpPr>
          <p:cNvPr id="18435" name="TextBox 2"/>
          <p:cNvSpPr txBox="1">
            <a:spLocks noChangeArrowheads="1"/>
          </p:cNvSpPr>
          <p:nvPr/>
        </p:nvSpPr>
        <p:spPr bwMode="auto">
          <a:xfrm>
            <a:off x="1673225" y="1316038"/>
            <a:ext cx="59912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solidFill>
                  <a:srgbClr val="000099"/>
                </a:solidFill>
              </a:rPr>
              <a:t>Copyright Information and Permission: Part II</a:t>
            </a:r>
          </a:p>
        </p:txBody>
      </p:sp>
      <p:sp>
        <p:nvSpPr>
          <p:cNvPr id="18436" name="TextBox 5"/>
          <p:cNvSpPr txBox="1">
            <a:spLocks noChangeArrowheads="1"/>
          </p:cNvSpPr>
          <p:nvPr/>
        </p:nvSpPr>
        <p:spPr bwMode="auto">
          <a:xfrm>
            <a:off x="2967038" y="381000"/>
            <a:ext cx="2974975" cy="76993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4400" b="1">
                <a:solidFill>
                  <a:srgbClr val="FFFFFF"/>
                </a:solidFill>
                <a:latin typeface="Arial" panose="020B0604020202020204" pitchFamily="34" charset="0"/>
              </a:rPr>
              <a:t>PEARSON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ext Box 2"/>
          <p:cNvSpPr txBox="1">
            <a:spLocks noChangeArrowheads="1"/>
          </p:cNvSpPr>
          <p:nvPr/>
        </p:nvSpPr>
        <p:spPr bwMode="auto">
          <a:xfrm>
            <a:off x="1676400" y="222250"/>
            <a:ext cx="541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Optical Fiber Parameters</a:t>
            </a:r>
          </a:p>
        </p:txBody>
      </p:sp>
      <p:sp>
        <p:nvSpPr>
          <p:cNvPr id="110595" name="Text Box 3"/>
          <p:cNvSpPr txBox="1">
            <a:spLocks noChangeArrowheads="1"/>
          </p:cNvSpPr>
          <p:nvPr/>
        </p:nvSpPr>
        <p:spPr bwMode="auto">
          <a:xfrm>
            <a:off x="685800" y="831850"/>
            <a:ext cx="8077200"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i="1" dirty="0">
                <a:latin typeface="Times" panose="02020603050405020304" pitchFamily="18" charset="0"/>
              </a:rPr>
              <a:t>n </a:t>
            </a:r>
            <a:r>
              <a:rPr lang="en-US" altLang="en-US" dirty="0">
                <a:latin typeface="Times" panose="02020603050405020304" pitchFamily="18" charset="0"/>
              </a:rPr>
              <a:t>= (</a:t>
            </a:r>
            <a:r>
              <a:rPr lang="en-US" altLang="en-US" i="1" dirty="0">
                <a:latin typeface="Times" panose="02020603050405020304" pitchFamily="18" charset="0"/>
              </a:rPr>
              <a:t>n</a:t>
            </a:r>
            <a:r>
              <a:rPr lang="en-US" altLang="en-US" baseline="-25000" dirty="0">
                <a:latin typeface="Times" panose="02020603050405020304" pitchFamily="18" charset="0"/>
              </a:rPr>
              <a:t>1</a:t>
            </a:r>
            <a:r>
              <a:rPr lang="en-US" altLang="en-US" dirty="0">
                <a:latin typeface="Times" panose="02020603050405020304" pitchFamily="18" charset="0"/>
              </a:rPr>
              <a:t> + </a:t>
            </a:r>
            <a:r>
              <a:rPr lang="en-US" altLang="en-US" i="1" dirty="0">
                <a:latin typeface="Times" panose="02020603050405020304" pitchFamily="18" charset="0"/>
              </a:rPr>
              <a:t>n</a:t>
            </a:r>
            <a:r>
              <a:rPr lang="en-US" altLang="en-US" baseline="-25000" dirty="0">
                <a:latin typeface="Times" panose="02020603050405020304" pitchFamily="18" charset="0"/>
              </a:rPr>
              <a:t>2</a:t>
            </a:r>
            <a:r>
              <a:rPr lang="en-US" altLang="en-US" dirty="0">
                <a:latin typeface="Times" panose="02020603050405020304" pitchFamily="18" charset="0"/>
              </a:rPr>
              <a:t>)/2 = </a:t>
            </a:r>
            <a:r>
              <a:rPr lang="en-US" altLang="en-US" b="1" dirty="0">
                <a:latin typeface="Times" panose="02020603050405020304" pitchFamily="18" charset="0"/>
              </a:rPr>
              <a:t>average refractive index</a:t>
            </a:r>
          </a:p>
          <a:p>
            <a:pPr>
              <a:spcAft>
                <a:spcPts val="600"/>
              </a:spcAft>
              <a:buFont typeface="Symbol" panose="05050102010706020507" pitchFamily="18" charset="2"/>
              <a:buChar char="D"/>
            </a:pPr>
            <a:r>
              <a:rPr lang="en-US" altLang="en-US" dirty="0">
                <a:latin typeface="Times" panose="02020603050405020304" pitchFamily="18" charset="0"/>
              </a:rPr>
              <a:t> =  </a:t>
            </a:r>
            <a:r>
              <a:rPr lang="en-US" altLang="en-US" b="1" dirty="0">
                <a:latin typeface="Times" panose="02020603050405020304" pitchFamily="18" charset="0"/>
              </a:rPr>
              <a:t>normalized index difference</a:t>
            </a:r>
            <a:endParaRPr lang="en-US" altLang="en-US" dirty="0">
              <a:latin typeface="Times" panose="02020603050405020304" pitchFamily="18" charset="0"/>
            </a:endParaRPr>
          </a:p>
          <a:p>
            <a:pPr>
              <a:spcAft>
                <a:spcPts val="600"/>
              </a:spcAft>
              <a:buFont typeface="Symbol" panose="05050102010706020507" pitchFamily="18" charset="2"/>
              <a:buNone/>
            </a:pPr>
            <a:r>
              <a:rPr lang="en-US" altLang="en-US" dirty="0">
                <a:latin typeface="Symbol" panose="05050102010706020507" pitchFamily="18" charset="2"/>
                <a:sym typeface="Symbol" panose="05050102010706020507" pitchFamily="18" charset="2"/>
              </a:rPr>
              <a:t></a:t>
            </a:r>
            <a:r>
              <a:rPr lang="en-US" altLang="en-US" dirty="0">
                <a:latin typeface="Times" panose="02020603050405020304" pitchFamily="18" charset="0"/>
              </a:rPr>
              <a:t>(</a:t>
            </a:r>
            <a:r>
              <a:rPr lang="en-US" altLang="en-US" i="1" dirty="0">
                <a:latin typeface="Times" panose="02020603050405020304" pitchFamily="18" charset="0"/>
              </a:rPr>
              <a:t>n</a:t>
            </a:r>
            <a:r>
              <a:rPr lang="en-US" altLang="en-US" baseline="-25000" dirty="0">
                <a:latin typeface="Times" panose="02020603050405020304" pitchFamily="18" charset="0"/>
              </a:rPr>
              <a:t>1</a:t>
            </a:r>
            <a:r>
              <a:rPr lang="en-US" altLang="en-US" dirty="0">
                <a:latin typeface="Symbol" panose="05050102010706020507" pitchFamily="18" charset="2"/>
                <a:sym typeface="Symbol" panose="05050102010706020507" pitchFamily="18" charset="2"/>
              </a:rPr>
              <a:t></a:t>
            </a:r>
            <a:r>
              <a:rPr lang="en-US" altLang="en-US" i="1" dirty="0">
                <a:latin typeface="Times" panose="02020603050405020304" pitchFamily="18" charset="0"/>
              </a:rPr>
              <a:t>n</a:t>
            </a:r>
            <a:r>
              <a:rPr lang="en-US" altLang="en-US" baseline="-25000" dirty="0">
                <a:latin typeface="Times" panose="02020603050405020304" pitchFamily="18" charset="0"/>
              </a:rPr>
              <a:t>2</a:t>
            </a:r>
            <a:r>
              <a:rPr lang="en-US" altLang="en-US" dirty="0">
                <a:latin typeface="Times" panose="02020603050405020304" pitchFamily="18" charset="0"/>
              </a:rPr>
              <a:t>)/</a:t>
            </a:r>
            <a:r>
              <a:rPr lang="en-US" altLang="en-US" i="1" dirty="0">
                <a:latin typeface="Times" panose="02020603050405020304" pitchFamily="18" charset="0"/>
              </a:rPr>
              <a:t>n</a:t>
            </a:r>
            <a:r>
              <a:rPr lang="en-US" altLang="en-US" baseline="-25000" dirty="0">
                <a:latin typeface="Times" panose="02020603050405020304" pitchFamily="18" charset="0"/>
              </a:rPr>
              <a:t>1 </a:t>
            </a:r>
            <a:r>
              <a:rPr lang="en-US" altLang="en-US" dirty="0">
                <a:latin typeface="Times" panose="02020603050405020304" pitchFamily="18" charset="0"/>
                <a:sym typeface="Symbol" panose="05050102010706020507" pitchFamily="18" charset="2"/>
              </a:rPr>
              <a:t></a:t>
            </a:r>
            <a:r>
              <a:rPr lang="en-US" altLang="en-US" dirty="0">
                <a:latin typeface="Times" panose="02020603050405020304" pitchFamily="18" charset="0"/>
              </a:rPr>
              <a:t> (</a:t>
            </a:r>
            <a:r>
              <a:rPr lang="en-US" altLang="en-US" i="1" dirty="0">
                <a:latin typeface="Times" panose="02020603050405020304" pitchFamily="18" charset="0"/>
              </a:rPr>
              <a:t>n</a:t>
            </a:r>
            <a:r>
              <a:rPr lang="en-US" altLang="en-US" baseline="-25000" dirty="0">
                <a:latin typeface="Times" panose="02020603050405020304" pitchFamily="18" charset="0"/>
              </a:rPr>
              <a:t>1</a:t>
            </a:r>
            <a:r>
              <a:rPr lang="en-US" altLang="en-US" baseline="30000" dirty="0">
                <a:latin typeface="Times" panose="02020603050405020304" pitchFamily="18" charset="0"/>
              </a:rPr>
              <a:t>2</a:t>
            </a:r>
            <a:r>
              <a:rPr lang="en-US" altLang="en-US" dirty="0">
                <a:latin typeface="Symbol" panose="05050102010706020507" pitchFamily="18" charset="2"/>
                <a:sym typeface="Symbol" panose="05050102010706020507" pitchFamily="18" charset="2"/>
              </a:rPr>
              <a:t></a:t>
            </a:r>
            <a:r>
              <a:rPr lang="en-US" altLang="en-US" i="1" dirty="0">
                <a:latin typeface="Times" panose="02020603050405020304" pitchFamily="18" charset="0"/>
              </a:rPr>
              <a:t>n</a:t>
            </a:r>
            <a:r>
              <a:rPr lang="en-US" altLang="en-US" baseline="-25000" dirty="0">
                <a:latin typeface="Times" panose="02020603050405020304" pitchFamily="18" charset="0"/>
              </a:rPr>
              <a:t>2</a:t>
            </a:r>
            <a:r>
              <a:rPr lang="en-US" altLang="en-US" baseline="30000" dirty="0">
                <a:latin typeface="Times" panose="02020603050405020304" pitchFamily="18" charset="0"/>
              </a:rPr>
              <a:t>2</a:t>
            </a:r>
            <a:r>
              <a:rPr lang="en-US" altLang="en-US" dirty="0">
                <a:latin typeface="Times" panose="02020603050405020304" pitchFamily="18" charset="0"/>
              </a:rPr>
              <a:t>)/</a:t>
            </a:r>
            <a:r>
              <a:rPr lang="en-US" altLang="en-US" dirty="0" smtClean="0">
                <a:latin typeface="Times" panose="02020603050405020304" pitchFamily="18" charset="0"/>
              </a:rPr>
              <a:t>2</a:t>
            </a:r>
            <a:r>
              <a:rPr lang="en-US" altLang="en-US" i="1" dirty="0" smtClean="0">
                <a:latin typeface="Times" panose="02020603050405020304" pitchFamily="18" charset="0"/>
              </a:rPr>
              <a:t>n</a:t>
            </a:r>
            <a:r>
              <a:rPr lang="en-US" altLang="en-US" baseline="-25000" dirty="0" smtClean="0">
                <a:latin typeface="Times" panose="02020603050405020304" pitchFamily="18" charset="0"/>
              </a:rPr>
              <a:t>1</a:t>
            </a:r>
            <a:r>
              <a:rPr lang="en-US" altLang="en-US" baseline="30000" dirty="0" smtClean="0">
                <a:latin typeface="Times" panose="02020603050405020304" pitchFamily="18" charset="0"/>
              </a:rPr>
              <a:t>2</a:t>
            </a:r>
            <a:endParaRPr lang="en-US" altLang="en-US" baseline="30000" dirty="0">
              <a:latin typeface="Times" panose="02020603050405020304" pitchFamily="18" charset="0"/>
            </a:endParaRPr>
          </a:p>
        </p:txBody>
      </p:sp>
      <p:graphicFrame>
        <p:nvGraphicFramePr>
          <p:cNvPr id="110596" name="Object 4"/>
          <p:cNvGraphicFramePr>
            <a:graphicFrameLocks noChangeAspect="1"/>
          </p:cNvGraphicFramePr>
          <p:nvPr>
            <p:extLst>
              <p:ext uri="{D42A27DB-BD31-4B8C-83A1-F6EECF244321}">
                <p14:modId xmlns:p14="http://schemas.microsoft.com/office/powerpoint/2010/main" val="1168495462"/>
              </p:ext>
            </p:extLst>
          </p:nvPr>
        </p:nvGraphicFramePr>
        <p:xfrm>
          <a:off x="2469585" y="2338467"/>
          <a:ext cx="4256530" cy="776191"/>
        </p:xfrm>
        <a:graphic>
          <a:graphicData uri="http://schemas.openxmlformats.org/presentationml/2006/ole">
            <mc:AlternateContent xmlns:mc="http://schemas.openxmlformats.org/markup-compatibility/2006">
              <mc:Choice xmlns:v="urn:schemas-microsoft-com:vml" Requires="v">
                <p:oleObj spid="_x0000_s110660" name="Equation" r:id="rId4" imgW="2158920" imgH="393480" progId="Equation.3">
                  <p:embed/>
                </p:oleObj>
              </mc:Choice>
              <mc:Fallback>
                <p:oleObj name="Equation" r:id="rId4" imgW="2158920" imgH="393480" progId="Equation.3">
                  <p:embed/>
                  <p:pic>
                    <p:nvPicPr>
                      <p:cNvPr id="0" name="Object 4"/>
                      <p:cNvPicPr>
                        <a:picLocks noChangeAspect="1" noChangeArrowheads="1"/>
                      </p:cNvPicPr>
                      <p:nvPr/>
                    </p:nvPicPr>
                    <p:blipFill>
                      <a:blip r:embed="rId5"/>
                      <a:srcRect/>
                      <a:stretch>
                        <a:fillRect/>
                      </a:stretch>
                    </p:blipFill>
                    <p:spPr bwMode="auto">
                      <a:xfrm>
                        <a:off x="2469585" y="2338467"/>
                        <a:ext cx="4256530" cy="776191"/>
                      </a:xfrm>
                      <a:prstGeom prst="rect">
                        <a:avLst/>
                      </a:prstGeom>
                      <a:noFill/>
                      <a:ln>
                        <a:noFill/>
                      </a:ln>
                      <a:effectLst/>
                      <a:extLst/>
                    </p:spPr>
                  </p:pic>
                </p:oleObj>
              </mc:Fallback>
            </mc:AlternateContent>
          </a:graphicData>
        </a:graphic>
      </p:graphicFrame>
      <p:sp>
        <p:nvSpPr>
          <p:cNvPr id="110597" name="Text Box 5"/>
          <p:cNvSpPr txBox="1">
            <a:spLocks noChangeArrowheads="1"/>
          </p:cNvSpPr>
          <p:nvPr/>
        </p:nvSpPr>
        <p:spPr bwMode="auto">
          <a:xfrm>
            <a:off x="685800" y="2432050"/>
            <a:ext cx="2057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b="1" i="1">
                <a:latin typeface="Times" panose="02020603050405020304" pitchFamily="18" charset="0"/>
              </a:rPr>
              <a:t>V</a:t>
            </a:r>
            <a:r>
              <a:rPr lang="en-US" altLang="en-US" b="1">
                <a:latin typeface="Times" panose="02020603050405020304" pitchFamily="18" charset="0"/>
              </a:rPr>
              <a:t>-number</a:t>
            </a:r>
            <a:endParaRPr lang="en-US" altLang="en-US"/>
          </a:p>
        </p:txBody>
      </p:sp>
      <p:sp>
        <p:nvSpPr>
          <p:cNvPr id="34822" name="Text Box 6"/>
          <p:cNvSpPr txBox="1">
            <a:spLocks noChangeArrowheads="1"/>
          </p:cNvSpPr>
          <p:nvPr/>
        </p:nvSpPr>
        <p:spPr bwMode="auto">
          <a:xfrm>
            <a:off x="663575" y="3346450"/>
            <a:ext cx="7010400"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b="1" i="1" dirty="0" smtClean="0">
                <a:solidFill>
                  <a:schemeClr val="accent2"/>
                </a:solidFill>
              </a:rPr>
              <a:t>V</a:t>
            </a:r>
            <a:r>
              <a:rPr lang="en-US" b="1" dirty="0" smtClean="0">
                <a:solidFill>
                  <a:schemeClr val="accent2"/>
                </a:solidFill>
              </a:rPr>
              <a:t>  &lt; 2.405 only 1 mode exists. Fundamental mode</a:t>
            </a:r>
          </a:p>
          <a:p>
            <a:pPr>
              <a:spcBef>
                <a:spcPct val="50000"/>
              </a:spcBef>
              <a:defRPr/>
            </a:pPr>
            <a:r>
              <a:rPr lang="en-US" b="1" i="1" dirty="0" smtClean="0">
                <a:solidFill>
                  <a:srgbClr val="FF020B"/>
                </a:solidFill>
              </a:rPr>
              <a:t>V</a:t>
            </a:r>
            <a:r>
              <a:rPr lang="en-US" b="1" dirty="0" smtClean="0">
                <a:solidFill>
                  <a:srgbClr val="FF020B"/>
                </a:solidFill>
              </a:rPr>
              <a:t>  &lt; 2.405  or </a:t>
            </a:r>
            <a:r>
              <a:rPr lang="en-US" b="1" i="1" dirty="0" smtClean="0">
                <a:solidFill>
                  <a:srgbClr val="FF020B"/>
                </a:solidFill>
                <a:latin typeface="Symbol" pitchFamily="18" charset="2"/>
                <a:sym typeface="Symbol" pitchFamily="18" charset="2"/>
              </a:rPr>
              <a:t></a:t>
            </a:r>
            <a:r>
              <a:rPr lang="en-US" b="1" dirty="0" smtClean="0">
                <a:solidFill>
                  <a:srgbClr val="FF020B"/>
                </a:solidFill>
                <a:latin typeface="Times" charset="0"/>
              </a:rPr>
              <a:t>&gt; </a:t>
            </a:r>
            <a:r>
              <a:rPr lang="en-US" b="1" i="1" dirty="0" smtClean="0">
                <a:solidFill>
                  <a:srgbClr val="FF020B"/>
                </a:solidFill>
                <a:latin typeface="Symbol" pitchFamily="18" charset="2"/>
                <a:sym typeface="Symbol" pitchFamily="18" charset="2"/>
              </a:rPr>
              <a:t></a:t>
            </a:r>
            <a:r>
              <a:rPr lang="en-US" b="1" i="1" baseline="-25000" dirty="0" smtClean="0">
                <a:solidFill>
                  <a:srgbClr val="FF020B"/>
                </a:solidFill>
                <a:latin typeface="Times" charset="0"/>
              </a:rPr>
              <a:t>c</a:t>
            </a:r>
            <a:r>
              <a:rPr lang="en-US" b="1" dirty="0" smtClean="0">
                <a:solidFill>
                  <a:srgbClr val="FF020B"/>
                </a:solidFill>
                <a:latin typeface="Times" charset="0"/>
              </a:rPr>
              <a:t>  </a:t>
            </a:r>
            <a:r>
              <a:rPr lang="en-US" b="1" dirty="0" smtClean="0">
                <a:solidFill>
                  <a:srgbClr val="FF020B"/>
                </a:solidFill>
              </a:rPr>
              <a:t>Single mode fiber</a:t>
            </a:r>
          </a:p>
          <a:p>
            <a:pPr>
              <a:spcBef>
                <a:spcPct val="50000"/>
              </a:spcBef>
              <a:defRPr/>
            </a:pPr>
            <a:r>
              <a:rPr lang="en-US" b="1" i="1" dirty="0" smtClean="0">
                <a:solidFill>
                  <a:schemeClr val="accent2">
                    <a:lumMod val="75000"/>
                  </a:schemeClr>
                </a:solidFill>
              </a:rPr>
              <a:t>V</a:t>
            </a:r>
            <a:r>
              <a:rPr lang="en-US" b="1" dirty="0" smtClean="0">
                <a:solidFill>
                  <a:schemeClr val="accent2">
                    <a:lumMod val="75000"/>
                  </a:schemeClr>
                </a:solidFill>
              </a:rPr>
              <a:t>  &gt; 2.405 Multimode fiber</a:t>
            </a:r>
          </a:p>
          <a:p>
            <a:pPr>
              <a:spcBef>
                <a:spcPct val="50000"/>
              </a:spcBef>
              <a:defRPr/>
            </a:pPr>
            <a:endParaRPr lang="en-US" b="1" dirty="0" smtClean="0">
              <a:solidFill>
                <a:schemeClr val="accent2">
                  <a:lumMod val="75000"/>
                </a:schemeClr>
              </a:solidFill>
            </a:endParaRPr>
          </a:p>
          <a:p>
            <a:pPr>
              <a:spcBef>
                <a:spcPct val="50000"/>
              </a:spcBef>
              <a:defRPr/>
            </a:pPr>
            <a:r>
              <a:rPr lang="en-US" b="1" dirty="0" smtClean="0">
                <a:solidFill>
                  <a:srgbClr val="FF020B"/>
                </a:solidFill>
              </a:rPr>
              <a:t>Number of modes</a:t>
            </a:r>
          </a:p>
        </p:txBody>
      </p:sp>
      <p:graphicFrame>
        <p:nvGraphicFramePr>
          <p:cNvPr id="110599" name="Object 7"/>
          <p:cNvGraphicFramePr>
            <a:graphicFrameLocks noChangeAspect="1"/>
          </p:cNvGraphicFramePr>
          <p:nvPr/>
        </p:nvGraphicFramePr>
        <p:xfrm>
          <a:off x="3916363" y="5248275"/>
          <a:ext cx="1111250" cy="854075"/>
        </p:xfrm>
        <a:graphic>
          <a:graphicData uri="http://schemas.openxmlformats.org/presentationml/2006/ole">
            <mc:AlternateContent xmlns:mc="http://schemas.openxmlformats.org/markup-compatibility/2006">
              <mc:Choice xmlns:v="urn:schemas-microsoft-com:vml" Requires="v">
                <p:oleObj spid="_x0000_s110661" name="Equation" r:id="rId6" imgW="545863" imgH="418918" progId="Equation.3">
                  <p:embed/>
                </p:oleObj>
              </mc:Choice>
              <mc:Fallback>
                <p:oleObj name="Equation" r:id="rId6" imgW="545863" imgH="418918"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6363" y="5248275"/>
                        <a:ext cx="1111250" cy="854075"/>
                      </a:xfrm>
                      <a:prstGeom prst="rect">
                        <a:avLst/>
                      </a:prstGeom>
                      <a:solidFill>
                        <a:srgbClr val="CCEEDF"/>
                      </a:solidFill>
                      <a:ln w="9525">
                        <a:solidFill>
                          <a:schemeClr val="bg1"/>
                        </a:solidFill>
                        <a:miter lim="800000"/>
                        <a:headEnd/>
                        <a:tailEnd/>
                      </a:ln>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4" descr="K:\All My Files\Book, Optoelectronics, Pearson\##2ndEdition\#Chapters, The Textbook (2nd Edition)\Ch02, Waveguides,2nd Edition\#2-17-NormalizedPropagationConstant,b-V(CNV)_COLOR.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9563" y="1433513"/>
            <a:ext cx="4173537"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2643" name="Object 4"/>
          <p:cNvGraphicFramePr>
            <a:graphicFrameLocks noChangeAspect="1"/>
          </p:cNvGraphicFramePr>
          <p:nvPr>
            <p:extLst>
              <p:ext uri="{D42A27DB-BD31-4B8C-83A1-F6EECF244321}">
                <p14:modId xmlns:p14="http://schemas.microsoft.com/office/powerpoint/2010/main" val="2342364024"/>
              </p:ext>
            </p:extLst>
          </p:nvPr>
        </p:nvGraphicFramePr>
        <p:xfrm>
          <a:off x="313532" y="1433513"/>
          <a:ext cx="2590800" cy="1139825"/>
        </p:xfrm>
        <a:graphic>
          <a:graphicData uri="http://schemas.openxmlformats.org/presentationml/2006/ole">
            <mc:AlternateContent xmlns:mc="http://schemas.openxmlformats.org/markup-compatibility/2006">
              <mc:Choice xmlns:v="urn:schemas-microsoft-com:vml" Requires="v">
                <p:oleObj spid="_x0000_s112714" name="Equation" r:id="rId5" imgW="1905000" imgH="838200" progId="Equation.3">
                  <p:embed/>
                </p:oleObj>
              </mc:Choice>
              <mc:Fallback>
                <p:oleObj name="Equation" r:id="rId5" imgW="1905000" imgH="8382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532" y="1433513"/>
                        <a:ext cx="2590800" cy="1139825"/>
                      </a:xfrm>
                      <a:prstGeom prst="rect">
                        <a:avLst/>
                      </a:prstGeom>
                      <a:solidFill>
                        <a:srgbClr val="FAFFD9"/>
                      </a:solidFill>
                      <a:ln w="25400">
                        <a:solidFill>
                          <a:srgbClr val="FF020B"/>
                        </a:solidFill>
                        <a:miter lim="800000"/>
                        <a:headEnd/>
                        <a:tailEnd/>
                      </a:ln>
                    </p:spPr>
                  </p:pic>
                </p:oleObj>
              </mc:Fallback>
            </mc:AlternateContent>
          </a:graphicData>
        </a:graphic>
      </p:graphicFrame>
      <p:sp>
        <p:nvSpPr>
          <p:cNvPr id="112644" name="Text Box 5"/>
          <p:cNvSpPr txBox="1">
            <a:spLocks noChangeArrowheads="1"/>
          </p:cNvSpPr>
          <p:nvPr/>
        </p:nvSpPr>
        <p:spPr bwMode="auto">
          <a:xfrm>
            <a:off x="2663825" y="10795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dirty="0">
                <a:solidFill>
                  <a:srgbClr val="C00000"/>
                </a:solidFill>
              </a:rPr>
              <a:t>Modes in an Optical Fiber</a:t>
            </a:r>
            <a:endParaRPr lang="en-US" altLang="en-US" dirty="0">
              <a:solidFill>
                <a:srgbClr val="C00000"/>
              </a:solidFill>
            </a:endParaRPr>
          </a:p>
        </p:txBody>
      </p:sp>
      <p:sp>
        <p:nvSpPr>
          <p:cNvPr id="112645" name="Text Box 7"/>
          <p:cNvSpPr txBox="1">
            <a:spLocks noChangeArrowheads="1"/>
          </p:cNvSpPr>
          <p:nvPr/>
        </p:nvSpPr>
        <p:spPr bwMode="auto">
          <a:xfrm>
            <a:off x="258763" y="674687"/>
            <a:ext cx="228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b="1" dirty="0"/>
              <a:t>Normalized propagation constant</a:t>
            </a:r>
            <a:endParaRPr lang="en-US" altLang="en-US" dirty="0"/>
          </a:p>
        </p:txBody>
      </p:sp>
      <p:sp>
        <p:nvSpPr>
          <p:cNvPr id="112646" name="Text Box 8"/>
          <p:cNvSpPr txBox="1">
            <a:spLocks noChangeArrowheads="1"/>
          </p:cNvSpPr>
          <p:nvPr/>
        </p:nvSpPr>
        <p:spPr bwMode="auto">
          <a:xfrm>
            <a:off x="258763" y="3443288"/>
            <a:ext cx="192881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3200" i="1">
                <a:latin typeface="Times" panose="02020603050405020304" pitchFamily="18" charset="0"/>
              </a:rPr>
              <a:t>k </a:t>
            </a:r>
            <a:r>
              <a:rPr lang="en-US" altLang="en-US" sz="3200">
                <a:latin typeface="Times" panose="02020603050405020304" pitchFamily="18" charset="0"/>
              </a:rPr>
              <a:t>= 2</a:t>
            </a:r>
            <a:r>
              <a:rPr lang="en-US" altLang="en-US" sz="3200" i="1">
                <a:latin typeface="Symbol" panose="05050102010706020507" pitchFamily="18" charset="2"/>
              </a:rPr>
              <a:t>p</a:t>
            </a:r>
            <a:r>
              <a:rPr lang="en-US" altLang="en-US" sz="3200" i="1">
                <a:latin typeface="Times" panose="02020603050405020304" pitchFamily="18" charset="0"/>
              </a:rPr>
              <a:t>/</a:t>
            </a:r>
            <a:r>
              <a:rPr lang="en-US" altLang="en-US" sz="3200" i="1">
                <a:latin typeface="Symbol" panose="05050102010706020507" pitchFamily="18" charset="2"/>
              </a:rPr>
              <a:t>l</a:t>
            </a:r>
            <a:endParaRPr lang="en-US" altLang="en-US" sz="3200">
              <a:latin typeface="Times" panose="02020603050405020304" pitchFamily="18" charset="0"/>
            </a:endParaRPr>
          </a:p>
        </p:txBody>
      </p:sp>
      <p:sp>
        <p:nvSpPr>
          <p:cNvPr id="11264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cxnSp>
        <p:nvCxnSpPr>
          <p:cNvPr id="112648" name="Straight Arrow Connector 5"/>
          <p:cNvCxnSpPr>
            <a:cxnSpLocks noChangeShapeType="1"/>
          </p:cNvCxnSpPr>
          <p:nvPr/>
        </p:nvCxnSpPr>
        <p:spPr bwMode="auto">
          <a:xfrm flipH="1">
            <a:off x="4800600" y="1122363"/>
            <a:ext cx="882650" cy="454025"/>
          </a:xfrm>
          <a:prstGeom prst="straightConnector1">
            <a:avLst/>
          </a:prstGeom>
          <a:noFill/>
          <a:ln w="9525" algn="ctr">
            <a:solidFill>
              <a:srgbClr val="FF020B"/>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12649" name="Object 2"/>
          <p:cNvGraphicFramePr>
            <a:graphicFrameLocks noChangeAspect="1"/>
          </p:cNvGraphicFramePr>
          <p:nvPr/>
        </p:nvGraphicFramePr>
        <p:xfrm>
          <a:off x="5735638" y="565150"/>
          <a:ext cx="2789237" cy="947738"/>
        </p:xfrm>
        <a:graphic>
          <a:graphicData uri="http://schemas.openxmlformats.org/presentationml/2006/ole">
            <mc:AlternateContent xmlns:mc="http://schemas.openxmlformats.org/markup-compatibility/2006">
              <mc:Choice xmlns:v="urn:schemas-microsoft-com:vml" Requires="v">
                <p:oleObj spid="_x0000_s112715" name="Equation" r:id="rId7" imgW="1397000" imgH="469900" progId="Equation.3">
                  <p:embed/>
                </p:oleObj>
              </mc:Choice>
              <mc:Fallback>
                <p:oleObj name="Equation" r:id="rId7" imgW="1397000" imgH="4699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5638" y="565150"/>
                        <a:ext cx="2789237"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50" name="Rectangle 2"/>
          <p:cNvSpPr>
            <a:spLocks noChangeArrowheads="1"/>
          </p:cNvSpPr>
          <p:nvPr/>
        </p:nvSpPr>
        <p:spPr bwMode="auto">
          <a:xfrm>
            <a:off x="258763" y="4249738"/>
            <a:ext cx="37877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cs typeface="Times New Roman" panose="02020603050405020304" pitchFamily="18" charset="0"/>
              </a:rPr>
              <a:t>Normalized propagation constant </a:t>
            </a:r>
            <a:r>
              <a:rPr lang="en-CA" altLang="en-US" i="1">
                <a:cs typeface="Times New Roman" panose="02020603050405020304" pitchFamily="18" charset="0"/>
              </a:rPr>
              <a:t>b</a:t>
            </a:r>
            <a:r>
              <a:rPr lang="en-CA" altLang="en-US">
                <a:cs typeface="Times New Roman" panose="02020603050405020304" pitchFamily="18" charset="0"/>
              </a:rPr>
              <a:t> vs. </a:t>
            </a:r>
            <a:r>
              <a:rPr lang="en-CA" altLang="en-US" i="1">
                <a:cs typeface="Times New Roman" panose="02020603050405020304" pitchFamily="18" charset="0"/>
              </a:rPr>
              <a:t>V</a:t>
            </a:r>
            <a:r>
              <a:rPr lang="en-CA" altLang="en-US">
                <a:cs typeface="Times New Roman" panose="02020603050405020304" pitchFamily="18" charset="0"/>
              </a:rPr>
              <a:t>-number for a step-index fiber for various LP modes</a:t>
            </a:r>
            <a:endParaRPr lang="en-US" altLang="en-US"/>
          </a:p>
        </p:txBody>
      </p:sp>
      <p:sp>
        <p:nvSpPr>
          <p:cNvPr id="112651" name="Rectangle 3"/>
          <p:cNvSpPr>
            <a:spLocks noChangeArrowheads="1"/>
          </p:cNvSpPr>
          <p:nvPr/>
        </p:nvSpPr>
        <p:spPr bwMode="auto">
          <a:xfrm>
            <a:off x="5683250" y="1470025"/>
            <a:ext cx="2182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a:cs typeface="Times New Roman" panose="02020603050405020304" pitchFamily="18" charset="0"/>
              </a:rPr>
              <a:t>( 1.5 &lt; </a:t>
            </a:r>
            <a:r>
              <a:rPr lang="en-CA" altLang="en-US" sz="2000" i="1">
                <a:cs typeface="Times New Roman" panose="02020603050405020304" pitchFamily="18" charset="0"/>
              </a:rPr>
              <a:t>V</a:t>
            </a:r>
            <a:r>
              <a:rPr lang="en-CA" altLang="en-US" sz="2000">
                <a:cs typeface="Times New Roman" panose="02020603050405020304" pitchFamily="18" charset="0"/>
              </a:rPr>
              <a:t> &lt; 2.5)</a:t>
            </a:r>
            <a:endParaRPr lang="en-US" altLang="en-US" sz="200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4" descr="K:\All My Files\Book, Optoelectronics, Pearson\##2ndEdition\#Chapters, The Textbook (2nd Edition)\Ch02, Waveguides,2nd Edition\#2-17-NormalizedPropagationConstant,b-V(CNV)_COLOR.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9563" y="1433513"/>
            <a:ext cx="4173537"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2643" name="Object 4"/>
          <p:cNvGraphicFramePr>
            <a:graphicFrameLocks noChangeAspect="1"/>
          </p:cNvGraphicFramePr>
          <p:nvPr>
            <p:extLst>
              <p:ext uri="{D42A27DB-BD31-4B8C-83A1-F6EECF244321}">
                <p14:modId xmlns:p14="http://schemas.microsoft.com/office/powerpoint/2010/main" val="3803721447"/>
              </p:ext>
            </p:extLst>
          </p:nvPr>
        </p:nvGraphicFramePr>
        <p:xfrm>
          <a:off x="365588" y="1856600"/>
          <a:ext cx="2363868" cy="1065099"/>
        </p:xfrm>
        <a:graphic>
          <a:graphicData uri="http://schemas.openxmlformats.org/presentationml/2006/ole">
            <mc:AlternateContent xmlns:mc="http://schemas.openxmlformats.org/markup-compatibility/2006">
              <mc:Choice xmlns:v="urn:schemas-microsoft-com:vml" Requires="v">
                <p:oleObj spid="_x0000_s369714" name="Equation" r:id="rId5" imgW="1015920" imgH="457200" progId="Equation.3">
                  <p:embed/>
                </p:oleObj>
              </mc:Choice>
              <mc:Fallback>
                <p:oleObj name="Equation" r:id="rId5" imgW="1015920" imgH="457200" progId="Equation.3">
                  <p:embed/>
                  <p:pic>
                    <p:nvPicPr>
                      <p:cNvPr id="0" name=""/>
                      <p:cNvPicPr>
                        <a:picLocks noChangeAspect="1" noChangeArrowheads="1"/>
                      </p:cNvPicPr>
                      <p:nvPr/>
                    </p:nvPicPr>
                    <p:blipFill>
                      <a:blip r:embed="rId6"/>
                      <a:srcRect/>
                      <a:stretch>
                        <a:fillRect/>
                      </a:stretch>
                    </p:blipFill>
                    <p:spPr bwMode="auto">
                      <a:xfrm>
                        <a:off x="365588" y="1856600"/>
                        <a:ext cx="2363868" cy="1065099"/>
                      </a:xfrm>
                      <a:prstGeom prst="rect">
                        <a:avLst/>
                      </a:prstGeom>
                      <a:solidFill>
                        <a:srgbClr val="FAFFD9"/>
                      </a:solidFill>
                      <a:ln w="25400">
                        <a:solidFill>
                          <a:srgbClr val="FF020B"/>
                        </a:solidFill>
                        <a:miter lim="800000"/>
                        <a:headEnd/>
                        <a:tailEnd/>
                      </a:ln>
                    </p:spPr>
                  </p:pic>
                </p:oleObj>
              </mc:Fallback>
            </mc:AlternateContent>
          </a:graphicData>
        </a:graphic>
      </p:graphicFrame>
      <p:sp>
        <p:nvSpPr>
          <p:cNvPr id="112644" name="Text Box 5"/>
          <p:cNvSpPr txBox="1">
            <a:spLocks noChangeArrowheads="1"/>
          </p:cNvSpPr>
          <p:nvPr/>
        </p:nvSpPr>
        <p:spPr bwMode="auto">
          <a:xfrm>
            <a:off x="2663825" y="107950"/>
            <a:ext cx="396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dirty="0">
                <a:solidFill>
                  <a:srgbClr val="C00000"/>
                </a:solidFill>
              </a:rPr>
              <a:t>Modes in an Optical Fiber</a:t>
            </a:r>
            <a:endParaRPr lang="en-US" altLang="en-US" dirty="0">
              <a:solidFill>
                <a:srgbClr val="C00000"/>
              </a:solidFill>
            </a:endParaRPr>
          </a:p>
        </p:txBody>
      </p:sp>
      <p:sp>
        <p:nvSpPr>
          <p:cNvPr id="112645" name="Text Box 7"/>
          <p:cNvSpPr txBox="1">
            <a:spLocks noChangeArrowheads="1"/>
          </p:cNvSpPr>
          <p:nvPr/>
        </p:nvSpPr>
        <p:spPr bwMode="auto">
          <a:xfrm>
            <a:off x="297657" y="749210"/>
            <a:ext cx="249973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b="1" dirty="0">
                <a:solidFill>
                  <a:srgbClr val="FF0000"/>
                </a:solidFill>
              </a:rPr>
              <a:t>Normalized propagation </a:t>
            </a:r>
            <a:r>
              <a:rPr lang="en-US" altLang="en-US" sz="1800" b="1" dirty="0" smtClean="0">
                <a:solidFill>
                  <a:srgbClr val="FF0000"/>
                </a:solidFill>
              </a:rPr>
              <a:t>constant can also be defined as</a:t>
            </a:r>
            <a:endParaRPr lang="en-US" altLang="en-US" dirty="0">
              <a:solidFill>
                <a:srgbClr val="FF0000"/>
              </a:solidFill>
            </a:endParaRPr>
          </a:p>
        </p:txBody>
      </p:sp>
      <p:sp>
        <p:nvSpPr>
          <p:cNvPr id="112646" name="Text Box 8"/>
          <p:cNvSpPr txBox="1">
            <a:spLocks noChangeArrowheads="1"/>
          </p:cNvSpPr>
          <p:nvPr/>
        </p:nvSpPr>
        <p:spPr bwMode="auto">
          <a:xfrm>
            <a:off x="258763" y="3443288"/>
            <a:ext cx="1928812"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3200" i="1">
                <a:latin typeface="Times" panose="02020603050405020304" pitchFamily="18" charset="0"/>
              </a:rPr>
              <a:t>k </a:t>
            </a:r>
            <a:r>
              <a:rPr lang="en-US" altLang="en-US" sz="3200">
                <a:latin typeface="Times" panose="02020603050405020304" pitchFamily="18" charset="0"/>
              </a:rPr>
              <a:t>= 2</a:t>
            </a:r>
            <a:r>
              <a:rPr lang="en-US" altLang="en-US" sz="3200" i="1">
                <a:latin typeface="Symbol" panose="05050102010706020507" pitchFamily="18" charset="2"/>
              </a:rPr>
              <a:t>p</a:t>
            </a:r>
            <a:r>
              <a:rPr lang="en-US" altLang="en-US" sz="3200" i="1">
                <a:latin typeface="Times" panose="02020603050405020304" pitchFamily="18" charset="0"/>
              </a:rPr>
              <a:t>/</a:t>
            </a:r>
            <a:r>
              <a:rPr lang="en-US" altLang="en-US" sz="3200" i="1">
                <a:latin typeface="Symbol" panose="05050102010706020507" pitchFamily="18" charset="2"/>
              </a:rPr>
              <a:t>l</a:t>
            </a:r>
            <a:endParaRPr lang="en-US" altLang="en-US" sz="3200">
              <a:latin typeface="Times" panose="02020603050405020304" pitchFamily="18" charset="0"/>
            </a:endParaRPr>
          </a:p>
        </p:txBody>
      </p:sp>
      <p:sp>
        <p:nvSpPr>
          <p:cNvPr id="112647"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cxnSp>
        <p:nvCxnSpPr>
          <p:cNvPr id="112648" name="Straight Arrow Connector 5"/>
          <p:cNvCxnSpPr>
            <a:cxnSpLocks noChangeShapeType="1"/>
          </p:cNvCxnSpPr>
          <p:nvPr/>
        </p:nvCxnSpPr>
        <p:spPr bwMode="auto">
          <a:xfrm flipH="1">
            <a:off x="4800600" y="1122363"/>
            <a:ext cx="882650" cy="454025"/>
          </a:xfrm>
          <a:prstGeom prst="straightConnector1">
            <a:avLst/>
          </a:prstGeom>
          <a:noFill/>
          <a:ln w="9525" algn="ctr">
            <a:solidFill>
              <a:srgbClr val="FF020B"/>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12649" name="Object 2"/>
          <p:cNvGraphicFramePr>
            <a:graphicFrameLocks noChangeAspect="1"/>
          </p:cNvGraphicFramePr>
          <p:nvPr/>
        </p:nvGraphicFramePr>
        <p:xfrm>
          <a:off x="5735638" y="565150"/>
          <a:ext cx="2789237" cy="947738"/>
        </p:xfrm>
        <a:graphic>
          <a:graphicData uri="http://schemas.openxmlformats.org/presentationml/2006/ole">
            <mc:AlternateContent xmlns:mc="http://schemas.openxmlformats.org/markup-compatibility/2006">
              <mc:Choice xmlns:v="urn:schemas-microsoft-com:vml" Requires="v">
                <p:oleObj spid="_x0000_s369715" name="Equation" r:id="rId7" imgW="1397000" imgH="469900" progId="Equation.3">
                  <p:embed/>
                </p:oleObj>
              </mc:Choice>
              <mc:Fallback>
                <p:oleObj name="Equation" r:id="rId7" imgW="1397000" imgH="4699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5638" y="565150"/>
                        <a:ext cx="2789237" cy="94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50" name="Rectangle 2"/>
          <p:cNvSpPr>
            <a:spLocks noChangeArrowheads="1"/>
          </p:cNvSpPr>
          <p:nvPr/>
        </p:nvSpPr>
        <p:spPr bwMode="auto">
          <a:xfrm>
            <a:off x="258763" y="4249738"/>
            <a:ext cx="37877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a:cs typeface="Times New Roman" panose="02020603050405020304" pitchFamily="18" charset="0"/>
              </a:rPr>
              <a:t>Normalized propagation constant </a:t>
            </a:r>
            <a:r>
              <a:rPr lang="en-CA" altLang="en-US" i="1">
                <a:cs typeface="Times New Roman" panose="02020603050405020304" pitchFamily="18" charset="0"/>
              </a:rPr>
              <a:t>b</a:t>
            </a:r>
            <a:r>
              <a:rPr lang="en-CA" altLang="en-US">
                <a:cs typeface="Times New Roman" panose="02020603050405020304" pitchFamily="18" charset="0"/>
              </a:rPr>
              <a:t> vs. </a:t>
            </a:r>
            <a:r>
              <a:rPr lang="en-CA" altLang="en-US" i="1">
                <a:cs typeface="Times New Roman" panose="02020603050405020304" pitchFamily="18" charset="0"/>
              </a:rPr>
              <a:t>V</a:t>
            </a:r>
            <a:r>
              <a:rPr lang="en-CA" altLang="en-US">
                <a:cs typeface="Times New Roman" panose="02020603050405020304" pitchFamily="18" charset="0"/>
              </a:rPr>
              <a:t>-number for a step-index fiber for various LP modes</a:t>
            </a:r>
            <a:endParaRPr lang="en-US" altLang="en-US"/>
          </a:p>
        </p:txBody>
      </p:sp>
      <p:sp>
        <p:nvSpPr>
          <p:cNvPr id="112651" name="Rectangle 3"/>
          <p:cNvSpPr>
            <a:spLocks noChangeArrowheads="1"/>
          </p:cNvSpPr>
          <p:nvPr/>
        </p:nvSpPr>
        <p:spPr bwMode="auto">
          <a:xfrm>
            <a:off x="5683250" y="1470025"/>
            <a:ext cx="2182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a:cs typeface="Times New Roman" panose="02020603050405020304" pitchFamily="18" charset="0"/>
              </a:rPr>
              <a:t>( 1.5 &lt; </a:t>
            </a:r>
            <a:r>
              <a:rPr lang="en-CA" altLang="en-US" sz="2000" i="1">
                <a:cs typeface="Times New Roman" panose="02020603050405020304" pitchFamily="18" charset="0"/>
              </a:rPr>
              <a:t>V</a:t>
            </a:r>
            <a:r>
              <a:rPr lang="en-CA" altLang="en-US" sz="2000">
                <a:cs typeface="Times New Roman" panose="02020603050405020304" pitchFamily="18" charset="0"/>
              </a:rPr>
              <a:t> &lt; 2.5)</a:t>
            </a:r>
            <a:endParaRPr lang="en-US" altLang="en-US" sz="2000"/>
          </a:p>
        </p:txBody>
      </p:sp>
    </p:spTree>
    <p:extLst>
      <p:ext uri="{BB962C8B-B14F-4D97-AF65-F5344CB8AC3E}">
        <p14:creationId xmlns:p14="http://schemas.microsoft.com/office/powerpoint/2010/main" val="39066114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4"/>
          <p:cNvSpPr txBox="1">
            <a:spLocks noChangeArrowheads="1"/>
          </p:cNvSpPr>
          <p:nvPr/>
        </p:nvSpPr>
        <p:spPr bwMode="auto">
          <a:xfrm>
            <a:off x="1600200" y="0"/>
            <a:ext cx="57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Group Velocity and Group Delay</a:t>
            </a:r>
            <a:endParaRPr lang="en-US" altLang="en-US"/>
          </a:p>
        </p:txBody>
      </p:sp>
      <p:sp>
        <p:nvSpPr>
          <p:cNvPr id="114691" name="Text Box 8"/>
          <p:cNvSpPr txBox="1">
            <a:spLocks noChangeArrowheads="1"/>
          </p:cNvSpPr>
          <p:nvPr/>
        </p:nvSpPr>
        <p:spPr bwMode="auto">
          <a:xfrm>
            <a:off x="387350" y="533400"/>
            <a:ext cx="86106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ja-JP">
                <a:latin typeface="Times" panose="02020603050405020304" pitchFamily="18" charset="0"/>
                <a:ea typeface="MS PGothic" panose="020B0600070205080204" pitchFamily="34" charset="-128"/>
              </a:rPr>
              <a:t>Consider a single mode fiber with core and cladding indices of 1.4480 and 1.4400, core radius of 3 </a:t>
            </a:r>
            <a:r>
              <a:rPr lang="en-US" altLang="ja-JP">
                <a:latin typeface="Symbol" panose="05050102010706020507" pitchFamily="18" charset="2"/>
                <a:ea typeface="MS PGothic" panose="020B0600070205080204" pitchFamily="34" charset="-128"/>
              </a:rPr>
              <a:t>m</a:t>
            </a:r>
            <a:r>
              <a:rPr lang="en-US" altLang="ja-JP">
                <a:latin typeface="Times" panose="02020603050405020304" pitchFamily="18" charset="0"/>
                <a:ea typeface="MS PGothic" panose="020B0600070205080204" pitchFamily="34" charset="-128"/>
              </a:rPr>
              <a:t>m, operating at 1.5 </a:t>
            </a:r>
            <a:r>
              <a:rPr lang="en-US" altLang="ja-JP">
                <a:latin typeface="Symbol" panose="05050102010706020507" pitchFamily="18" charset="2"/>
                <a:ea typeface="MS PGothic" panose="020B0600070205080204" pitchFamily="34" charset="-128"/>
              </a:rPr>
              <a:t>m</a:t>
            </a:r>
            <a:r>
              <a:rPr lang="en-US" altLang="ja-JP">
                <a:latin typeface="Times" panose="02020603050405020304" pitchFamily="18" charset="0"/>
                <a:ea typeface="MS PGothic" panose="020B0600070205080204" pitchFamily="34" charset="-128"/>
              </a:rPr>
              <a:t>m. </a:t>
            </a:r>
            <a:r>
              <a:rPr lang="en-US" altLang="ja-JP" i="1">
                <a:latin typeface="Times" panose="02020603050405020304" pitchFamily="18" charset="0"/>
                <a:ea typeface="MS PGothic" panose="020B0600070205080204" pitchFamily="34" charset="-128"/>
              </a:rPr>
              <a:t>What are the group velocity and group delay at this wavelength</a:t>
            </a:r>
            <a:r>
              <a:rPr lang="en-US" altLang="ja-JP">
                <a:latin typeface="Times" panose="02020603050405020304" pitchFamily="18" charset="0"/>
                <a:ea typeface="MS PGothic" panose="020B0600070205080204" pitchFamily="34" charset="-128"/>
              </a:rPr>
              <a:t>?</a:t>
            </a:r>
            <a:endParaRPr lang="en-US" altLang="en-US">
              <a:latin typeface="Times" panose="02020603050405020304" pitchFamily="18" charset="0"/>
            </a:endParaRPr>
          </a:p>
        </p:txBody>
      </p:sp>
      <p:sp>
        <p:nvSpPr>
          <p:cNvPr id="114692"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114693" name="Object 10"/>
          <p:cNvGraphicFramePr>
            <a:graphicFrameLocks noChangeAspect="1"/>
          </p:cNvGraphicFramePr>
          <p:nvPr>
            <p:extLst>
              <p:ext uri="{D42A27DB-BD31-4B8C-83A1-F6EECF244321}">
                <p14:modId xmlns:p14="http://schemas.microsoft.com/office/powerpoint/2010/main" val="198945503"/>
              </p:ext>
            </p:extLst>
          </p:nvPr>
        </p:nvGraphicFramePr>
        <p:xfrm>
          <a:off x="2479337" y="3855245"/>
          <a:ext cx="2740699" cy="947737"/>
        </p:xfrm>
        <a:graphic>
          <a:graphicData uri="http://schemas.openxmlformats.org/presentationml/2006/ole">
            <mc:AlternateContent xmlns:mc="http://schemas.openxmlformats.org/markup-compatibility/2006">
              <mc:Choice xmlns:v="urn:schemas-microsoft-com:vml" Requires="v">
                <p:oleObj spid="_x0000_s114764" name="Equation" r:id="rId4" imgW="1371600" imgH="469800" progId="Equation.3">
                  <p:embed/>
                </p:oleObj>
              </mc:Choice>
              <mc:Fallback>
                <p:oleObj name="Equation" r:id="rId4" imgW="1371600" imgH="469800" progId="Equation.3">
                  <p:embed/>
                  <p:pic>
                    <p:nvPicPr>
                      <p:cNvPr id="0" name="Object 10"/>
                      <p:cNvPicPr>
                        <a:picLocks noChangeAspect="1" noChangeArrowheads="1"/>
                      </p:cNvPicPr>
                      <p:nvPr/>
                    </p:nvPicPr>
                    <p:blipFill>
                      <a:blip r:embed="rId5"/>
                      <a:srcRect/>
                      <a:stretch>
                        <a:fillRect/>
                      </a:stretch>
                    </p:blipFill>
                    <p:spPr bwMode="auto">
                      <a:xfrm>
                        <a:off x="2479337" y="3855245"/>
                        <a:ext cx="2740699" cy="947737"/>
                      </a:xfrm>
                      <a:prstGeom prst="rect">
                        <a:avLst/>
                      </a:prstGeom>
                      <a:solidFill>
                        <a:schemeClr val="accent2">
                          <a:lumMod val="20000"/>
                          <a:lumOff val="80000"/>
                        </a:schemeClr>
                      </a:solidFill>
                      <a:ln>
                        <a:noFill/>
                      </a:ln>
                      <a:extLst/>
                    </p:spPr>
                  </p:pic>
                </p:oleObj>
              </mc:Fallback>
            </mc:AlternateContent>
          </a:graphicData>
        </a:graphic>
      </p:graphicFrame>
      <p:sp>
        <p:nvSpPr>
          <p:cNvPr id="114694" name="Text Box 12"/>
          <p:cNvSpPr txBox="1">
            <a:spLocks noChangeArrowheads="1"/>
          </p:cNvSpPr>
          <p:nvPr/>
        </p:nvSpPr>
        <p:spPr bwMode="auto">
          <a:xfrm>
            <a:off x="387350" y="4120270"/>
            <a:ext cx="189780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ja-JP" dirty="0">
                <a:ea typeface="MS PGothic" panose="020B0600070205080204" pitchFamily="34" charset="-128"/>
              </a:rPr>
              <a:t>1.5 &lt; </a:t>
            </a:r>
            <a:r>
              <a:rPr lang="en-US" altLang="ja-JP" i="1" dirty="0">
                <a:ea typeface="MS PGothic" panose="020B0600070205080204" pitchFamily="34" charset="-128"/>
              </a:rPr>
              <a:t>V</a:t>
            </a:r>
            <a:r>
              <a:rPr lang="en-US" altLang="ja-JP" dirty="0">
                <a:ea typeface="MS PGothic" panose="020B0600070205080204" pitchFamily="34" charset="-128"/>
              </a:rPr>
              <a:t> &lt; 2.5 </a:t>
            </a:r>
            <a:endParaRPr lang="en-US" altLang="en-US" dirty="0"/>
          </a:p>
        </p:txBody>
      </p:sp>
      <p:sp>
        <p:nvSpPr>
          <p:cNvPr id="114695"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114696" name="Object 13"/>
          <p:cNvGraphicFramePr>
            <a:graphicFrameLocks noChangeAspect="1"/>
          </p:cNvGraphicFramePr>
          <p:nvPr>
            <p:extLst>
              <p:ext uri="{D42A27DB-BD31-4B8C-83A1-F6EECF244321}">
                <p14:modId xmlns:p14="http://schemas.microsoft.com/office/powerpoint/2010/main" val="3587754513"/>
              </p:ext>
            </p:extLst>
          </p:nvPr>
        </p:nvGraphicFramePr>
        <p:xfrm>
          <a:off x="542925" y="1740694"/>
          <a:ext cx="2286000" cy="1016000"/>
        </p:xfrm>
        <a:graphic>
          <a:graphicData uri="http://schemas.openxmlformats.org/presentationml/2006/ole">
            <mc:AlternateContent xmlns:mc="http://schemas.openxmlformats.org/markup-compatibility/2006">
              <mc:Choice xmlns:v="urn:schemas-microsoft-com:vml" Requires="v">
                <p:oleObj spid="_x0000_s114765" name="Equation" r:id="rId6" imgW="704850" imgH="314325" progId="Equation.3">
                  <p:embed/>
                </p:oleObj>
              </mc:Choice>
              <mc:Fallback>
                <p:oleObj name="Equation" r:id="rId6" imgW="704850" imgH="314325"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925" y="1740694"/>
                        <a:ext cx="2286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697" name="Text Box 15"/>
          <p:cNvSpPr txBox="1">
            <a:spLocks noChangeArrowheads="1"/>
          </p:cNvSpPr>
          <p:nvPr/>
        </p:nvSpPr>
        <p:spPr bwMode="auto">
          <a:xfrm>
            <a:off x="3849687" y="1889721"/>
            <a:ext cx="3886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ja-JP" sz="3200" i="1" dirty="0">
                <a:latin typeface="Symbol" panose="05050102010706020507" pitchFamily="18" charset="2"/>
                <a:ea typeface="MS PGothic" panose="020B0600070205080204" pitchFamily="34" charset="-128"/>
              </a:rPr>
              <a:t>b</a:t>
            </a:r>
            <a:r>
              <a:rPr lang="en-US" altLang="ja-JP" sz="3200" dirty="0">
                <a:latin typeface="Times" panose="02020603050405020304" pitchFamily="18" charset="0"/>
                <a:ea typeface="MS PGothic" panose="020B0600070205080204" pitchFamily="34" charset="-128"/>
              </a:rPr>
              <a:t> = </a:t>
            </a:r>
            <a:r>
              <a:rPr lang="en-US" altLang="ja-JP" sz="3200" i="1" dirty="0">
                <a:latin typeface="Times" panose="02020603050405020304" pitchFamily="18" charset="0"/>
                <a:ea typeface="MS PGothic" panose="020B0600070205080204" pitchFamily="34" charset="-128"/>
              </a:rPr>
              <a:t>n</a:t>
            </a:r>
            <a:r>
              <a:rPr lang="en-US" altLang="ja-JP" sz="3200" baseline="-25000" dirty="0">
                <a:latin typeface="Times" panose="02020603050405020304" pitchFamily="18" charset="0"/>
                <a:ea typeface="MS PGothic" panose="020B0600070205080204" pitchFamily="34" charset="-128"/>
              </a:rPr>
              <a:t>2</a:t>
            </a:r>
            <a:r>
              <a:rPr lang="en-US" altLang="ja-JP" sz="3200" i="1" dirty="0">
                <a:latin typeface="Times" panose="02020603050405020304" pitchFamily="18" charset="0"/>
                <a:ea typeface="MS PGothic" panose="020B0600070205080204" pitchFamily="34" charset="-128"/>
              </a:rPr>
              <a:t>k</a:t>
            </a:r>
            <a:r>
              <a:rPr lang="en-US" altLang="ja-JP" sz="3200" dirty="0">
                <a:latin typeface="Times" panose="02020603050405020304" pitchFamily="18" charset="0"/>
                <a:ea typeface="MS PGothic" panose="020B0600070205080204" pitchFamily="34" charset="-128"/>
              </a:rPr>
              <a:t>[1 + </a:t>
            </a:r>
            <a:r>
              <a:rPr lang="en-US" altLang="ja-JP" sz="3200" i="1" dirty="0" err="1">
                <a:latin typeface="Times" panose="02020603050405020304" pitchFamily="18" charset="0"/>
                <a:ea typeface="MS PGothic" panose="020B0600070205080204" pitchFamily="34" charset="-128"/>
              </a:rPr>
              <a:t>b</a:t>
            </a:r>
            <a:r>
              <a:rPr lang="en-US" altLang="ja-JP" sz="3200" dirty="0" err="1">
                <a:latin typeface="Symbol" panose="05050102010706020507" pitchFamily="18" charset="2"/>
                <a:ea typeface="MS PGothic" panose="020B0600070205080204" pitchFamily="34" charset="-128"/>
              </a:rPr>
              <a:t>D</a:t>
            </a:r>
            <a:r>
              <a:rPr lang="en-US" altLang="ja-JP" sz="3200" dirty="0">
                <a:latin typeface="Times" panose="02020603050405020304" pitchFamily="18" charset="0"/>
                <a:ea typeface="MS PGothic" panose="020B0600070205080204" pitchFamily="34" charset="-128"/>
              </a:rPr>
              <a:t>]</a:t>
            </a:r>
            <a:endParaRPr lang="en-US" altLang="en-US" sz="3200" dirty="0">
              <a:latin typeface="Times" panose="02020603050405020304" pitchFamily="18" charset="0"/>
            </a:endParaRPr>
          </a:p>
        </p:txBody>
      </p:sp>
      <p:sp>
        <p:nvSpPr>
          <p:cNvPr id="114698" name="Text Box 16"/>
          <p:cNvSpPr txBox="1">
            <a:spLocks noChangeArrowheads="1"/>
          </p:cNvSpPr>
          <p:nvPr/>
        </p:nvSpPr>
        <p:spPr bwMode="auto">
          <a:xfrm>
            <a:off x="466725" y="2748411"/>
            <a:ext cx="8229600"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spcAft>
                <a:spcPts val="600"/>
              </a:spcAft>
            </a:pPr>
            <a:r>
              <a:rPr lang="en-US" altLang="ja-JP" i="1" dirty="0">
                <a:latin typeface="Times" panose="02020603050405020304" pitchFamily="18" charset="0"/>
                <a:ea typeface="MS PGothic" panose="020B0600070205080204" pitchFamily="34" charset="-128"/>
              </a:rPr>
              <a:t>k</a:t>
            </a:r>
            <a:r>
              <a:rPr lang="en-US" altLang="ja-JP" dirty="0">
                <a:latin typeface="Times" panose="02020603050405020304" pitchFamily="18" charset="0"/>
                <a:ea typeface="MS PGothic" panose="020B0600070205080204" pitchFamily="34" charset="-128"/>
              </a:rPr>
              <a:t> = 2</a:t>
            </a:r>
            <a:r>
              <a:rPr lang="en-US" altLang="ja-JP" i="1" dirty="0">
                <a:latin typeface="Symbol" panose="05050102010706020507" pitchFamily="18" charset="2"/>
                <a:ea typeface="MS PGothic" panose="020B0600070205080204" pitchFamily="34" charset="-128"/>
              </a:rPr>
              <a:t>p</a:t>
            </a:r>
            <a:r>
              <a:rPr lang="en-US" altLang="ja-JP" i="1" dirty="0">
                <a:latin typeface="Times" panose="02020603050405020304" pitchFamily="18" charset="0"/>
                <a:ea typeface="MS PGothic" panose="020B0600070205080204" pitchFamily="34" charset="-128"/>
              </a:rPr>
              <a:t>/</a:t>
            </a:r>
            <a:r>
              <a:rPr lang="en-US" altLang="ja-JP" i="1" dirty="0">
                <a:latin typeface="Symbol" panose="05050102010706020507" pitchFamily="18" charset="2"/>
                <a:ea typeface="MS PGothic" panose="020B0600070205080204" pitchFamily="34" charset="-128"/>
              </a:rPr>
              <a:t>l</a:t>
            </a:r>
            <a:r>
              <a:rPr lang="en-US" altLang="ja-JP" dirty="0">
                <a:latin typeface="Times" panose="02020603050405020304" pitchFamily="18" charset="0"/>
                <a:ea typeface="MS PGothic" panose="020B0600070205080204" pitchFamily="34" charset="-128"/>
              </a:rPr>
              <a:t> = 4,188,790 m</a:t>
            </a:r>
            <a:r>
              <a:rPr lang="en-US" altLang="ja-JP" baseline="30000" dirty="0">
                <a:latin typeface="Times" panose="02020603050405020304" pitchFamily="18" charset="0"/>
                <a:ea typeface="MS PGothic" panose="020B0600070205080204" pitchFamily="34" charset="-128"/>
              </a:rPr>
              <a:t>-1</a:t>
            </a:r>
            <a:r>
              <a:rPr lang="en-US" altLang="ja-JP" dirty="0">
                <a:latin typeface="Times" panose="02020603050405020304" pitchFamily="18" charset="0"/>
                <a:ea typeface="MS PGothic" panose="020B0600070205080204" pitchFamily="34" charset="-128"/>
              </a:rPr>
              <a:t> and </a:t>
            </a:r>
            <a:r>
              <a:rPr lang="en-US" altLang="ja-JP" i="1" dirty="0">
                <a:latin typeface="Symbol" panose="05050102010706020507" pitchFamily="18" charset="2"/>
                <a:ea typeface="MS PGothic" panose="020B0600070205080204" pitchFamily="34" charset="-128"/>
              </a:rPr>
              <a:t>w </a:t>
            </a:r>
            <a:r>
              <a:rPr lang="en-US" altLang="ja-JP" dirty="0">
                <a:latin typeface="Times" panose="02020603050405020304" pitchFamily="18" charset="0"/>
                <a:ea typeface="MS PGothic" panose="020B0600070205080204" pitchFamily="34" charset="-128"/>
              </a:rPr>
              <a:t>= 2</a:t>
            </a:r>
            <a:r>
              <a:rPr lang="en-US" altLang="ja-JP" i="1" dirty="0">
                <a:latin typeface="Symbol" panose="05050102010706020507" pitchFamily="18" charset="2"/>
                <a:ea typeface="MS PGothic" panose="020B0600070205080204" pitchFamily="34" charset="-128"/>
              </a:rPr>
              <a:t>p</a:t>
            </a:r>
            <a:r>
              <a:rPr lang="en-US" altLang="ja-JP" i="1" dirty="0">
                <a:latin typeface="Times" panose="02020603050405020304" pitchFamily="18" charset="0"/>
                <a:ea typeface="MS PGothic" panose="020B0600070205080204" pitchFamily="34" charset="-128"/>
              </a:rPr>
              <a:t>c/</a:t>
            </a:r>
            <a:r>
              <a:rPr lang="en-US" altLang="ja-JP" i="1" dirty="0">
                <a:latin typeface="Symbol" panose="05050102010706020507" pitchFamily="18" charset="2"/>
                <a:ea typeface="MS PGothic" panose="020B0600070205080204" pitchFamily="34" charset="-128"/>
              </a:rPr>
              <a:t>l</a:t>
            </a:r>
            <a:r>
              <a:rPr lang="en-US" altLang="ja-JP" dirty="0">
                <a:latin typeface="Symbol" panose="05050102010706020507" pitchFamily="18" charset="2"/>
                <a:ea typeface="MS PGothic" panose="020B0600070205080204" pitchFamily="34" charset="-128"/>
              </a:rPr>
              <a:t> = </a:t>
            </a:r>
            <a:r>
              <a:rPr lang="en-US" altLang="ja-JP" dirty="0">
                <a:latin typeface="Times" panose="02020603050405020304" pitchFamily="18" charset="0"/>
                <a:ea typeface="MS PGothic" panose="020B0600070205080204" pitchFamily="34" charset="-128"/>
              </a:rPr>
              <a:t>1.255757</a:t>
            </a:r>
            <a:r>
              <a:rPr lang="en-US" altLang="ja-JP" dirty="0">
                <a:ea typeface="MS PGothic" panose="020B0600070205080204" pitchFamily="34" charset="-128"/>
                <a:cs typeface="Times New Roman" panose="02020603050405020304" pitchFamily="18" charset="0"/>
              </a:rPr>
              <a:t>×</a:t>
            </a:r>
            <a:r>
              <a:rPr lang="en-US" altLang="ja-JP" dirty="0">
                <a:latin typeface="Times" panose="02020603050405020304" pitchFamily="18" charset="0"/>
                <a:ea typeface="MS PGothic" panose="020B0600070205080204" pitchFamily="34" charset="-128"/>
              </a:rPr>
              <a:t>10</a:t>
            </a:r>
            <a:r>
              <a:rPr lang="en-US" altLang="ja-JP" baseline="30000" dirty="0">
                <a:latin typeface="Times" panose="02020603050405020304" pitchFamily="18" charset="0"/>
                <a:ea typeface="MS PGothic" panose="020B0600070205080204" pitchFamily="34" charset="-128"/>
              </a:rPr>
              <a:t>15 </a:t>
            </a:r>
            <a:r>
              <a:rPr lang="en-US" altLang="ja-JP" dirty="0">
                <a:latin typeface="Times" panose="02020603050405020304" pitchFamily="18" charset="0"/>
                <a:ea typeface="MS PGothic" panose="020B0600070205080204" pitchFamily="34" charset="-128"/>
              </a:rPr>
              <a:t>rad s</a:t>
            </a:r>
            <a:r>
              <a:rPr lang="en-US" altLang="ja-JP" baseline="30000" dirty="0">
                <a:latin typeface="Times" panose="02020603050405020304" pitchFamily="18" charset="0"/>
                <a:ea typeface="MS PGothic" panose="020B0600070205080204" pitchFamily="34" charset="-128"/>
              </a:rPr>
              <a:t>-1</a:t>
            </a:r>
            <a:endParaRPr lang="en-US" altLang="ja-JP" dirty="0">
              <a:latin typeface="Times" panose="02020603050405020304" pitchFamily="18" charset="0"/>
              <a:ea typeface="MS PGothic" panose="020B0600070205080204" pitchFamily="34" charset="-128"/>
            </a:endParaRPr>
          </a:p>
          <a:p>
            <a:pPr>
              <a:spcBef>
                <a:spcPct val="50000"/>
              </a:spcBef>
              <a:spcAft>
                <a:spcPts val="600"/>
              </a:spcAft>
            </a:pPr>
            <a:r>
              <a:rPr lang="en-US" altLang="ja-JP" i="1" dirty="0">
                <a:latin typeface="Times" panose="02020603050405020304" pitchFamily="18" charset="0"/>
                <a:ea typeface="MS PGothic" panose="020B0600070205080204" pitchFamily="34" charset="-128"/>
              </a:rPr>
              <a:t>V</a:t>
            </a:r>
            <a:r>
              <a:rPr lang="en-US" altLang="ja-JP" dirty="0">
                <a:latin typeface="Times" panose="02020603050405020304" pitchFamily="18" charset="0"/>
                <a:ea typeface="MS PGothic" panose="020B0600070205080204" pitchFamily="34" charset="-128"/>
              </a:rPr>
              <a:t> = (2</a:t>
            </a:r>
            <a:r>
              <a:rPr lang="en-US" altLang="ja-JP" i="1" dirty="0">
                <a:latin typeface="Times" panose="02020603050405020304" pitchFamily="18" charset="0"/>
                <a:ea typeface="MS PGothic" panose="020B0600070205080204" pitchFamily="34" charset="-128"/>
                <a:sym typeface="Symbol" panose="05050102010706020507" pitchFamily="18" charset="2"/>
              </a:rPr>
              <a:t></a:t>
            </a:r>
            <a:r>
              <a:rPr lang="en-US" altLang="ja-JP" i="1" dirty="0">
                <a:latin typeface="Times" panose="02020603050405020304" pitchFamily="18" charset="0"/>
                <a:ea typeface="MS PGothic" panose="020B0600070205080204" pitchFamily="34" charset="-128"/>
              </a:rPr>
              <a:t>a</a:t>
            </a:r>
            <a:r>
              <a:rPr lang="en-US" altLang="ja-JP" dirty="0">
                <a:latin typeface="Times" panose="02020603050405020304" pitchFamily="18" charset="0"/>
                <a:ea typeface="MS PGothic" panose="020B0600070205080204" pitchFamily="34" charset="-128"/>
              </a:rPr>
              <a:t>/</a:t>
            </a:r>
            <a:r>
              <a:rPr lang="en-US" altLang="ja-JP" i="1" dirty="0">
                <a:latin typeface="Symbol" panose="05050102010706020507" pitchFamily="18" charset="2"/>
                <a:ea typeface="MS PGothic" panose="020B0600070205080204" pitchFamily="34" charset="-128"/>
              </a:rPr>
              <a:t>l</a:t>
            </a:r>
            <a:r>
              <a:rPr lang="en-US" altLang="ja-JP" dirty="0">
                <a:latin typeface="Times" panose="02020603050405020304" pitchFamily="18" charset="0"/>
                <a:ea typeface="MS PGothic" panose="020B0600070205080204" pitchFamily="34" charset="-128"/>
              </a:rPr>
              <a:t>)(</a:t>
            </a:r>
            <a:r>
              <a:rPr lang="en-US" altLang="ja-JP" i="1" dirty="0">
                <a:latin typeface="Times" panose="02020603050405020304" pitchFamily="18" charset="0"/>
                <a:ea typeface="MS PGothic" panose="020B0600070205080204" pitchFamily="34" charset="-128"/>
              </a:rPr>
              <a:t>n</a:t>
            </a:r>
            <a:r>
              <a:rPr lang="en-US" altLang="ja-JP" baseline="-25000" dirty="0">
                <a:latin typeface="Times" panose="02020603050405020304" pitchFamily="18" charset="0"/>
                <a:ea typeface="MS PGothic" panose="020B0600070205080204" pitchFamily="34" charset="-128"/>
              </a:rPr>
              <a:t>1</a:t>
            </a:r>
            <a:r>
              <a:rPr lang="en-US" altLang="ja-JP" baseline="30000" dirty="0">
                <a:latin typeface="Times" panose="02020603050405020304" pitchFamily="18" charset="0"/>
                <a:ea typeface="MS PGothic" panose="020B0600070205080204" pitchFamily="34" charset="-128"/>
              </a:rPr>
              <a:t>2</a:t>
            </a:r>
            <a:r>
              <a:rPr lang="en-US" altLang="ja-JP" dirty="0">
                <a:latin typeface="Symbol" panose="05050102010706020507" pitchFamily="18" charset="2"/>
                <a:ea typeface="MS PGothic" panose="020B0600070205080204" pitchFamily="34" charset="-128"/>
              </a:rPr>
              <a:t> - </a:t>
            </a:r>
            <a:r>
              <a:rPr lang="en-US" altLang="ja-JP" i="1" dirty="0">
                <a:latin typeface="Times" panose="02020603050405020304" pitchFamily="18" charset="0"/>
                <a:ea typeface="MS PGothic" panose="020B0600070205080204" pitchFamily="34" charset="-128"/>
              </a:rPr>
              <a:t>n</a:t>
            </a:r>
            <a:r>
              <a:rPr lang="en-US" altLang="ja-JP" baseline="-25000" dirty="0">
                <a:latin typeface="Times" panose="02020603050405020304" pitchFamily="18" charset="0"/>
                <a:ea typeface="MS PGothic" panose="020B0600070205080204" pitchFamily="34" charset="-128"/>
              </a:rPr>
              <a:t>2</a:t>
            </a:r>
            <a:r>
              <a:rPr lang="en-US" altLang="ja-JP" baseline="30000" dirty="0">
                <a:latin typeface="Times" panose="02020603050405020304" pitchFamily="18" charset="0"/>
                <a:ea typeface="MS PGothic" panose="020B0600070205080204" pitchFamily="34" charset="-128"/>
              </a:rPr>
              <a:t>2 </a:t>
            </a:r>
            <a:r>
              <a:rPr lang="en-US" altLang="ja-JP" dirty="0">
                <a:latin typeface="Times" panose="02020603050405020304" pitchFamily="18" charset="0"/>
                <a:ea typeface="MS PGothic" panose="020B0600070205080204" pitchFamily="34" charset="-128"/>
              </a:rPr>
              <a:t>)</a:t>
            </a:r>
            <a:r>
              <a:rPr lang="en-US" altLang="ja-JP" baseline="30000" dirty="0">
                <a:latin typeface="Times" panose="02020603050405020304" pitchFamily="18" charset="0"/>
                <a:ea typeface="MS PGothic" panose="020B0600070205080204" pitchFamily="34" charset="-128"/>
              </a:rPr>
              <a:t>1/2 </a:t>
            </a:r>
            <a:r>
              <a:rPr lang="en-US" altLang="ja-JP" dirty="0">
                <a:latin typeface="Symbol" panose="05050102010706020507" pitchFamily="18" charset="2"/>
                <a:ea typeface="MS PGothic" panose="020B0600070205080204" pitchFamily="34" charset="-128"/>
              </a:rPr>
              <a:t>= </a:t>
            </a:r>
            <a:r>
              <a:rPr lang="en-US" altLang="ja-JP" dirty="0" smtClean="0">
                <a:latin typeface="Times" panose="02020603050405020304" pitchFamily="18" charset="0"/>
                <a:ea typeface="MS PGothic" panose="020B0600070205080204" pitchFamily="34" charset="-128"/>
              </a:rPr>
              <a:t>1.910088</a:t>
            </a:r>
            <a:endParaRPr lang="en-US" altLang="ja-JP" dirty="0">
              <a:latin typeface="Times" panose="02020603050405020304" pitchFamily="18" charset="0"/>
              <a:ea typeface="MS PGothic" panose="020B0600070205080204" pitchFamily="34" charset="-128"/>
            </a:endParaRPr>
          </a:p>
        </p:txBody>
      </p:sp>
      <p:sp>
        <p:nvSpPr>
          <p:cNvPr id="114699" name="Rectangle 18"/>
          <p:cNvSpPr>
            <a:spLocks noChangeArrowheads="1"/>
          </p:cNvSpPr>
          <p:nvPr/>
        </p:nvSpPr>
        <p:spPr bwMode="auto">
          <a:xfrm>
            <a:off x="9525" y="37798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14700" name="Text Box 19"/>
          <p:cNvSpPr txBox="1">
            <a:spLocks noChangeArrowheads="1"/>
          </p:cNvSpPr>
          <p:nvPr/>
        </p:nvSpPr>
        <p:spPr bwMode="auto">
          <a:xfrm>
            <a:off x="428625" y="5460574"/>
            <a:ext cx="815340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a:t>Increase wavelength by 0.1% and recalculate. Values in the table</a:t>
            </a:r>
          </a:p>
        </p:txBody>
      </p:sp>
      <p:sp>
        <p:nvSpPr>
          <p:cNvPr id="114701" name="Right Arrow 1"/>
          <p:cNvSpPr>
            <a:spLocks noChangeArrowheads="1"/>
          </p:cNvSpPr>
          <p:nvPr/>
        </p:nvSpPr>
        <p:spPr bwMode="auto">
          <a:xfrm>
            <a:off x="2973387" y="2056158"/>
            <a:ext cx="731838" cy="288925"/>
          </a:xfrm>
          <a:prstGeom prst="rightArrow">
            <a:avLst>
              <a:gd name="adj1" fmla="val 50000"/>
              <a:gd name="adj2" fmla="val 50155"/>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4" name="Text Box 16"/>
          <p:cNvSpPr txBox="1">
            <a:spLocks noChangeArrowheads="1"/>
          </p:cNvSpPr>
          <p:nvPr/>
        </p:nvSpPr>
        <p:spPr bwMode="auto">
          <a:xfrm>
            <a:off x="428625" y="4960572"/>
            <a:ext cx="8229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spcAft>
                <a:spcPts val="600"/>
              </a:spcAft>
            </a:pPr>
            <a:r>
              <a:rPr lang="en-US" altLang="ja-JP" i="1" dirty="0" smtClean="0">
                <a:latin typeface="Times" panose="02020603050405020304" pitchFamily="18" charset="0"/>
                <a:ea typeface="MS PGothic" panose="020B0600070205080204" pitchFamily="34" charset="-128"/>
              </a:rPr>
              <a:t>b</a:t>
            </a:r>
            <a:r>
              <a:rPr lang="en-US" altLang="ja-JP" dirty="0" smtClean="0">
                <a:latin typeface="Times" panose="02020603050405020304" pitchFamily="18" charset="0"/>
                <a:ea typeface="MS PGothic" panose="020B0600070205080204" pitchFamily="34" charset="-128"/>
              </a:rPr>
              <a:t> </a:t>
            </a:r>
            <a:r>
              <a:rPr lang="en-US" altLang="ja-JP" dirty="0">
                <a:latin typeface="Times" panose="02020603050405020304" pitchFamily="18" charset="0"/>
                <a:ea typeface="MS PGothic" panose="020B0600070205080204" pitchFamily="34" charset="-128"/>
              </a:rPr>
              <a:t>= 0.3860859, and </a:t>
            </a:r>
            <a:r>
              <a:rPr lang="en-US" altLang="ja-JP" i="1" dirty="0">
                <a:latin typeface="Symbol" panose="05050102010706020507" pitchFamily="18" charset="2"/>
                <a:ea typeface="MS PGothic" panose="020B0600070205080204" pitchFamily="34" charset="-128"/>
              </a:rPr>
              <a:t>b</a:t>
            </a:r>
            <a:r>
              <a:rPr lang="en-US" altLang="ja-JP" dirty="0">
                <a:latin typeface="Symbol" panose="05050102010706020507" pitchFamily="18" charset="2"/>
                <a:ea typeface="MS PGothic" panose="020B0600070205080204" pitchFamily="34" charset="-128"/>
              </a:rPr>
              <a:t>  </a:t>
            </a:r>
            <a:r>
              <a:rPr lang="en-US" altLang="ja-JP" dirty="0">
                <a:latin typeface="Times" panose="02020603050405020304" pitchFamily="18" charset="0"/>
                <a:ea typeface="MS PGothic" panose="020B0600070205080204" pitchFamily="34" charset="-128"/>
              </a:rPr>
              <a:t>=  6.044796</a:t>
            </a:r>
            <a:r>
              <a:rPr lang="en-US" altLang="ja-JP" dirty="0">
                <a:ea typeface="MS PGothic" panose="020B0600070205080204" pitchFamily="34" charset="-128"/>
              </a:rPr>
              <a:t>×</a:t>
            </a:r>
            <a:r>
              <a:rPr lang="en-US" altLang="ja-JP" dirty="0">
                <a:latin typeface="Times" panose="02020603050405020304" pitchFamily="18" charset="0"/>
                <a:ea typeface="MS PGothic" panose="020B0600070205080204" pitchFamily="34" charset="-128"/>
              </a:rPr>
              <a:t>10</a:t>
            </a:r>
            <a:r>
              <a:rPr lang="en-US" altLang="ja-JP" baseline="30000" dirty="0">
                <a:latin typeface="Times" panose="02020603050405020304" pitchFamily="18" charset="0"/>
                <a:ea typeface="MS PGothic" panose="020B0600070205080204" pitchFamily="34" charset="-128"/>
              </a:rPr>
              <a:t>6 </a:t>
            </a:r>
            <a:r>
              <a:rPr lang="en-US" altLang="ja-JP" dirty="0">
                <a:latin typeface="Times" panose="02020603050405020304" pitchFamily="18" charset="0"/>
                <a:ea typeface="MS PGothic" panose="020B0600070205080204" pitchFamily="34" charset="-128"/>
              </a:rPr>
              <a:t>m</a:t>
            </a:r>
            <a:r>
              <a:rPr lang="en-US" altLang="ja-JP" baseline="30000" dirty="0">
                <a:latin typeface="Times" panose="02020603050405020304" pitchFamily="18" charset="0"/>
                <a:ea typeface="MS PGothic" panose="020B0600070205080204" pitchFamily="34" charset="-128"/>
              </a:rPr>
              <a:t>-1</a:t>
            </a:r>
            <a:r>
              <a:rPr lang="en-US" altLang="ja-JP" dirty="0">
                <a:latin typeface="Times" panose="02020603050405020304" pitchFamily="18" charset="0"/>
                <a:ea typeface="MS PGothic" panose="020B0600070205080204" pitchFamily="34" charset="-128"/>
              </a:rPr>
              <a:t>.</a:t>
            </a:r>
            <a:endParaRPr lang="en-US"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1676400" y="381000"/>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b="1">
                <a:solidFill>
                  <a:srgbClr val="FF020B"/>
                </a:solidFill>
              </a:rPr>
              <a:t>Group Velocity and Group Delay</a:t>
            </a:r>
            <a:endParaRPr lang="en-US" altLang="en-US" sz="2800"/>
          </a:p>
        </p:txBody>
      </p:sp>
      <p:sp>
        <p:nvSpPr>
          <p:cNvPr id="11673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1674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16741" name="Text Box 14"/>
          <p:cNvSpPr txBox="1">
            <a:spLocks noChangeArrowheads="1"/>
          </p:cNvSpPr>
          <p:nvPr/>
        </p:nvSpPr>
        <p:spPr bwMode="auto">
          <a:xfrm>
            <a:off x="782994" y="4440236"/>
            <a:ext cx="7391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ja-JP" sz="2800" b="1" dirty="0">
                <a:solidFill>
                  <a:srgbClr val="002060"/>
                </a:solidFill>
                <a:latin typeface="Times" panose="02020603050405020304" pitchFamily="18" charset="0"/>
                <a:ea typeface="MS PGothic" panose="020B0600070205080204" pitchFamily="34" charset="-128"/>
              </a:rPr>
              <a:t>The group delay  </a:t>
            </a:r>
            <a:r>
              <a:rPr lang="en-US" altLang="ja-JP" sz="2800" b="1" i="1" dirty="0" err="1">
                <a:solidFill>
                  <a:srgbClr val="002060"/>
                </a:solidFill>
                <a:latin typeface="Symbol" panose="05050102010706020507" pitchFamily="18" charset="2"/>
                <a:ea typeface="MS PGothic" panose="020B0600070205080204" pitchFamily="34" charset="-128"/>
              </a:rPr>
              <a:t>t</a:t>
            </a:r>
            <a:r>
              <a:rPr lang="en-US" altLang="ja-JP" sz="2000" b="1" i="1" baseline="-25000" dirty="0" err="1">
                <a:solidFill>
                  <a:srgbClr val="002060"/>
                </a:solidFill>
                <a:latin typeface="Arial" panose="020B0604020202020204" pitchFamily="34" charset="0"/>
                <a:ea typeface="MS PGothic" panose="020B0600070205080204" pitchFamily="34" charset="-128"/>
              </a:rPr>
              <a:t>g</a:t>
            </a:r>
            <a:r>
              <a:rPr lang="en-US" altLang="ja-JP" sz="2800" b="1" dirty="0">
                <a:solidFill>
                  <a:srgbClr val="002060"/>
                </a:solidFill>
                <a:latin typeface="Times" panose="02020603050405020304" pitchFamily="18" charset="0"/>
                <a:ea typeface="MS PGothic" panose="020B0600070205080204" pitchFamily="34" charset="-128"/>
              </a:rPr>
              <a:t>  over 1 km is 4.83 </a:t>
            </a:r>
            <a:r>
              <a:rPr lang="en-US" altLang="ja-JP" sz="2800" b="1" dirty="0" err="1">
                <a:solidFill>
                  <a:srgbClr val="002060"/>
                </a:solidFill>
                <a:latin typeface="Symbol" panose="05050102010706020507" pitchFamily="18" charset="2"/>
                <a:ea typeface="MS PGothic" panose="020B0600070205080204" pitchFamily="34" charset="-128"/>
              </a:rPr>
              <a:t>m</a:t>
            </a:r>
            <a:r>
              <a:rPr lang="en-US" altLang="ja-JP" sz="2800" b="1" dirty="0" err="1">
                <a:solidFill>
                  <a:srgbClr val="002060"/>
                </a:solidFill>
                <a:latin typeface="Times" panose="02020603050405020304" pitchFamily="18" charset="0"/>
                <a:ea typeface="MS PGothic" panose="020B0600070205080204" pitchFamily="34" charset="-128"/>
              </a:rPr>
              <a:t>s</a:t>
            </a:r>
            <a:endParaRPr lang="en-US" altLang="en-US" sz="2800" b="1" dirty="0">
              <a:solidFill>
                <a:srgbClr val="002060"/>
              </a:solidFill>
              <a:latin typeface="Times" panose="02020603050405020304" pitchFamily="18" charset="0"/>
            </a:endParaRPr>
          </a:p>
        </p:txBody>
      </p:sp>
      <p:graphicFrame>
        <p:nvGraphicFramePr>
          <p:cNvPr id="265345" name="Group 129"/>
          <p:cNvGraphicFramePr>
            <a:graphicFrameLocks noGrp="1"/>
          </p:cNvGraphicFramePr>
          <p:nvPr>
            <p:extLst>
              <p:ext uri="{D42A27DB-BD31-4B8C-83A1-F6EECF244321}">
                <p14:modId xmlns:p14="http://schemas.microsoft.com/office/powerpoint/2010/main" val="1539997045"/>
              </p:ext>
            </p:extLst>
          </p:nvPr>
        </p:nvGraphicFramePr>
        <p:xfrm>
          <a:off x="342900" y="1154113"/>
          <a:ext cx="8458200" cy="1601528"/>
        </p:xfrm>
        <a:graphic>
          <a:graphicData uri="http://schemas.openxmlformats.org/drawingml/2006/table">
            <a:tbl>
              <a:tblPr/>
              <a:tblGrid>
                <a:gridCol w="1838325"/>
                <a:gridCol w="1011238"/>
                <a:gridCol w="1103312"/>
                <a:gridCol w="1563688"/>
                <a:gridCol w="1287462"/>
                <a:gridCol w="1654175"/>
              </a:tblGrid>
              <a:tr h="503120">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1" i="0" u="none" strike="noStrike" cap="none" normalizeH="0" baseline="0" dirty="0" smtClean="0">
                          <a:ln>
                            <a:noFill/>
                          </a:ln>
                          <a:solidFill>
                            <a:schemeClr val="tx1"/>
                          </a:solidFill>
                          <a:effectLst/>
                          <a:latin typeface="Times" charset="0"/>
                          <a:ea typeface="Times New Roman" pitchFamily="18" charset="0"/>
                          <a:cs typeface="Times" charset="0"/>
                        </a:rPr>
                        <a:t>Calculation </a:t>
                      </a:r>
                      <a:r>
                        <a:rPr kumimoji="0" lang="en-US" sz="1600" b="1" i="0" u="none" strike="noStrike" cap="none" normalizeH="0" baseline="0" dirty="0" smtClean="0">
                          <a:ln>
                            <a:noFill/>
                          </a:ln>
                          <a:solidFill>
                            <a:schemeClr val="tx1"/>
                          </a:solidFill>
                          <a:effectLst/>
                          <a:latin typeface="Times" charset="0"/>
                          <a:ea typeface="Times New Roman" pitchFamily="18" charset="0"/>
                          <a:cs typeface="Times" charset="0"/>
                          <a:sym typeface="Symbol" pitchFamily="18" charset="2"/>
                        </a:rPr>
                        <a:t></a:t>
                      </a:r>
                    </a:p>
                  </a:txBody>
                  <a:tcPr marT="45709" marB="45709"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1" i="1" u="none" strike="noStrike" cap="none" normalizeH="0" baseline="0" smtClean="0">
                          <a:ln>
                            <a:noFill/>
                          </a:ln>
                          <a:solidFill>
                            <a:schemeClr val="tx1"/>
                          </a:solidFill>
                          <a:effectLst/>
                          <a:latin typeface="Times" charset="0"/>
                          <a:ea typeface="Times New Roman" pitchFamily="18" charset="0"/>
                          <a:cs typeface="Times" charset="0"/>
                        </a:rPr>
                        <a:t>V</a:t>
                      </a:r>
                      <a:endParaRPr kumimoji="0" lang="en-US" sz="3600" b="1" i="0" u="none" strike="noStrike" cap="none" normalizeH="0" baseline="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1" i="1" u="none" strike="noStrike" cap="none" normalizeH="0" baseline="0" dirty="0" smtClean="0">
                          <a:ln>
                            <a:noFill/>
                          </a:ln>
                          <a:solidFill>
                            <a:schemeClr val="tx1"/>
                          </a:solidFill>
                          <a:effectLst/>
                          <a:latin typeface="Times" charset="0"/>
                          <a:ea typeface="Times New Roman" pitchFamily="18" charset="0"/>
                          <a:cs typeface="Times" charset="0"/>
                        </a:rPr>
                        <a:t>k</a:t>
                      </a:r>
                      <a:r>
                        <a:rPr kumimoji="0" lang="en-US" sz="1600" b="1" i="0" u="none" strike="noStrike" cap="none" normalizeH="0" baseline="0" dirty="0" smtClean="0">
                          <a:ln>
                            <a:noFill/>
                          </a:ln>
                          <a:solidFill>
                            <a:schemeClr val="tx1"/>
                          </a:solidFill>
                          <a:effectLst/>
                          <a:latin typeface="Times" charset="0"/>
                          <a:ea typeface="Times New Roman" pitchFamily="18" charset="0"/>
                          <a:cs typeface="Times" charset="0"/>
                        </a:rPr>
                        <a:t> (m</a:t>
                      </a:r>
                      <a:r>
                        <a:rPr kumimoji="0" lang="en-US" sz="1600" b="1" i="0" u="none" strike="noStrike" cap="none" normalizeH="0" baseline="30000" dirty="0" smtClean="0">
                          <a:ln>
                            <a:noFill/>
                          </a:ln>
                          <a:solidFill>
                            <a:schemeClr val="tx1"/>
                          </a:solidFill>
                          <a:effectLst/>
                          <a:latin typeface="Times" charset="0"/>
                          <a:ea typeface="Times New Roman" pitchFamily="18" charset="0"/>
                          <a:cs typeface="Times" charset="0"/>
                        </a:rPr>
                        <a:t>-1</a:t>
                      </a:r>
                      <a:r>
                        <a:rPr kumimoji="0" lang="en-US" sz="1600" b="1" i="0" u="none" strike="noStrike" cap="none" normalizeH="0" baseline="0" dirty="0" smtClean="0">
                          <a:ln>
                            <a:noFill/>
                          </a:ln>
                          <a:solidFill>
                            <a:schemeClr val="tx1"/>
                          </a:solidFill>
                          <a:effectLst/>
                          <a:latin typeface="Times" charset="0"/>
                          <a:ea typeface="Times New Roman" pitchFamily="18" charset="0"/>
                          <a:cs typeface="Times" charset="0"/>
                        </a:rPr>
                        <a:t>)</a:t>
                      </a:r>
                      <a:endParaRPr kumimoji="0" lang="en-US" sz="3600" b="1" i="0" u="none" strike="noStrike" cap="none" normalizeH="0" baseline="0" dirty="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1" i="1" u="none" strike="noStrike" cap="none" normalizeH="0" baseline="0" smtClean="0">
                          <a:ln>
                            <a:noFill/>
                          </a:ln>
                          <a:solidFill>
                            <a:schemeClr val="tx1"/>
                          </a:solidFill>
                          <a:effectLst/>
                          <a:latin typeface="Symbol" pitchFamily="18" charset="2"/>
                          <a:ea typeface="Times New Roman" pitchFamily="18" charset="0"/>
                          <a:cs typeface="Times" charset="0"/>
                        </a:rPr>
                        <a:t>w</a:t>
                      </a:r>
                      <a:r>
                        <a:rPr kumimoji="0" lang="en-US" sz="1600" b="1" i="0" u="none" strike="noStrike" cap="none" normalizeH="0" baseline="0" smtClean="0">
                          <a:ln>
                            <a:noFill/>
                          </a:ln>
                          <a:solidFill>
                            <a:schemeClr val="tx1"/>
                          </a:solidFill>
                          <a:effectLst/>
                          <a:latin typeface="Symbol" pitchFamily="18" charset="2"/>
                          <a:ea typeface="Times New Roman" pitchFamily="18" charset="0"/>
                          <a:cs typeface="Times" charset="0"/>
                        </a:rPr>
                        <a:t> </a:t>
                      </a:r>
                      <a:r>
                        <a:rPr kumimoji="0" lang="en-US" sz="1600" b="1" i="0" u="none" strike="noStrike" cap="none" normalizeH="0" baseline="0" smtClean="0">
                          <a:ln>
                            <a:noFill/>
                          </a:ln>
                          <a:solidFill>
                            <a:schemeClr val="tx1"/>
                          </a:solidFill>
                          <a:effectLst/>
                          <a:latin typeface="Times" charset="0"/>
                          <a:ea typeface="Times New Roman" pitchFamily="18" charset="0"/>
                          <a:cs typeface="Times" charset="0"/>
                        </a:rPr>
                        <a:t>(rad s</a:t>
                      </a:r>
                      <a:r>
                        <a:rPr kumimoji="0" lang="en-US" sz="1600" b="1" i="0" u="none" strike="noStrike" cap="none" normalizeH="0" baseline="30000" smtClean="0">
                          <a:ln>
                            <a:noFill/>
                          </a:ln>
                          <a:solidFill>
                            <a:schemeClr val="tx1"/>
                          </a:solidFill>
                          <a:effectLst/>
                          <a:latin typeface="Times" charset="0"/>
                          <a:ea typeface="Times New Roman" pitchFamily="18" charset="0"/>
                          <a:cs typeface="Times" charset="0"/>
                        </a:rPr>
                        <a:t>-1</a:t>
                      </a:r>
                      <a:r>
                        <a:rPr kumimoji="0" lang="en-US" sz="1600" b="1" i="0" u="none" strike="noStrike" cap="none" normalizeH="0" baseline="0" smtClean="0">
                          <a:ln>
                            <a:noFill/>
                          </a:ln>
                          <a:solidFill>
                            <a:schemeClr val="tx1"/>
                          </a:solidFill>
                          <a:effectLst/>
                          <a:latin typeface="Times" charset="0"/>
                          <a:ea typeface="Times New Roman" pitchFamily="18" charset="0"/>
                          <a:cs typeface="Times" charset="0"/>
                        </a:rPr>
                        <a:t>)</a:t>
                      </a:r>
                      <a:endParaRPr kumimoji="0" lang="en-US" sz="3600" b="1" i="0" u="none" strike="noStrike" cap="none" normalizeH="0" baseline="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1" i="1" u="none" strike="noStrike" cap="none" normalizeH="0" baseline="0" smtClean="0">
                          <a:ln>
                            <a:noFill/>
                          </a:ln>
                          <a:solidFill>
                            <a:schemeClr val="tx1"/>
                          </a:solidFill>
                          <a:effectLst/>
                          <a:latin typeface="Times" charset="0"/>
                          <a:ea typeface="Times New Roman" pitchFamily="18" charset="0"/>
                          <a:cs typeface="Times" charset="0"/>
                        </a:rPr>
                        <a:t>b</a:t>
                      </a:r>
                      <a:endParaRPr kumimoji="0" lang="en-US" sz="3600" b="1" i="0" u="none" strike="noStrike" cap="none" normalizeH="0" baseline="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1" i="1" u="none" strike="noStrike" cap="none" normalizeH="0" baseline="0" dirty="0" smtClean="0">
                          <a:ln>
                            <a:noFill/>
                          </a:ln>
                          <a:solidFill>
                            <a:schemeClr val="tx1"/>
                          </a:solidFill>
                          <a:effectLst/>
                          <a:latin typeface="Symbol" pitchFamily="18" charset="2"/>
                          <a:ea typeface="Times New Roman" pitchFamily="18" charset="0"/>
                          <a:cs typeface="Times" charset="0"/>
                        </a:rPr>
                        <a:t>b</a:t>
                      </a:r>
                      <a:r>
                        <a:rPr kumimoji="0" lang="en-US" sz="1600" b="1" i="0" u="none" strike="noStrike" cap="none" normalizeH="0" baseline="0" dirty="0" smtClean="0">
                          <a:ln>
                            <a:noFill/>
                          </a:ln>
                          <a:solidFill>
                            <a:schemeClr val="tx1"/>
                          </a:solidFill>
                          <a:effectLst/>
                          <a:latin typeface="Symbol" pitchFamily="18" charset="2"/>
                          <a:ea typeface="Times New Roman" pitchFamily="18" charset="0"/>
                          <a:cs typeface="Times" charset="0"/>
                        </a:rPr>
                        <a:t>  </a:t>
                      </a:r>
                      <a:r>
                        <a:rPr kumimoji="0" lang="en-US" sz="1600" b="1" i="0" u="none" strike="noStrike" cap="none" normalizeH="0" baseline="0" dirty="0" smtClean="0">
                          <a:ln>
                            <a:noFill/>
                          </a:ln>
                          <a:solidFill>
                            <a:schemeClr val="tx1"/>
                          </a:solidFill>
                          <a:effectLst/>
                          <a:latin typeface="Times" charset="0"/>
                          <a:ea typeface="Times New Roman" pitchFamily="18" charset="0"/>
                          <a:cs typeface="Times" charset="0"/>
                        </a:rPr>
                        <a:t>(m</a:t>
                      </a:r>
                      <a:r>
                        <a:rPr kumimoji="0" lang="en-US" sz="1600" b="1" i="0" u="none" strike="noStrike" cap="none" normalizeH="0" baseline="30000" dirty="0" smtClean="0">
                          <a:ln>
                            <a:noFill/>
                          </a:ln>
                          <a:solidFill>
                            <a:schemeClr val="tx1"/>
                          </a:solidFill>
                          <a:effectLst/>
                          <a:latin typeface="Times" charset="0"/>
                          <a:ea typeface="Times New Roman" pitchFamily="18" charset="0"/>
                          <a:cs typeface="Times" charset="0"/>
                        </a:rPr>
                        <a:t>-1</a:t>
                      </a:r>
                      <a:r>
                        <a:rPr kumimoji="0" lang="en-US" sz="1600" b="1" i="0" u="none" strike="noStrike" cap="none" normalizeH="0" baseline="0" dirty="0" smtClean="0">
                          <a:ln>
                            <a:noFill/>
                          </a:ln>
                          <a:solidFill>
                            <a:schemeClr val="tx1"/>
                          </a:solidFill>
                          <a:effectLst/>
                          <a:latin typeface="Times" charset="0"/>
                          <a:ea typeface="Times New Roman" pitchFamily="18" charset="0"/>
                          <a:cs typeface="Times" charset="0"/>
                        </a:rPr>
                        <a:t>)</a:t>
                      </a:r>
                      <a:endParaRPr kumimoji="0" lang="en-US" sz="3600" b="1" i="0" u="none" strike="noStrike" cap="none" normalizeH="0" baseline="0" dirty="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r>
              <a:tr h="60642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1" u="none" strike="noStrike" cap="none" normalizeH="0" baseline="0" smtClean="0">
                          <a:ln>
                            <a:noFill/>
                          </a:ln>
                          <a:solidFill>
                            <a:schemeClr val="tx1"/>
                          </a:solidFill>
                          <a:effectLst/>
                          <a:latin typeface="Symbol" pitchFamily="18" charset="2"/>
                          <a:ea typeface="Times New Roman" pitchFamily="18" charset="0"/>
                          <a:cs typeface="Times" charset="0"/>
                        </a:rPr>
                        <a:t>l</a:t>
                      </a:r>
                      <a:r>
                        <a:rPr kumimoji="0" lang="en-US" sz="1600" b="0" i="0" u="none" strike="noStrike" cap="none" normalizeH="0" baseline="0" smtClean="0">
                          <a:ln>
                            <a:noFill/>
                          </a:ln>
                          <a:solidFill>
                            <a:schemeClr val="tx1"/>
                          </a:solidFill>
                          <a:effectLst/>
                          <a:latin typeface="Times" charset="0"/>
                          <a:ea typeface="Times New Roman" pitchFamily="18" charset="0"/>
                          <a:cs typeface="Times" charset="0"/>
                        </a:rPr>
                        <a:t> = 1.500000 </a:t>
                      </a:r>
                      <a:r>
                        <a:rPr kumimoji="0" lang="en-US" sz="1600" b="0" i="0" u="none" strike="noStrike" cap="none" normalizeH="0" baseline="0" smtClean="0">
                          <a:ln>
                            <a:noFill/>
                          </a:ln>
                          <a:solidFill>
                            <a:schemeClr val="tx1"/>
                          </a:solidFill>
                          <a:effectLst/>
                          <a:latin typeface="Symbol" pitchFamily="18" charset="2"/>
                          <a:ea typeface="Times New Roman" pitchFamily="18" charset="0"/>
                          <a:cs typeface="Times" charset="0"/>
                        </a:rPr>
                        <a:t>m</a:t>
                      </a:r>
                      <a:r>
                        <a:rPr kumimoji="0" lang="en-US" sz="1600" b="0" i="0" u="none" strike="noStrike" cap="none" normalizeH="0" baseline="0" smtClean="0">
                          <a:ln>
                            <a:noFill/>
                          </a:ln>
                          <a:solidFill>
                            <a:schemeClr val="tx1"/>
                          </a:solidFill>
                          <a:effectLst/>
                          <a:latin typeface="Times" charset="0"/>
                          <a:ea typeface="Times New Roman" pitchFamily="18" charset="0"/>
                          <a:cs typeface="Times" charset="0"/>
                        </a:rPr>
                        <a:t>m</a:t>
                      </a:r>
                      <a:endParaRPr kumimoji="0" lang="en-US" sz="3600" b="0" i="0" u="none" strike="noStrike" cap="none" normalizeH="0" baseline="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1.910088</a:t>
                      </a:r>
                      <a:endParaRPr kumimoji="0" lang="en-US" sz="3600" b="0" i="0" u="none" strike="noStrike" cap="none" normalizeH="0" baseline="0" dirty="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ea typeface="Times New Roman" pitchFamily="18" charset="0"/>
                          <a:cs typeface="Times" charset="0"/>
                        </a:rPr>
                        <a:t>4188790</a:t>
                      </a:r>
                      <a:endParaRPr kumimoji="0" lang="en-US" sz="3600" b="0" i="0" u="none" strike="noStrike" cap="none" normalizeH="0" baseline="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1.255757</a:t>
                      </a:r>
                      <a:r>
                        <a:rPr kumimoji="0" lang="en-US" sz="1600" b="0" i="0" u="none" strike="noStrike" cap="none" normalizeH="0" baseline="0" dirty="0" smtClean="0">
                          <a:ln>
                            <a:noFill/>
                          </a:ln>
                          <a:solidFill>
                            <a:schemeClr val="tx1"/>
                          </a:solidFill>
                          <a:effectLst/>
                          <a:latin typeface="Times New Roman"/>
                          <a:ea typeface="Times New Roman" pitchFamily="18" charset="0"/>
                          <a:cs typeface="Times New Roman"/>
                        </a:rPr>
                        <a:t>×</a:t>
                      </a: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10</a:t>
                      </a:r>
                      <a:r>
                        <a:rPr kumimoji="0" lang="en-US" sz="1600" b="0" i="0" u="none" strike="noStrike" cap="none" normalizeH="0" baseline="30000" dirty="0" smtClean="0">
                          <a:ln>
                            <a:noFill/>
                          </a:ln>
                          <a:solidFill>
                            <a:schemeClr val="tx1"/>
                          </a:solidFill>
                          <a:effectLst/>
                          <a:latin typeface="Times" charset="0"/>
                          <a:ea typeface="Times New Roman" pitchFamily="18" charset="0"/>
                          <a:cs typeface="Times" charset="0"/>
                        </a:rPr>
                        <a:t>15</a:t>
                      </a:r>
                      <a:endParaRPr kumimoji="0" lang="en-US" sz="3600" b="0" i="0" u="none" strike="noStrike" cap="none" normalizeH="0" baseline="0" dirty="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smtClean="0">
                          <a:ln>
                            <a:noFill/>
                          </a:ln>
                          <a:solidFill>
                            <a:schemeClr val="tx1"/>
                          </a:solidFill>
                          <a:effectLst/>
                          <a:latin typeface="Times" charset="0"/>
                          <a:ea typeface="Times New Roman" pitchFamily="18" charset="0"/>
                          <a:cs typeface="Times" charset="0"/>
                        </a:rPr>
                        <a:t>0.3860859</a:t>
                      </a:r>
                      <a:endParaRPr kumimoji="0" lang="en-US" sz="3600" b="0" i="0" u="none" strike="noStrike" cap="none" normalizeH="0" baseline="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6.044818</a:t>
                      </a:r>
                      <a:r>
                        <a:rPr kumimoji="0" lang="en-US" sz="1600" b="0" i="0" u="none" strike="noStrike" cap="none" normalizeH="0" baseline="0" dirty="0" smtClean="0">
                          <a:ln>
                            <a:noFill/>
                          </a:ln>
                          <a:solidFill>
                            <a:schemeClr val="tx1"/>
                          </a:solidFill>
                          <a:effectLst/>
                          <a:latin typeface="+mn-lt"/>
                          <a:ea typeface="Times New Roman" pitchFamily="18" charset="0"/>
                          <a:cs typeface="Times New Roman"/>
                        </a:rPr>
                        <a:t>×</a:t>
                      </a: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10</a:t>
                      </a:r>
                      <a:r>
                        <a:rPr kumimoji="0" lang="en-US" sz="1600" b="0" i="0" u="none" strike="noStrike" cap="none" normalizeH="0" baseline="30000" dirty="0" smtClean="0">
                          <a:ln>
                            <a:noFill/>
                          </a:ln>
                          <a:solidFill>
                            <a:schemeClr val="tx1"/>
                          </a:solidFill>
                          <a:effectLst/>
                          <a:latin typeface="Times" charset="0"/>
                          <a:ea typeface="Times New Roman" pitchFamily="18" charset="0"/>
                          <a:cs typeface="Times" charset="0"/>
                        </a:rPr>
                        <a:t>6</a:t>
                      </a:r>
                      <a:endParaRPr kumimoji="0" lang="en-US" sz="3600" b="0" i="0" u="none" strike="noStrike" cap="none" normalizeH="0" baseline="0" dirty="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accent5">
                        <a:lumMod val="40000"/>
                        <a:lumOff val="60000"/>
                      </a:schemeClr>
                    </a:solidFill>
                  </a:tcPr>
                </a:tc>
              </a:tr>
              <a:tr h="491984">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1" u="none" strike="noStrike" cap="none" normalizeH="0" baseline="0" dirty="0" smtClean="0">
                          <a:ln>
                            <a:noFill/>
                          </a:ln>
                          <a:solidFill>
                            <a:schemeClr val="tx1"/>
                          </a:solidFill>
                          <a:effectLst/>
                          <a:latin typeface="Symbol" pitchFamily="18" charset="2"/>
                          <a:ea typeface="Times New Roman" pitchFamily="18" charset="0"/>
                          <a:cs typeface="Times" charset="0"/>
                        </a:rPr>
                        <a:t>l¢</a:t>
                      </a: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 = 1.50150 </a:t>
                      </a:r>
                      <a:r>
                        <a:rPr kumimoji="0" lang="en-US" sz="1600" b="0" i="0" u="none" strike="noStrike" cap="none" normalizeH="0" baseline="0" dirty="0" smtClean="0">
                          <a:ln>
                            <a:noFill/>
                          </a:ln>
                          <a:solidFill>
                            <a:schemeClr val="tx1"/>
                          </a:solidFill>
                          <a:effectLst/>
                          <a:latin typeface="Symbol" pitchFamily="18" charset="2"/>
                          <a:ea typeface="Times New Roman" pitchFamily="18" charset="0"/>
                          <a:cs typeface="Times" charset="0"/>
                        </a:rPr>
                        <a:t>m</a:t>
                      </a: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m</a:t>
                      </a:r>
                      <a:endParaRPr kumimoji="0" lang="en-US" sz="3600" b="0" i="0" u="none" strike="noStrike" cap="none" normalizeH="0" baseline="0" dirty="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1.908180</a:t>
                      </a:r>
                      <a:endParaRPr kumimoji="0" lang="en-US" sz="3600" b="0" i="0" u="none" strike="noStrike" cap="none" normalizeH="0" baseline="0" dirty="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4184606</a:t>
                      </a:r>
                      <a:endParaRPr kumimoji="0" lang="en-US" sz="3600" b="0" i="0" u="none" strike="noStrike" cap="none" normalizeH="0" baseline="0" dirty="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1.254503</a:t>
                      </a:r>
                      <a:r>
                        <a:rPr kumimoji="0" lang="en-US" sz="1600" b="0" i="0" u="none" strike="noStrike" cap="none" normalizeH="0" baseline="0" dirty="0" smtClean="0">
                          <a:ln>
                            <a:noFill/>
                          </a:ln>
                          <a:solidFill>
                            <a:schemeClr val="tx1"/>
                          </a:solidFill>
                          <a:effectLst/>
                          <a:latin typeface="+mn-lt"/>
                          <a:ea typeface="Times New Roman" pitchFamily="18" charset="0"/>
                          <a:cs typeface="Times New Roman"/>
                        </a:rPr>
                        <a:t>×</a:t>
                      </a: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10</a:t>
                      </a:r>
                      <a:r>
                        <a:rPr kumimoji="0" lang="en-US" sz="1600" b="0" i="0" u="none" strike="noStrike" cap="none" normalizeH="0" baseline="30000" dirty="0" smtClean="0">
                          <a:ln>
                            <a:noFill/>
                          </a:ln>
                          <a:solidFill>
                            <a:schemeClr val="tx1"/>
                          </a:solidFill>
                          <a:effectLst/>
                          <a:latin typeface="Times" charset="0"/>
                          <a:ea typeface="Times New Roman" pitchFamily="18" charset="0"/>
                          <a:cs typeface="Times" charset="0"/>
                        </a:rPr>
                        <a:t>15</a:t>
                      </a:r>
                      <a:endParaRPr kumimoji="0" lang="en-US" sz="3600" b="0" i="0" u="none" strike="noStrike" cap="none" normalizeH="0" baseline="0" dirty="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0.3854382</a:t>
                      </a:r>
                      <a:endParaRPr kumimoji="0" lang="en-US" sz="3600" b="0" i="0" u="none" strike="noStrike" cap="none" normalizeH="0" baseline="0" dirty="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6.038757</a:t>
                      </a:r>
                      <a:r>
                        <a:rPr kumimoji="0" lang="en-US" sz="1600" b="0" i="0" u="none" strike="noStrike" cap="none" normalizeH="0" baseline="0" dirty="0" smtClean="0">
                          <a:ln>
                            <a:noFill/>
                          </a:ln>
                          <a:solidFill>
                            <a:schemeClr val="tx1"/>
                          </a:solidFill>
                          <a:effectLst/>
                          <a:latin typeface="+mn-lt"/>
                          <a:ea typeface="Times New Roman" pitchFamily="18" charset="0"/>
                          <a:cs typeface="Times New Roman"/>
                        </a:rPr>
                        <a:t>×</a:t>
                      </a:r>
                      <a:r>
                        <a:rPr kumimoji="0" lang="en-US" sz="1600" b="0" i="0" u="none" strike="noStrike" cap="none" normalizeH="0" baseline="0" dirty="0" smtClean="0">
                          <a:ln>
                            <a:noFill/>
                          </a:ln>
                          <a:solidFill>
                            <a:schemeClr val="tx1"/>
                          </a:solidFill>
                          <a:effectLst/>
                          <a:latin typeface="Times" charset="0"/>
                          <a:ea typeface="Times New Roman" pitchFamily="18" charset="0"/>
                          <a:cs typeface="Times" charset="0"/>
                        </a:rPr>
                        <a:t>10</a:t>
                      </a:r>
                      <a:r>
                        <a:rPr kumimoji="0" lang="en-US" sz="1600" b="0" i="0" u="none" strike="noStrike" cap="none" normalizeH="0" baseline="30000" dirty="0" smtClean="0">
                          <a:ln>
                            <a:noFill/>
                          </a:ln>
                          <a:solidFill>
                            <a:schemeClr val="tx1"/>
                          </a:solidFill>
                          <a:effectLst/>
                          <a:latin typeface="Times" charset="0"/>
                          <a:ea typeface="Times New Roman" pitchFamily="18" charset="0"/>
                          <a:cs typeface="Times" charset="0"/>
                        </a:rPr>
                        <a:t>6</a:t>
                      </a:r>
                      <a:endParaRPr kumimoji="0" lang="en-US" sz="3600" b="0" i="0" u="none" strike="noStrike" cap="none" normalizeH="0" baseline="0" dirty="0" smtClean="0">
                        <a:ln>
                          <a:noFill/>
                        </a:ln>
                        <a:solidFill>
                          <a:schemeClr val="tx1"/>
                        </a:solidFill>
                        <a:effectLst/>
                        <a:latin typeface="Times New Roman" pitchFamily="18" charset="0"/>
                        <a:ea typeface="Times New Roman" pitchFamily="18" charset="0"/>
                        <a:cs typeface="Times" charset="0"/>
                      </a:endParaRPr>
                    </a:p>
                  </a:txBody>
                  <a:tcPr marT="45709" marB="45709"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116772" name="Rectangle 3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16773" name="Object 3"/>
          <p:cNvGraphicFramePr>
            <a:graphicFrameLocks noChangeAspect="1"/>
          </p:cNvGraphicFramePr>
          <p:nvPr>
            <p:extLst>
              <p:ext uri="{D42A27DB-BD31-4B8C-83A1-F6EECF244321}">
                <p14:modId xmlns:p14="http://schemas.microsoft.com/office/powerpoint/2010/main" val="3158343576"/>
              </p:ext>
            </p:extLst>
          </p:nvPr>
        </p:nvGraphicFramePr>
        <p:xfrm>
          <a:off x="886619" y="3398043"/>
          <a:ext cx="7370762" cy="811212"/>
        </p:xfrm>
        <a:graphic>
          <a:graphicData uri="http://schemas.openxmlformats.org/presentationml/2006/ole">
            <mc:AlternateContent xmlns:mc="http://schemas.openxmlformats.org/markup-compatibility/2006">
              <mc:Choice xmlns:v="urn:schemas-microsoft-com:vml" Requires="v">
                <p:oleObj spid="_x0000_s116804" name="Equation" r:id="rId4" imgW="4076700" imgH="444500" progId="Equation.3">
                  <p:embed/>
                </p:oleObj>
              </mc:Choice>
              <mc:Fallback>
                <p:oleObj name="Equation" r:id="rId4" imgW="4076700" imgH="4445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619" y="3398043"/>
                        <a:ext cx="7370762"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1798638" y="20638"/>
            <a:ext cx="4660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sz="2800" b="1">
                <a:solidFill>
                  <a:srgbClr val="FF020B"/>
                </a:solidFill>
              </a:rPr>
              <a:t>Mode Field Diameter (2</a:t>
            </a:r>
            <a:r>
              <a:rPr lang="en-US" altLang="en-US" sz="2800" b="1" i="1">
                <a:solidFill>
                  <a:srgbClr val="FF020B"/>
                </a:solidFill>
              </a:rPr>
              <a:t>w</a:t>
            </a:r>
            <a:r>
              <a:rPr lang="en-US" altLang="en-US" sz="2800" b="1">
                <a:solidFill>
                  <a:srgbClr val="FF020B"/>
                </a:solidFill>
              </a:rPr>
              <a:t>)</a:t>
            </a:r>
            <a:endParaRPr lang="en-US" altLang="en-US" sz="2800"/>
          </a:p>
        </p:txBody>
      </p:sp>
      <p:sp>
        <p:nvSpPr>
          <p:cNvPr id="11878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1878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18789" name="Rectangle 3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1879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pic>
        <p:nvPicPr>
          <p:cNvPr id="118791" name="Picture 23" descr="K:\All My Files\Book, Optoelectronics, Pearson\##2ndEdition\#Chapters, The Textbook (2nd Edition)\Ch02, Waveguides,2nd Edition\ModeFieldDiameter(CNV)_COLOR.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8638" y="665163"/>
            <a:ext cx="5157787"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8792" name="Object 7"/>
          <p:cNvGraphicFramePr>
            <a:graphicFrameLocks noChangeAspect="1"/>
          </p:cNvGraphicFramePr>
          <p:nvPr/>
        </p:nvGraphicFramePr>
        <p:xfrm>
          <a:off x="600075" y="5675313"/>
          <a:ext cx="3667125" cy="511175"/>
        </p:xfrm>
        <a:graphic>
          <a:graphicData uri="http://schemas.openxmlformats.org/presentationml/2006/ole">
            <mc:AlternateContent xmlns:mc="http://schemas.openxmlformats.org/markup-compatibility/2006">
              <mc:Choice xmlns:v="urn:schemas-microsoft-com:vml" Requires="v">
                <p:oleObj spid="_x0000_s118862" name="Equation" r:id="rId5" imgW="1638300" imgH="228600" progId="Equation.3">
                  <p:embed/>
                </p:oleObj>
              </mc:Choice>
              <mc:Fallback>
                <p:oleObj name="Equation" r:id="rId5" imgW="1638300" imgH="228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75" y="5675313"/>
                        <a:ext cx="3667125" cy="511175"/>
                      </a:xfrm>
                      <a:prstGeom prst="rect">
                        <a:avLst/>
                      </a:prstGeom>
                      <a:solidFill>
                        <a:srgbClr val="D6D6F5"/>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8793" name="Object 7"/>
          <p:cNvGraphicFramePr>
            <a:graphicFrameLocks noChangeAspect="1"/>
          </p:cNvGraphicFramePr>
          <p:nvPr/>
        </p:nvGraphicFramePr>
        <p:xfrm>
          <a:off x="4640263" y="5661025"/>
          <a:ext cx="3913187" cy="514350"/>
        </p:xfrm>
        <a:graphic>
          <a:graphicData uri="http://schemas.openxmlformats.org/presentationml/2006/ole">
            <mc:AlternateContent xmlns:mc="http://schemas.openxmlformats.org/markup-compatibility/2006">
              <mc:Choice xmlns:v="urn:schemas-microsoft-com:vml" Requires="v">
                <p:oleObj spid="_x0000_s118863" name="Equation" r:id="rId7" imgW="1841500" imgH="228600" progId="Equation.3">
                  <p:embed/>
                </p:oleObj>
              </mc:Choice>
              <mc:Fallback>
                <p:oleObj name="Equation" r:id="rId7" imgW="184150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0263" y="5661025"/>
                        <a:ext cx="3913187" cy="514350"/>
                      </a:xfrm>
                      <a:prstGeom prst="rect">
                        <a:avLst/>
                      </a:prstGeom>
                      <a:solidFill>
                        <a:srgbClr val="D6D6F5"/>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18794" name="Elbow Connector 2"/>
          <p:cNvCxnSpPr>
            <a:cxnSpLocks noChangeShapeType="1"/>
          </p:cNvCxnSpPr>
          <p:nvPr/>
        </p:nvCxnSpPr>
        <p:spPr bwMode="auto">
          <a:xfrm flipV="1">
            <a:off x="587375" y="4244975"/>
            <a:ext cx="1806575" cy="1427163"/>
          </a:xfrm>
          <a:prstGeom prst="bentConnector3">
            <a:avLst>
              <a:gd name="adj1" fmla="val 50000"/>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795" name="Elbow Connector 18"/>
          <p:cNvCxnSpPr>
            <a:cxnSpLocks noChangeShapeType="1"/>
          </p:cNvCxnSpPr>
          <p:nvPr/>
        </p:nvCxnSpPr>
        <p:spPr bwMode="auto">
          <a:xfrm rot="10800000">
            <a:off x="6781800" y="4244975"/>
            <a:ext cx="1611313" cy="1427163"/>
          </a:xfrm>
          <a:prstGeom prst="bentConnector3">
            <a:avLst>
              <a:gd name="adj1" fmla="val 50000"/>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796" name="TextBox 8"/>
          <p:cNvSpPr txBox="1">
            <a:spLocks noChangeArrowheads="1"/>
          </p:cNvSpPr>
          <p:nvPr/>
        </p:nvSpPr>
        <p:spPr bwMode="auto">
          <a:xfrm>
            <a:off x="1349375" y="3903663"/>
            <a:ext cx="1012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600"/>
              <a:t>Gaussian</a:t>
            </a:r>
          </a:p>
        </p:txBody>
      </p:sp>
      <p:sp>
        <p:nvSpPr>
          <p:cNvPr id="118797" name="TextBox 24"/>
          <p:cNvSpPr txBox="1">
            <a:spLocks noChangeArrowheads="1"/>
          </p:cNvSpPr>
          <p:nvPr/>
        </p:nvSpPr>
        <p:spPr bwMode="auto">
          <a:xfrm>
            <a:off x="6769100" y="3951288"/>
            <a:ext cx="17414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t>Gaussian</a:t>
            </a:r>
          </a:p>
        </p:txBody>
      </p:sp>
      <p:sp>
        <p:nvSpPr>
          <p:cNvPr id="118798" name="TextBox 15"/>
          <p:cNvSpPr txBox="1">
            <a:spLocks noChangeArrowheads="1"/>
          </p:cNvSpPr>
          <p:nvPr/>
        </p:nvSpPr>
        <p:spPr bwMode="auto">
          <a:xfrm>
            <a:off x="6364288" y="3475038"/>
            <a:ext cx="2216150" cy="400050"/>
          </a:xfrm>
          <a:prstGeom prst="rect">
            <a:avLst/>
          </a:prstGeom>
          <a:solidFill>
            <a:srgbClr val="FFC000"/>
          </a:solidFill>
          <a:ln w="9525">
            <a:solidFill>
              <a:srgbClr val="C00000"/>
            </a:solidFill>
            <a:miter lim="800000"/>
            <a:headEnd/>
            <a:tailEnd/>
          </a:ln>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Intensity</a:t>
            </a:r>
            <a:r>
              <a:rPr lang="en-US" altLang="en-US" sz="1800"/>
              <a:t> </a:t>
            </a:r>
            <a:r>
              <a:rPr lang="en-US" altLang="en-US" sz="1800">
                <a:sym typeface="Symbol" panose="05050102010706020507" pitchFamily="18" charset="2"/>
              </a:rPr>
              <a:t></a:t>
            </a:r>
            <a:r>
              <a:rPr lang="en-US" altLang="en-US" sz="1800" i="1">
                <a:sym typeface="Symbol" panose="05050102010706020507" pitchFamily="18" charset="2"/>
              </a:rPr>
              <a:t> </a:t>
            </a:r>
            <a:r>
              <a:rPr lang="en-US" altLang="en-US" sz="1800" i="1">
                <a:latin typeface="Arial" panose="020B0604020202020204" pitchFamily="34" charset="0"/>
                <a:cs typeface="Arial" panose="020B0604020202020204" pitchFamily="34" charset="0"/>
                <a:sym typeface="Symbol" panose="05050102010706020507" pitchFamily="18" charset="2"/>
              </a:rPr>
              <a:t>v</a:t>
            </a:r>
            <a:r>
              <a:rPr lang="en-US" altLang="en-US" sz="1800" i="1" baseline="-25000">
                <a:latin typeface="Arial" panose="020B0604020202020204" pitchFamily="34" charset="0"/>
                <a:cs typeface="Arial" panose="020B0604020202020204" pitchFamily="34" charset="0"/>
                <a:sym typeface="Symbol" panose="05050102010706020507" pitchFamily="18" charset="2"/>
              </a:rPr>
              <a:t>g</a:t>
            </a:r>
            <a:r>
              <a:rPr lang="en-US" altLang="en-US" sz="1800" i="1">
                <a:cs typeface="Times New Roman" panose="02020603050405020304" pitchFamily="18" charset="0"/>
                <a:sym typeface="Symbol" panose="05050102010706020507" pitchFamily="18" charset="2"/>
              </a:rPr>
              <a:t>×</a:t>
            </a:r>
            <a:r>
              <a:rPr lang="en-US" altLang="en-US" sz="1800" i="1">
                <a:sym typeface="Symbol" panose="05050102010706020507" pitchFamily="18" charset="2"/>
              </a:rPr>
              <a:t>E</a:t>
            </a:r>
            <a:r>
              <a:rPr lang="en-US" altLang="en-US" sz="1800">
                <a:sym typeface="Symbol" panose="05050102010706020507" pitchFamily="18" charset="2"/>
              </a:rPr>
              <a:t>(</a:t>
            </a:r>
            <a:r>
              <a:rPr lang="en-US" altLang="en-US" sz="1800" i="1">
                <a:sym typeface="Symbol" panose="05050102010706020507" pitchFamily="18" charset="2"/>
              </a:rPr>
              <a:t>r</a:t>
            </a:r>
            <a:r>
              <a:rPr lang="en-US" altLang="en-US" sz="1800">
                <a:sym typeface="Symbol" panose="05050102010706020507" pitchFamily="18" charset="2"/>
              </a:rPr>
              <a:t>)</a:t>
            </a:r>
            <a:r>
              <a:rPr lang="en-US" altLang="en-US" sz="1800" baseline="30000">
                <a:sym typeface="Symbol" panose="05050102010706020507" pitchFamily="18" charset="2"/>
              </a:rPr>
              <a:t>2</a:t>
            </a:r>
            <a:endParaRPr lang="en-US" altLang="en-US" sz="1800" baseline="30000"/>
          </a:p>
        </p:txBody>
      </p:sp>
      <p:cxnSp>
        <p:nvCxnSpPr>
          <p:cNvPr id="118799" name="Straight Arrow Connector 16"/>
          <p:cNvCxnSpPr>
            <a:cxnSpLocks noChangeShapeType="1"/>
          </p:cNvCxnSpPr>
          <p:nvPr/>
        </p:nvCxnSpPr>
        <p:spPr bwMode="auto">
          <a:xfrm flipH="1">
            <a:off x="5859463" y="3694113"/>
            <a:ext cx="504825" cy="361950"/>
          </a:xfrm>
          <a:prstGeom prst="straightConnector1">
            <a:avLst/>
          </a:prstGeom>
          <a:noFill/>
          <a:ln w="9525" algn="ctr">
            <a:solidFill>
              <a:srgbClr val="C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800" name="TextBox 8"/>
          <p:cNvSpPr txBox="1">
            <a:spLocks noChangeArrowheads="1"/>
          </p:cNvSpPr>
          <p:nvPr/>
        </p:nvSpPr>
        <p:spPr bwMode="auto">
          <a:xfrm>
            <a:off x="411163" y="2963863"/>
            <a:ext cx="1135062" cy="6461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200"/>
              <a:t>Note: Maximum set arbitrarily to 1</a:t>
            </a:r>
          </a:p>
        </p:txBody>
      </p:sp>
      <p:cxnSp>
        <p:nvCxnSpPr>
          <p:cNvPr id="118801" name="Straight Arrow Connector 5"/>
          <p:cNvCxnSpPr>
            <a:cxnSpLocks noChangeShapeType="1"/>
          </p:cNvCxnSpPr>
          <p:nvPr/>
        </p:nvCxnSpPr>
        <p:spPr bwMode="auto">
          <a:xfrm>
            <a:off x="1546225" y="3371850"/>
            <a:ext cx="1295400" cy="47783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1492250" y="0"/>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b="1">
                <a:solidFill>
                  <a:srgbClr val="FF020B"/>
                </a:solidFill>
              </a:rPr>
              <a:t>Mode Field Diameter</a:t>
            </a:r>
            <a:endParaRPr lang="en-US" altLang="en-US" sz="2800"/>
          </a:p>
        </p:txBody>
      </p:sp>
      <p:sp>
        <p:nvSpPr>
          <p:cNvPr id="120835" name="Rectangle 4"/>
          <p:cNvSpPr>
            <a:spLocks noChangeArrowheads="1"/>
          </p:cNvSpPr>
          <p:nvPr/>
        </p:nvSpPr>
        <p:spPr bwMode="auto">
          <a:xfrm>
            <a:off x="0" y="-6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20836" name="Rectangle 7"/>
          <p:cNvSpPr>
            <a:spLocks noChangeArrowheads="1"/>
          </p:cNvSpPr>
          <p:nvPr/>
        </p:nvSpPr>
        <p:spPr bwMode="auto">
          <a:xfrm>
            <a:off x="0" y="-6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20837" name="Rectangle 38"/>
          <p:cNvSpPr>
            <a:spLocks noChangeArrowheads="1"/>
          </p:cNvSpPr>
          <p:nvPr/>
        </p:nvSpPr>
        <p:spPr bwMode="auto">
          <a:xfrm>
            <a:off x="0" y="-6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0838" name="Rectangle 4"/>
          <p:cNvSpPr>
            <a:spLocks noChangeArrowheads="1"/>
          </p:cNvSpPr>
          <p:nvPr/>
        </p:nvSpPr>
        <p:spPr bwMode="auto">
          <a:xfrm>
            <a:off x="0" y="-6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20839" name="Object 4"/>
          <p:cNvGraphicFramePr>
            <a:graphicFrameLocks noChangeAspect="1"/>
          </p:cNvGraphicFramePr>
          <p:nvPr/>
        </p:nvGraphicFramePr>
        <p:xfrm>
          <a:off x="1806575" y="4976813"/>
          <a:ext cx="5162550" cy="498475"/>
        </p:xfrm>
        <a:graphic>
          <a:graphicData uri="http://schemas.openxmlformats.org/presentationml/2006/ole">
            <mc:AlternateContent xmlns:mc="http://schemas.openxmlformats.org/markup-compatibility/2006">
              <mc:Choice xmlns:v="urn:schemas-microsoft-com:vml" Requires="v">
                <p:oleObj spid="_x0000_s120912" name="Equation" r:id="rId4" imgW="2374900" imgH="228600" progId="Equation.3">
                  <p:embed/>
                </p:oleObj>
              </mc:Choice>
              <mc:Fallback>
                <p:oleObj name="Equation" r:id="rId4" imgW="23749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6575" y="4976813"/>
                        <a:ext cx="5162550" cy="49847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0840" name="Rectangle 5"/>
          <p:cNvSpPr>
            <a:spLocks noChangeArrowheads="1"/>
          </p:cNvSpPr>
          <p:nvPr/>
        </p:nvSpPr>
        <p:spPr bwMode="auto">
          <a:xfrm>
            <a:off x="7265988" y="5040313"/>
            <a:ext cx="1431925" cy="36988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200">
                <a:cs typeface="Times New Roman" panose="02020603050405020304" pitchFamily="18" charset="0"/>
              </a:rPr>
              <a:t> </a:t>
            </a:r>
            <a:r>
              <a:rPr lang="en-CA" altLang="en-US" sz="1800">
                <a:cs typeface="Times New Roman" panose="02020603050405020304" pitchFamily="18" charset="0"/>
              </a:rPr>
              <a:t>0.8 &lt; </a:t>
            </a:r>
            <a:r>
              <a:rPr lang="en-CA" altLang="en-US" sz="1800" i="1">
                <a:cs typeface="Times New Roman" panose="02020603050405020304" pitchFamily="18" charset="0"/>
              </a:rPr>
              <a:t>V</a:t>
            </a:r>
            <a:r>
              <a:rPr lang="en-CA" altLang="en-US" sz="1800">
                <a:cs typeface="Times New Roman" panose="02020603050405020304" pitchFamily="18" charset="0"/>
              </a:rPr>
              <a:t> &lt; 2.5</a:t>
            </a:r>
            <a:endParaRPr lang="en-US" altLang="en-US" sz="1800"/>
          </a:p>
        </p:txBody>
      </p:sp>
      <p:sp>
        <p:nvSpPr>
          <p:cNvPr id="7" name="Rectangle 5"/>
          <p:cNvSpPr>
            <a:spLocks noChangeArrowheads="1"/>
          </p:cNvSpPr>
          <p:nvPr/>
        </p:nvSpPr>
        <p:spPr bwMode="auto">
          <a:xfrm>
            <a:off x="3044825" y="5628015"/>
            <a:ext cx="2677336" cy="523220"/>
          </a:xfrm>
          <a:prstGeom prst="rect">
            <a:avLst/>
          </a:prstGeom>
          <a:solidFill>
            <a:schemeClr val="accent1">
              <a:lumMod val="40000"/>
              <a:lumOff val="60000"/>
            </a:schemeClr>
          </a:solidFill>
          <a:ln>
            <a:noFill/>
          </a:ln>
          <a:effectLst/>
        </p:spPr>
        <p:txBody>
          <a:bodyPr wrap="none" anchor="ctr">
            <a:spAutoFit/>
          </a:bodyPr>
          <a:lstStyle/>
          <a:p>
            <a:pPr>
              <a:defRPr/>
            </a:pPr>
            <a:r>
              <a:rPr lang="en-CA" sz="2800" dirty="0">
                <a:ea typeface="Times New Roman" pitchFamily="18" charset="0"/>
              </a:rPr>
              <a:t>2</a:t>
            </a:r>
            <a:r>
              <a:rPr lang="en-CA" sz="2800" i="1" dirty="0">
                <a:ea typeface="Times New Roman" pitchFamily="18" charset="0"/>
              </a:rPr>
              <a:t>w</a:t>
            </a:r>
            <a:r>
              <a:rPr lang="en-CA" sz="2800" dirty="0">
                <a:ea typeface="Times New Roman" pitchFamily="18" charset="0"/>
              </a:rPr>
              <a:t> </a:t>
            </a:r>
            <a:r>
              <a:rPr lang="en-CA" sz="2800" dirty="0">
                <a:ea typeface="Times New Roman" pitchFamily="18" charset="0"/>
                <a:cs typeface="Times New Roman" pitchFamily="18" charset="0"/>
                <a:sym typeface="Symbol" pitchFamily="18" charset="2"/>
              </a:rPr>
              <a:t></a:t>
            </a:r>
            <a:r>
              <a:rPr lang="en-CA" sz="2800" dirty="0">
                <a:ea typeface="Times New Roman" pitchFamily="18" charset="0"/>
              </a:rPr>
              <a:t> </a:t>
            </a:r>
            <a:r>
              <a:rPr lang="en-CA" sz="2800" dirty="0">
                <a:ea typeface="Times New Roman" pitchFamily="18" charset="0"/>
                <a:cs typeface="Times New Roman" pitchFamily="18" charset="0"/>
                <a:sym typeface="Symbol" pitchFamily="18" charset="2"/>
              </a:rPr>
              <a:t>(2</a:t>
            </a:r>
            <a:r>
              <a:rPr lang="en-CA" sz="2800" i="1" dirty="0">
                <a:ea typeface="Times New Roman" pitchFamily="18" charset="0"/>
                <a:cs typeface="Times New Roman" pitchFamily="18" charset="0"/>
                <a:sym typeface="Symbol" pitchFamily="18" charset="2"/>
              </a:rPr>
              <a:t>a</a:t>
            </a:r>
            <a:r>
              <a:rPr lang="en-CA" sz="2800" dirty="0">
                <a:ea typeface="Times New Roman" pitchFamily="18" charset="0"/>
                <a:cs typeface="Times New Roman" pitchFamily="18" charset="0"/>
                <a:sym typeface="Symbol" pitchFamily="18" charset="2"/>
              </a:rPr>
              <a:t>)(</a:t>
            </a:r>
            <a:r>
              <a:rPr lang="en-CA" sz="2800" dirty="0" smtClean="0">
                <a:ea typeface="Times New Roman" pitchFamily="18" charset="0"/>
                <a:cs typeface="Times New Roman" pitchFamily="18" charset="0"/>
                <a:sym typeface="Symbol" pitchFamily="18" charset="2"/>
              </a:rPr>
              <a:t>2.6/</a:t>
            </a:r>
            <a:r>
              <a:rPr lang="en-CA" sz="2800" i="1" dirty="0" smtClean="0">
                <a:ea typeface="Times New Roman" pitchFamily="18" charset="0"/>
                <a:cs typeface="Times New Roman" pitchFamily="18" charset="0"/>
                <a:sym typeface="Symbol" pitchFamily="18" charset="2"/>
              </a:rPr>
              <a:t>V</a:t>
            </a:r>
            <a:r>
              <a:rPr lang="en-CA" sz="2800" dirty="0">
                <a:ea typeface="Times New Roman" pitchFamily="18" charset="0"/>
                <a:cs typeface="Times New Roman" pitchFamily="18" charset="0"/>
                <a:sym typeface="Symbol" pitchFamily="18" charset="2"/>
              </a:rPr>
              <a:t>)</a:t>
            </a:r>
            <a:r>
              <a:rPr lang="en-CA" sz="2800" dirty="0">
                <a:solidFill>
                  <a:srgbClr val="002060"/>
                </a:solidFill>
                <a:ea typeface="Times New Roman" pitchFamily="18" charset="0"/>
                <a:cs typeface="Times New Roman" pitchFamily="18" charset="0"/>
                <a:sym typeface="Symbol" pitchFamily="18" charset="2"/>
              </a:rPr>
              <a:t> </a:t>
            </a:r>
          </a:p>
        </p:txBody>
      </p:sp>
      <p:sp>
        <p:nvSpPr>
          <p:cNvPr id="14" name="Rectangle 13"/>
          <p:cNvSpPr/>
          <p:nvPr/>
        </p:nvSpPr>
        <p:spPr>
          <a:xfrm>
            <a:off x="7265988" y="5789613"/>
            <a:ext cx="1431925" cy="369887"/>
          </a:xfrm>
          <a:prstGeom prst="rect">
            <a:avLst/>
          </a:prstGeom>
          <a:solidFill>
            <a:schemeClr val="accent1">
              <a:lumMod val="40000"/>
              <a:lumOff val="60000"/>
            </a:schemeClr>
          </a:solidFill>
        </p:spPr>
        <p:txBody>
          <a:bodyPr wrap="none">
            <a:spAutoFit/>
          </a:bodyPr>
          <a:lstStyle/>
          <a:p>
            <a:pPr>
              <a:defRPr/>
            </a:pPr>
            <a:r>
              <a:rPr lang="en-US" sz="1200" dirty="0">
                <a:latin typeface="Times New Roman"/>
                <a:ea typeface="Times New Roman"/>
              </a:rPr>
              <a:t> </a:t>
            </a:r>
            <a:r>
              <a:rPr lang="en-CA" sz="1800" dirty="0">
                <a:latin typeface="Times New Roman"/>
                <a:ea typeface="Times New Roman"/>
              </a:rPr>
              <a:t>1.6 &lt; </a:t>
            </a:r>
            <a:r>
              <a:rPr lang="en-CA" sz="1800" i="1" dirty="0">
                <a:latin typeface="Times New Roman"/>
                <a:ea typeface="Times New Roman"/>
              </a:rPr>
              <a:t>V</a:t>
            </a:r>
            <a:r>
              <a:rPr lang="en-CA" sz="1800" dirty="0">
                <a:latin typeface="Times New Roman"/>
                <a:ea typeface="Times New Roman"/>
              </a:rPr>
              <a:t> &lt; 2.4</a:t>
            </a:r>
            <a:endParaRPr lang="en-US" sz="1800" dirty="0"/>
          </a:p>
        </p:txBody>
      </p:sp>
      <p:sp>
        <p:nvSpPr>
          <p:cNvPr id="120843" name="Rectangle 14"/>
          <p:cNvSpPr>
            <a:spLocks noChangeArrowheads="1"/>
          </p:cNvSpPr>
          <p:nvPr/>
        </p:nvSpPr>
        <p:spPr bwMode="auto">
          <a:xfrm>
            <a:off x="3030538" y="4567238"/>
            <a:ext cx="2736850" cy="36988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a:latin typeface="Arial" panose="020B0604020202020204" pitchFamily="34" charset="0"/>
                <a:ea typeface="Times New Roman" panose="02020603050405020304" pitchFamily="18" charset="0"/>
                <a:cs typeface="Arial" panose="020B0604020202020204" pitchFamily="34" charset="0"/>
              </a:rPr>
              <a:t>Marcuse MFD Equation</a:t>
            </a:r>
            <a:endParaRPr lang="en-US" altLang="en-US" sz="2800" b="1">
              <a:latin typeface="Arial" panose="020B0604020202020204" pitchFamily="34" charset="0"/>
              <a:ea typeface="Times New Roman" panose="02020603050405020304" pitchFamily="18" charset="0"/>
              <a:cs typeface="Arial" panose="020B0604020202020204" pitchFamily="34" charset="0"/>
            </a:endParaRPr>
          </a:p>
        </p:txBody>
      </p:sp>
      <p:graphicFrame>
        <p:nvGraphicFramePr>
          <p:cNvPr id="120844" name="Object 1"/>
          <p:cNvGraphicFramePr>
            <a:graphicFrameLocks noChangeAspect="1"/>
          </p:cNvGraphicFramePr>
          <p:nvPr/>
        </p:nvGraphicFramePr>
        <p:xfrm>
          <a:off x="2430463" y="519113"/>
          <a:ext cx="3913187" cy="514350"/>
        </p:xfrm>
        <a:graphic>
          <a:graphicData uri="http://schemas.openxmlformats.org/presentationml/2006/ole">
            <mc:AlternateContent xmlns:mc="http://schemas.openxmlformats.org/markup-compatibility/2006">
              <mc:Choice xmlns:v="urn:schemas-microsoft-com:vml" Requires="v">
                <p:oleObj spid="_x0000_s120913" name="Equation" r:id="rId6" imgW="1841500" imgH="228600" progId="Equation.3">
                  <p:embed/>
                </p:oleObj>
              </mc:Choice>
              <mc:Fallback>
                <p:oleObj name="Equation" r:id="rId6" imgW="1841500" imgH="22860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0463" y="519113"/>
                        <a:ext cx="3913187" cy="514350"/>
                      </a:xfrm>
                      <a:prstGeom prst="rect">
                        <a:avLst/>
                      </a:prstGeom>
                      <a:solidFill>
                        <a:srgbClr val="D6D6F5"/>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0845" name="Picture 17" descr="K:\All My Files\Book, Optoelectronics, Pearson\##2ndEdition\#Chapters, The Textbook (2nd Edition)\Ch02, Waveguides,2nd Edition\#2-16-ModeFieldDiameter,MFD(CNV)_COLOR.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100" y="1166813"/>
            <a:ext cx="3479800" cy="31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0846" name="Straight Arrow Connector 2"/>
          <p:cNvCxnSpPr>
            <a:cxnSpLocks noChangeShapeType="1"/>
          </p:cNvCxnSpPr>
          <p:nvPr/>
        </p:nvCxnSpPr>
        <p:spPr bwMode="auto">
          <a:xfrm>
            <a:off x="5081588" y="1322388"/>
            <a:ext cx="0" cy="0"/>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7" name="TextBox 3"/>
          <p:cNvSpPr txBox="1">
            <a:spLocks noChangeArrowheads="1"/>
          </p:cNvSpPr>
          <p:nvPr/>
        </p:nvSpPr>
        <p:spPr bwMode="auto">
          <a:xfrm>
            <a:off x="5359400" y="1574800"/>
            <a:ext cx="2817813" cy="46196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Intensity</a:t>
            </a:r>
            <a:r>
              <a:rPr lang="en-US" altLang="en-US" sz="2000"/>
              <a:t> </a:t>
            </a:r>
            <a:r>
              <a:rPr lang="en-US" altLang="en-US" sz="2000">
                <a:sym typeface="Symbol" panose="05050102010706020507" pitchFamily="18" charset="2"/>
              </a:rPr>
              <a:t></a:t>
            </a:r>
            <a:r>
              <a:rPr lang="en-US" altLang="en-US" sz="2000" i="1">
                <a:sym typeface="Symbol" panose="05050102010706020507" pitchFamily="18" charset="2"/>
              </a:rPr>
              <a:t> </a:t>
            </a:r>
            <a:r>
              <a:rPr lang="en-US" altLang="en-US" sz="2000" i="1">
                <a:latin typeface="Arial" panose="020B0604020202020204" pitchFamily="34" charset="0"/>
                <a:cs typeface="Arial" panose="020B0604020202020204" pitchFamily="34" charset="0"/>
                <a:sym typeface="Symbol" panose="05050102010706020507" pitchFamily="18" charset="2"/>
              </a:rPr>
              <a:t>v</a:t>
            </a:r>
            <a:r>
              <a:rPr lang="en-US" altLang="en-US" sz="2000" i="1" baseline="-25000">
                <a:latin typeface="Arial" panose="020B0604020202020204" pitchFamily="34" charset="0"/>
                <a:cs typeface="Arial" panose="020B0604020202020204" pitchFamily="34" charset="0"/>
                <a:sym typeface="Symbol" panose="05050102010706020507" pitchFamily="18" charset="2"/>
              </a:rPr>
              <a:t>g</a:t>
            </a:r>
            <a:r>
              <a:rPr lang="en-US" altLang="en-US" sz="2000" i="1">
                <a:cs typeface="Times New Roman" panose="02020603050405020304" pitchFamily="18" charset="0"/>
                <a:sym typeface="Symbol" panose="05050102010706020507" pitchFamily="18" charset="2"/>
              </a:rPr>
              <a:t>×</a:t>
            </a:r>
            <a:r>
              <a:rPr lang="en-US" altLang="en-US" sz="2000" i="1">
                <a:sym typeface="Symbol" panose="05050102010706020507" pitchFamily="18" charset="2"/>
              </a:rPr>
              <a:t>E</a:t>
            </a:r>
            <a:r>
              <a:rPr lang="en-US" altLang="en-US" sz="2000">
                <a:sym typeface="Symbol" panose="05050102010706020507" pitchFamily="18" charset="2"/>
              </a:rPr>
              <a:t>(</a:t>
            </a:r>
            <a:r>
              <a:rPr lang="en-US" altLang="en-US" sz="2000" i="1">
                <a:sym typeface="Symbol" panose="05050102010706020507" pitchFamily="18" charset="2"/>
              </a:rPr>
              <a:t>r</a:t>
            </a:r>
            <a:r>
              <a:rPr lang="en-US" altLang="en-US" sz="2000">
                <a:sym typeface="Symbol" panose="05050102010706020507" pitchFamily="18" charset="2"/>
              </a:rPr>
              <a:t>)</a:t>
            </a:r>
            <a:r>
              <a:rPr lang="en-US" altLang="en-US" sz="2000" baseline="30000">
                <a:sym typeface="Symbol" panose="05050102010706020507" pitchFamily="18" charset="2"/>
              </a:rPr>
              <a:t>2</a:t>
            </a:r>
            <a:endParaRPr lang="en-US" altLang="en-US" sz="2000" baseline="30000"/>
          </a:p>
        </p:txBody>
      </p:sp>
      <p:cxnSp>
        <p:nvCxnSpPr>
          <p:cNvPr id="120848" name="Straight Arrow Connector 7"/>
          <p:cNvCxnSpPr>
            <a:cxnSpLocks noChangeShapeType="1"/>
          </p:cNvCxnSpPr>
          <p:nvPr/>
        </p:nvCxnSpPr>
        <p:spPr bwMode="auto">
          <a:xfrm flipH="1">
            <a:off x="4699000" y="1984375"/>
            <a:ext cx="574675" cy="360363"/>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49" name="TextBox 8"/>
          <p:cNvSpPr txBox="1">
            <a:spLocks noChangeArrowheads="1"/>
          </p:cNvSpPr>
          <p:nvPr/>
        </p:nvSpPr>
        <p:spPr bwMode="auto">
          <a:xfrm>
            <a:off x="1895475" y="1390650"/>
            <a:ext cx="1135063" cy="6461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200"/>
              <a:t>Note: Maximum set arbitrarily to 1</a:t>
            </a:r>
          </a:p>
        </p:txBody>
      </p:sp>
      <p:cxnSp>
        <p:nvCxnSpPr>
          <p:cNvPr id="120850" name="Straight Arrow Connector 21"/>
          <p:cNvCxnSpPr>
            <a:cxnSpLocks noChangeShapeType="1"/>
          </p:cNvCxnSpPr>
          <p:nvPr/>
        </p:nvCxnSpPr>
        <p:spPr bwMode="auto">
          <a:xfrm>
            <a:off x="3030538" y="1685925"/>
            <a:ext cx="1295400" cy="239713"/>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0851" name="Text Box 14"/>
          <p:cNvSpPr txBox="1">
            <a:spLocks noChangeArrowheads="1"/>
          </p:cNvSpPr>
          <p:nvPr/>
        </p:nvSpPr>
        <p:spPr bwMode="auto">
          <a:xfrm>
            <a:off x="1277938" y="4105275"/>
            <a:ext cx="628015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a:cs typeface="Times New Roman" panose="02020603050405020304" pitchFamily="18" charset="0"/>
              </a:rPr>
              <a:t>2</a:t>
            </a:r>
            <a:r>
              <a:rPr lang="en-CA" altLang="en-US" i="1">
                <a:cs typeface="Times New Roman" panose="02020603050405020304" pitchFamily="18" charset="0"/>
              </a:rPr>
              <a:t>w</a:t>
            </a:r>
            <a:r>
              <a:rPr lang="en-CA" altLang="en-US">
                <a:cs typeface="Times New Roman" panose="02020603050405020304" pitchFamily="18" charset="0"/>
              </a:rPr>
              <a:t> = Mode Field Diameter (MFD)</a:t>
            </a:r>
            <a:endParaRPr lang="en-US" altLang="en-US" sz="3600"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ext Box 2"/>
          <p:cNvSpPr txBox="1">
            <a:spLocks noChangeArrowheads="1"/>
          </p:cNvSpPr>
          <p:nvPr/>
        </p:nvSpPr>
        <p:spPr bwMode="auto">
          <a:xfrm>
            <a:off x="1492250" y="227013"/>
            <a:ext cx="5791200"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000" b="1">
                <a:solidFill>
                  <a:srgbClr val="FF020B"/>
                </a:solidFill>
              </a:rPr>
              <a:t>Correction note p113</a:t>
            </a:r>
          </a:p>
          <a:p>
            <a:pPr algn="ctr">
              <a:spcBef>
                <a:spcPct val="50000"/>
              </a:spcBef>
            </a:pPr>
            <a:r>
              <a:rPr lang="en-US" altLang="en-US" sz="2000" b="1">
                <a:solidFill>
                  <a:srgbClr val="FF020B"/>
                </a:solidFill>
              </a:rPr>
              <a:t>Applies to print version only; e-version is correct</a:t>
            </a:r>
            <a:endParaRPr lang="en-US" altLang="en-US" sz="2000"/>
          </a:p>
        </p:txBody>
      </p:sp>
      <p:sp>
        <p:nvSpPr>
          <p:cNvPr id="122883" name="Rectangle 4"/>
          <p:cNvSpPr>
            <a:spLocks noChangeArrowheads="1"/>
          </p:cNvSpPr>
          <p:nvPr/>
        </p:nvSpPr>
        <p:spPr bwMode="auto">
          <a:xfrm>
            <a:off x="0" y="-6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22884" name="Rectangle 7"/>
          <p:cNvSpPr>
            <a:spLocks noChangeArrowheads="1"/>
          </p:cNvSpPr>
          <p:nvPr/>
        </p:nvSpPr>
        <p:spPr bwMode="auto">
          <a:xfrm>
            <a:off x="0" y="-6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22885" name="Rectangle 38"/>
          <p:cNvSpPr>
            <a:spLocks noChangeArrowheads="1"/>
          </p:cNvSpPr>
          <p:nvPr/>
        </p:nvSpPr>
        <p:spPr bwMode="auto">
          <a:xfrm>
            <a:off x="0" y="-6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2886" name="Rectangle 4"/>
          <p:cNvSpPr>
            <a:spLocks noChangeArrowheads="1"/>
          </p:cNvSpPr>
          <p:nvPr/>
        </p:nvSpPr>
        <p:spPr bwMode="auto">
          <a:xfrm>
            <a:off x="0" y="-69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22887" name="Object 1"/>
          <p:cNvGraphicFramePr>
            <a:graphicFrameLocks noChangeAspect="1"/>
          </p:cNvGraphicFramePr>
          <p:nvPr/>
        </p:nvGraphicFramePr>
        <p:xfrm>
          <a:off x="4383088" y="3306763"/>
          <a:ext cx="3913187" cy="514350"/>
        </p:xfrm>
        <a:graphic>
          <a:graphicData uri="http://schemas.openxmlformats.org/presentationml/2006/ole">
            <mc:AlternateContent xmlns:mc="http://schemas.openxmlformats.org/markup-compatibility/2006">
              <mc:Choice xmlns:v="urn:schemas-microsoft-com:vml" Requires="v">
                <p:oleObj spid="_x0000_s122924" name="Equation" r:id="rId4" imgW="1841500" imgH="228600" progId="Equation.3">
                  <p:embed/>
                </p:oleObj>
              </mc:Choice>
              <mc:Fallback>
                <p:oleObj name="Equation" r:id="rId4" imgW="1841500" imgH="2286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3088" y="3306763"/>
                        <a:ext cx="3913187" cy="514350"/>
                      </a:xfrm>
                      <a:prstGeom prst="rect">
                        <a:avLst/>
                      </a:prstGeom>
                      <a:solidFill>
                        <a:srgbClr val="D6D6F5"/>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2888" name="Picture 17" descr="K:\All My Files\Book, Optoelectronics, Pearson\##2ndEdition\#Chapters, The Textbook (2nd Edition)\Ch02, Waveguides,2nd Edition\#2-16-ModeFieldDiameter,MFD(CNV)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475" y="2133600"/>
            <a:ext cx="34798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2889" name="Straight Arrow Connector 3"/>
          <p:cNvCxnSpPr>
            <a:cxnSpLocks noChangeShapeType="1"/>
          </p:cNvCxnSpPr>
          <p:nvPr/>
        </p:nvCxnSpPr>
        <p:spPr bwMode="auto">
          <a:xfrm>
            <a:off x="7094538" y="2719388"/>
            <a:ext cx="0" cy="650875"/>
          </a:xfrm>
          <a:prstGeom prst="straightConnector1">
            <a:avLst/>
          </a:prstGeom>
          <a:noFill/>
          <a:ln w="12700"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890" name="TextBox 4"/>
          <p:cNvSpPr txBox="1">
            <a:spLocks noChangeArrowheads="1"/>
          </p:cNvSpPr>
          <p:nvPr/>
        </p:nvSpPr>
        <p:spPr bwMode="auto">
          <a:xfrm>
            <a:off x="5646738" y="2344738"/>
            <a:ext cx="3206750" cy="379412"/>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FF0000"/>
                </a:solidFill>
              </a:rPr>
              <a:t>Insert this </a:t>
            </a:r>
            <a:r>
              <a:rPr lang="en-US" altLang="en-US" sz="1800"/>
              <a:t>2</a:t>
            </a:r>
            <a:r>
              <a:rPr lang="en-US" altLang="en-US" sz="1800">
                <a:solidFill>
                  <a:srgbClr val="FF0000"/>
                </a:solidFill>
              </a:rPr>
              <a:t> in Equation (2.3.7)</a:t>
            </a:r>
          </a:p>
        </p:txBody>
      </p:sp>
      <p:sp>
        <p:nvSpPr>
          <p:cNvPr id="122891" name="TextBox 23"/>
          <p:cNvSpPr txBox="1">
            <a:spLocks noChangeArrowheads="1"/>
          </p:cNvSpPr>
          <p:nvPr/>
        </p:nvSpPr>
        <p:spPr bwMode="auto">
          <a:xfrm>
            <a:off x="2393950" y="2027238"/>
            <a:ext cx="3176588" cy="646112"/>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FF0000"/>
                </a:solidFill>
              </a:rPr>
              <a:t>Insert this </a:t>
            </a:r>
            <a:r>
              <a:rPr lang="en-US" altLang="en-US" sz="1800"/>
              <a:t>2</a:t>
            </a:r>
            <a:r>
              <a:rPr lang="en-US" altLang="en-US" sz="1800">
                <a:solidFill>
                  <a:srgbClr val="FF0000"/>
                </a:solidFill>
              </a:rPr>
              <a:t> as superscript on </a:t>
            </a:r>
            <a:r>
              <a:rPr lang="en-US" altLang="en-US" sz="1800" i="1"/>
              <a:t>e</a:t>
            </a:r>
            <a:r>
              <a:rPr lang="en-US" altLang="en-US" sz="1800">
                <a:solidFill>
                  <a:srgbClr val="FF0000"/>
                </a:solidFill>
              </a:rPr>
              <a:t> in Figure 2.16</a:t>
            </a:r>
          </a:p>
        </p:txBody>
      </p:sp>
      <p:cxnSp>
        <p:nvCxnSpPr>
          <p:cNvPr id="122892" name="Straight Arrow Connector 7"/>
          <p:cNvCxnSpPr>
            <a:cxnSpLocks noChangeShapeType="1"/>
          </p:cNvCxnSpPr>
          <p:nvPr/>
        </p:nvCxnSpPr>
        <p:spPr bwMode="auto">
          <a:xfrm>
            <a:off x="2393950" y="2673350"/>
            <a:ext cx="301625" cy="113982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893" name="Straight Arrow Connector 28"/>
          <p:cNvCxnSpPr>
            <a:cxnSpLocks noChangeShapeType="1"/>
          </p:cNvCxnSpPr>
          <p:nvPr/>
        </p:nvCxnSpPr>
        <p:spPr bwMode="auto">
          <a:xfrm flipH="1">
            <a:off x="889000" y="2673350"/>
            <a:ext cx="1504950" cy="1139825"/>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5" descr="K:\All My Files\Book, Optoelectronics, Pearson\##2ndEdition\#Chapters, The Textbook (2nd Edition)\Ch02, Waveguides,2nd Edition\ModeFieldDiameter,MFD(CNV)_COLOR.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3050"/>
            <a:ext cx="360203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4931" name="Object 1"/>
          <p:cNvGraphicFramePr>
            <a:graphicFrameLocks noChangeAspect="1"/>
          </p:cNvGraphicFramePr>
          <p:nvPr/>
        </p:nvGraphicFramePr>
        <p:xfrm>
          <a:off x="4418013" y="855663"/>
          <a:ext cx="3913187" cy="514350"/>
        </p:xfrm>
        <a:graphic>
          <a:graphicData uri="http://schemas.openxmlformats.org/presentationml/2006/ole">
            <mc:AlternateContent xmlns:mc="http://schemas.openxmlformats.org/markup-compatibility/2006">
              <mc:Choice xmlns:v="urn:schemas-microsoft-com:vml" Requires="v">
                <p:oleObj spid="_x0000_s125002" name="Equation" r:id="rId5" imgW="1841500" imgH="228600" progId="Equation.3">
                  <p:embed/>
                </p:oleObj>
              </mc:Choice>
              <mc:Fallback>
                <p:oleObj name="Equation" r:id="rId5" imgW="1841500" imgH="2286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013" y="855663"/>
                        <a:ext cx="3913187" cy="514350"/>
                      </a:xfrm>
                      <a:prstGeom prst="rect">
                        <a:avLst/>
                      </a:prstGeom>
                      <a:solidFill>
                        <a:srgbClr val="D6D6F5"/>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4932" name="Object 1"/>
          <p:cNvGraphicFramePr>
            <a:graphicFrameLocks noChangeAspect="1"/>
          </p:cNvGraphicFramePr>
          <p:nvPr/>
        </p:nvGraphicFramePr>
        <p:xfrm>
          <a:off x="4683125" y="4252913"/>
          <a:ext cx="2887663" cy="2057400"/>
        </p:xfrm>
        <a:graphic>
          <a:graphicData uri="http://schemas.openxmlformats.org/presentationml/2006/ole">
            <mc:AlternateContent xmlns:mc="http://schemas.openxmlformats.org/markup-compatibility/2006">
              <mc:Choice xmlns:v="urn:schemas-microsoft-com:vml" Requires="v">
                <p:oleObj spid="_x0000_s125003" name="Equation" r:id="rId7" imgW="1358900" imgH="914400" progId="Equation.3">
                  <p:embed/>
                </p:oleObj>
              </mc:Choice>
              <mc:Fallback>
                <p:oleObj name="Equation" r:id="rId7" imgW="1358900" imgH="914400" progId="Equation.3">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25" y="4252913"/>
                        <a:ext cx="288766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4933" name="TextBox 1"/>
          <p:cNvSpPr txBox="1">
            <a:spLocks noChangeArrowheads="1"/>
          </p:cNvSpPr>
          <p:nvPr/>
        </p:nvSpPr>
        <p:spPr bwMode="auto">
          <a:xfrm>
            <a:off x="436563" y="4865688"/>
            <a:ext cx="35655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a:t>Fraction of optical power within MFD</a:t>
            </a:r>
          </a:p>
        </p:txBody>
      </p:sp>
      <p:sp>
        <p:nvSpPr>
          <p:cNvPr id="124934" name="TextBox 2"/>
          <p:cNvSpPr txBox="1">
            <a:spLocks noChangeArrowheads="1"/>
          </p:cNvSpPr>
          <p:nvPr/>
        </p:nvSpPr>
        <p:spPr bwMode="auto">
          <a:xfrm>
            <a:off x="4076700" y="5049838"/>
            <a:ext cx="679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t>=</a:t>
            </a:r>
          </a:p>
        </p:txBody>
      </p:sp>
      <p:cxnSp>
        <p:nvCxnSpPr>
          <p:cNvPr id="124935" name="Elbow Connector 17"/>
          <p:cNvCxnSpPr>
            <a:cxnSpLocks noChangeShapeType="1"/>
          </p:cNvCxnSpPr>
          <p:nvPr/>
        </p:nvCxnSpPr>
        <p:spPr bwMode="auto">
          <a:xfrm flipV="1">
            <a:off x="5688013" y="4016375"/>
            <a:ext cx="1371600" cy="520700"/>
          </a:xfrm>
          <a:prstGeom prst="bentConnector3">
            <a:avLst>
              <a:gd name="adj1" fmla="val 50000"/>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36" name="TextBox 20"/>
          <p:cNvSpPr txBox="1">
            <a:spLocks noChangeArrowheads="1"/>
          </p:cNvSpPr>
          <p:nvPr/>
        </p:nvSpPr>
        <p:spPr bwMode="auto">
          <a:xfrm>
            <a:off x="4416425" y="2814638"/>
            <a:ext cx="4094163" cy="120015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solidFill>
                  <a:srgbClr val="C00000"/>
                </a:solidFill>
              </a:rPr>
              <a:t>Area of a circular thin strip (annulus) with radius </a:t>
            </a:r>
            <a:r>
              <a:rPr lang="en-US" altLang="en-US" sz="1800" i="1">
                <a:solidFill>
                  <a:srgbClr val="C00000"/>
                </a:solidFill>
              </a:rPr>
              <a:t>r </a:t>
            </a:r>
            <a:r>
              <a:rPr lang="en-US" altLang="en-US" sz="1800">
                <a:solidFill>
                  <a:srgbClr val="C00000"/>
                </a:solidFill>
              </a:rPr>
              <a:t>is 2</a:t>
            </a:r>
            <a:r>
              <a:rPr lang="en-US" altLang="en-US" sz="1800" i="1">
                <a:solidFill>
                  <a:srgbClr val="C00000"/>
                </a:solidFill>
                <a:latin typeface="Symbol" panose="05050102010706020507" pitchFamily="18" charset="2"/>
              </a:rPr>
              <a:t>p</a:t>
            </a:r>
            <a:r>
              <a:rPr lang="en-US" altLang="en-US" sz="1800" i="1">
                <a:solidFill>
                  <a:srgbClr val="C00000"/>
                </a:solidFill>
              </a:rPr>
              <a:t>rdr</a:t>
            </a:r>
            <a:r>
              <a:rPr lang="en-US" altLang="en-US" sz="1800">
                <a:solidFill>
                  <a:srgbClr val="C00000"/>
                </a:solidFill>
              </a:rPr>
              <a:t>. Power passing through this strip is proportional to </a:t>
            </a:r>
          </a:p>
          <a:p>
            <a:r>
              <a:rPr lang="en-US" altLang="en-US" sz="1800" i="1">
                <a:solidFill>
                  <a:srgbClr val="C00000"/>
                </a:solidFill>
              </a:rPr>
              <a:t>E</a:t>
            </a:r>
            <a:r>
              <a:rPr lang="en-US" altLang="en-US" sz="1800">
                <a:solidFill>
                  <a:srgbClr val="C00000"/>
                </a:solidFill>
              </a:rPr>
              <a:t>(</a:t>
            </a:r>
            <a:r>
              <a:rPr lang="en-US" altLang="en-US" sz="1800" i="1">
                <a:solidFill>
                  <a:srgbClr val="C00000"/>
                </a:solidFill>
              </a:rPr>
              <a:t>r</a:t>
            </a:r>
            <a:r>
              <a:rPr lang="en-US" altLang="en-US" sz="1800">
                <a:solidFill>
                  <a:srgbClr val="C00000"/>
                </a:solidFill>
              </a:rPr>
              <a:t>)</a:t>
            </a:r>
            <a:r>
              <a:rPr lang="en-US" altLang="en-US" sz="1800" baseline="30000">
                <a:solidFill>
                  <a:srgbClr val="C00000"/>
                </a:solidFill>
              </a:rPr>
              <a:t>2</a:t>
            </a:r>
            <a:r>
              <a:rPr lang="en-US" altLang="en-US" sz="1800">
                <a:solidFill>
                  <a:srgbClr val="C00000"/>
                </a:solidFill>
              </a:rPr>
              <a:t>(2</a:t>
            </a:r>
            <a:r>
              <a:rPr lang="en-US" altLang="en-US" sz="1800" i="1">
                <a:solidFill>
                  <a:srgbClr val="C00000"/>
                </a:solidFill>
                <a:latin typeface="Symbol" panose="05050102010706020507" pitchFamily="18" charset="2"/>
              </a:rPr>
              <a:t>p</a:t>
            </a:r>
            <a:r>
              <a:rPr lang="en-US" altLang="en-US" sz="1800" i="1">
                <a:solidFill>
                  <a:srgbClr val="C00000"/>
                </a:solidFill>
              </a:rPr>
              <a:t>r</a:t>
            </a:r>
            <a:r>
              <a:rPr lang="en-US" altLang="en-US" sz="1800">
                <a:solidFill>
                  <a:srgbClr val="C00000"/>
                </a:solidFill>
              </a:rPr>
              <a:t>)</a:t>
            </a:r>
            <a:r>
              <a:rPr lang="en-US" altLang="en-US" sz="1800" i="1">
                <a:solidFill>
                  <a:srgbClr val="C00000"/>
                </a:solidFill>
              </a:rPr>
              <a:t>dr</a:t>
            </a:r>
            <a:endParaRPr lang="en-US" altLang="en-US" sz="1800" baseline="30000">
              <a:solidFill>
                <a:srgbClr val="C00000"/>
              </a:solidFill>
            </a:endParaRPr>
          </a:p>
        </p:txBody>
      </p:sp>
      <p:sp>
        <p:nvSpPr>
          <p:cNvPr id="124937" name="Rectangle 21"/>
          <p:cNvSpPr>
            <a:spLocks noChangeArrowheads="1"/>
          </p:cNvSpPr>
          <p:nvPr/>
        </p:nvSpPr>
        <p:spPr bwMode="auto">
          <a:xfrm>
            <a:off x="5688013" y="4537075"/>
            <a:ext cx="798512" cy="434975"/>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4938" name="TextBox 17"/>
          <p:cNvSpPr txBox="1">
            <a:spLocks noChangeArrowheads="1"/>
          </p:cNvSpPr>
          <p:nvPr/>
        </p:nvSpPr>
        <p:spPr bwMode="auto">
          <a:xfrm>
            <a:off x="4437063" y="1665288"/>
            <a:ext cx="3867150" cy="6461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600"/>
              <a:t>Intensity</a:t>
            </a:r>
            <a:r>
              <a:rPr lang="en-US" altLang="en-US" sz="3200"/>
              <a:t> </a:t>
            </a:r>
            <a:r>
              <a:rPr lang="en-US" altLang="en-US" sz="3200">
                <a:sym typeface="Symbol" panose="05050102010706020507" pitchFamily="18" charset="2"/>
              </a:rPr>
              <a:t></a:t>
            </a:r>
            <a:r>
              <a:rPr lang="en-US" altLang="en-US" sz="3200" i="1">
                <a:sym typeface="Symbol" panose="05050102010706020507" pitchFamily="18" charset="2"/>
              </a:rPr>
              <a:t> </a:t>
            </a:r>
            <a:r>
              <a:rPr lang="en-US" altLang="en-US" sz="3200" i="1">
                <a:latin typeface="Arial" panose="020B0604020202020204" pitchFamily="34" charset="0"/>
                <a:cs typeface="Arial" panose="020B0604020202020204" pitchFamily="34" charset="0"/>
                <a:sym typeface="Symbol" panose="05050102010706020507" pitchFamily="18" charset="2"/>
              </a:rPr>
              <a:t>v</a:t>
            </a:r>
            <a:r>
              <a:rPr lang="en-US" altLang="en-US" sz="3200" i="1" baseline="-25000">
                <a:latin typeface="Arial" panose="020B0604020202020204" pitchFamily="34" charset="0"/>
                <a:cs typeface="Arial" panose="020B0604020202020204" pitchFamily="34" charset="0"/>
                <a:sym typeface="Symbol" panose="05050102010706020507" pitchFamily="18" charset="2"/>
              </a:rPr>
              <a:t>g</a:t>
            </a:r>
            <a:r>
              <a:rPr lang="en-US" altLang="en-US" sz="3200" i="1">
                <a:cs typeface="Times New Roman" panose="02020603050405020304" pitchFamily="18" charset="0"/>
                <a:sym typeface="Symbol" panose="05050102010706020507" pitchFamily="18" charset="2"/>
              </a:rPr>
              <a:t>×</a:t>
            </a:r>
            <a:r>
              <a:rPr lang="en-US" altLang="en-US" sz="3200" i="1">
                <a:sym typeface="Symbol" panose="05050102010706020507" pitchFamily="18" charset="2"/>
              </a:rPr>
              <a:t>E</a:t>
            </a:r>
            <a:r>
              <a:rPr lang="en-US" altLang="en-US" sz="3200">
                <a:sym typeface="Symbol" panose="05050102010706020507" pitchFamily="18" charset="2"/>
              </a:rPr>
              <a:t>(</a:t>
            </a:r>
            <a:r>
              <a:rPr lang="en-US" altLang="en-US" sz="3200" i="1">
                <a:sym typeface="Symbol" panose="05050102010706020507" pitchFamily="18" charset="2"/>
              </a:rPr>
              <a:t>r</a:t>
            </a:r>
            <a:r>
              <a:rPr lang="en-US" altLang="en-US" sz="3200">
                <a:sym typeface="Symbol" panose="05050102010706020507" pitchFamily="18" charset="2"/>
              </a:rPr>
              <a:t>)</a:t>
            </a:r>
            <a:r>
              <a:rPr lang="en-US" altLang="en-US" sz="3200" baseline="30000">
                <a:sym typeface="Symbol" panose="05050102010706020507" pitchFamily="18" charset="2"/>
              </a:rPr>
              <a:t>2</a:t>
            </a:r>
            <a:endParaRPr lang="en-US" altLang="en-US" sz="3200" baseline="30000"/>
          </a:p>
        </p:txBody>
      </p:sp>
      <p:sp>
        <p:nvSpPr>
          <p:cNvPr id="124939" name="TextBox 2"/>
          <p:cNvSpPr txBox="1">
            <a:spLocks noChangeArrowheads="1"/>
          </p:cNvSpPr>
          <p:nvPr/>
        </p:nvSpPr>
        <p:spPr bwMode="auto">
          <a:xfrm>
            <a:off x="3719513" y="1881188"/>
            <a:ext cx="533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b="1">
                <a:sym typeface="Symbol" panose="05050102010706020507" pitchFamily="18" charset="2"/>
              </a:rPr>
              <a:t>and</a:t>
            </a:r>
            <a:endParaRPr lang="en-US" altLang="en-US" sz="1600" b="1"/>
          </a:p>
        </p:txBody>
      </p:sp>
      <p:sp>
        <p:nvSpPr>
          <p:cNvPr id="124940" name="Text Box 2"/>
          <p:cNvSpPr txBox="1">
            <a:spLocks noChangeArrowheads="1"/>
          </p:cNvSpPr>
          <p:nvPr/>
        </p:nvSpPr>
        <p:spPr bwMode="auto">
          <a:xfrm>
            <a:off x="4330700" y="119063"/>
            <a:ext cx="4660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800" b="1">
                <a:solidFill>
                  <a:srgbClr val="C00000"/>
                </a:solidFill>
              </a:rPr>
              <a:t>Mode Field Diameter (2</a:t>
            </a:r>
            <a:r>
              <a:rPr lang="en-US" altLang="en-US" sz="2800" b="1" i="1">
                <a:solidFill>
                  <a:srgbClr val="C00000"/>
                </a:solidFill>
              </a:rPr>
              <a:t>w</a:t>
            </a:r>
            <a:r>
              <a:rPr lang="en-US" altLang="en-US" sz="2800" b="1">
                <a:solidFill>
                  <a:srgbClr val="C00000"/>
                </a:solidFill>
              </a:rPr>
              <a:t>)</a:t>
            </a:r>
            <a:endParaRPr lang="en-US" altLang="en-US" sz="2800">
              <a:solidFill>
                <a:srgbClr val="C00000"/>
              </a:solidFill>
            </a:endParaRPr>
          </a:p>
        </p:txBody>
      </p:sp>
      <p:sp>
        <p:nvSpPr>
          <p:cNvPr id="124941" name="Text Box 4"/>
          <p:cNvSpPr txBox="1">
            <a:spLocks noChangeArrowheads="1"/>
          </p:cNvSpPr>
          <p:nvPr/>
        </p:nvSpPr>
        <p:spPr bwMode="auto">
          <a:xfrm>
            <a:off x="33338" y="19050"/>
            <a:ext cx="15652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US" altLang="en-US" sz="1100">
                <a:solidFill>
                  <a:srgbClr val="1A0AFF"/>
                </a:solidFill>
                <a:latin typeface="Arial" panose="020B0604020202020204" pitchFamily="34" charset="0"/>
                <a:cs typeface="Arial" panose="020B0604020202020204" pitchFamily="34" charset="0"/>
              </a:rPr>
              <a:t>Not in the textbook</a:t>
            </a:r>
            <a:endParaRPr lang="en-US" altLang="en-US" sz="1100" b="1">
              <a:solidFill>
                <a:srgbClr val="1A0AFF"/>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2697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26980" name="Rectangle 3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698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26982" name="Object 1"/>
          <p:cNvGraphicFramePr>
            <a:graphicFrameLocks noChangeAspect="1"/>
          </p:cNvGraphicFramePr>
          <p:nvPr/>
        </p:nvGraphicFramePr>
        <p:xfrm>
          <a:off x="604838" y="136525"/>
          <a:ext cx="3914775" cy="514350"/>
        </p:xfrm>
        <a:graphic>
          <a:graphicData uri="http://schemas.openxmlformats.org/presentationml/2006/ole">
            <mc:AlternateContent xmlns:mc="http://schemas.openxmlformats.org/markup-compatibility/2006">
              <mc:Choice xmlns:v="urn:schemas-microsoft-com:vml" Requires="v">
                <p:oleObj spid="_x0000_s127025" name="Equation" r:id="rId4" imgW="1841500" imgH="228600" progId="Equation.3">
                  <p:embed/>
                </p:oleObj>
              </mc:Choice>
              <mc:Fallback>
                <p:oleObj name="Equation" r:id="rId4" imgW="1841500" imgH="2286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838" y="136525"/>
                        <a:ext cx="3914775" cy="514350"/>
                      </a:xfrm>
                      <a:prstGeom prst="rect">
                        <a:avLst/>
                      </a:prstGeom>
                      <a:solidFill>
                        <a:srgbClr val="D6D6F5"/>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6983" name="Group 3"/>
          <p:cNvGrpSpPr>
            <a:grpSpLocks/>
          </p:cNvGrpSpPr>
          <p:nvPr/>
        </p:nvGrpSpPr>
        <p:grpSpPr bwMode="auto">
          <a:xfrm>
            <a:off x="604838" y="925513"/>
            <a:ext cx="4159250" cy="3230562"/>
            <a:chOff x="247650" y="527051"/>
            <a:chExt cx="4157663" cy="3230562"/>
          </a:xfrm>
        </p:grpSpPr>
        <p:pic>
          <p:nvPicPr>
            <p:cNvPr id="126992" name="Picture 17" descr="K:\All My Files\Book, Optoelectronics, Pearson\##2ndEdition\#Chapters, The Textbook (2nd Edition)\Ch02, Waveguides,2nd Edition\#2-16-ModeFieldDiameter,MFD(CNV)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650" y="527051"/>
              <a:ext cx="3624263" cy="323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6993" name="Straight Arrow Connector 4"/>
            <p:cNvCxnSpPr>
              <a:cxnSpLocks noChangeShapeType="1"/>
            </p:cNvCxnSpPr>
            <p:nvPr/>
          </p:nvCxnSpPr>
          <p:spPr bwMode="auto">
            <a:xfrm flipH="1">
              <a:off x="1992312" y="1242011"/>
              <a:ext cx="454025" cy="477837"/>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994" name="TextBox 5"/>
            <p:cNvSpPr txBox="1">
              <a:spLocks noChangeArrowheads="1"/>
            </p:cNvSpPr>
            <p:nvPr/>
          </p:nvSpPr>
          <p:spPr bwMode="auto">
            <a:xfrm>
              <a:off x="2513013" y="775438"/>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solidFill>
                    <a:srgbClr val="FF0000"/>
                  </a:solidFill>
                </a:rPr>
                <a:t>86% of total power</a:t>
              </a:r>
            </a:p>
          </p:txBody>
        </p:sp>
      </p:grpSp>
      <p:sp>
        <p:nvSpPr>
          <p:cNvPr id="126984" name="TextBox 1"/>
          <p:cNvSpPr txBox="1">
            <a:spLocks noChangeArrowheads="1"/>
          </p:cNvSpPr>
          <p:nvPr/>
        </p:nvSpPr>
        <p:spPr bwMode="auto">
          <a:xfrm>
            <a:off x="3516313" y="4275138"/>
            <a:ext cx="35655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b="1">
                <a:solidFill>
                  <a:srgbClr val="C00000"/>
                </a:solidFill>
              </a:rPr>
              <a:t>Fraction of optical power within MFD</a:t>
            </a:r>
          </a:p>
        </p:txBody>
      </p:sp>
      <p:sp>
        <p:nvSpPr>
          <p:cNvPr id="126985" name="TextBox 1"/>
          <p:cNvSpPr txBox="1">
            <a:spLocks noChangeArrowheads="1"/>
          </p:cNvSpPr>
          <p:nvPr/>
        </p:nvSpPr>
        <p:spPr bwMode="auto">
          <a:xfrm>
            <a:off x="7288213" y="4475163"/>
            <a:ext cx="1252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solidFill>
                  <a:srgbClr val="C00000"/>
                </a:solidFill>
              </a:rPr>
              <a:t>=  86 %</a:t>
            </a:r>
          </a:p>
        </p:txBody>
      </p:sp>
      <p:sp>
        <p:nvSpPr>
          <p:cNvPr id="126986" name="TextBox 22"/>
          <p:cNvSpPr txBox="1">
            <a:spLocks noChangeArrowheads="1"/>
          </p:cNvSpPr>
          <p:nvPr/>
        </p:nvSpPr>
        <p:spPr bwMode="auto">
          <a:xfrm>
            <a:off x="601663" y="5443538"/>
            <a:ext cx="79327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solidFill>
                  <a:srgbClr val="0070C0"/>
                </a:solidFill>
              </a:rPr>
              <a:t>This is the same as the fraction of optical power within a radius </a:t>
            </a:r>
            <a:r>
              <a:rPr lang="en-US" altLang="en-US" b="1" i="1">
                <a:solidFill>
                  <a:srgbClr val="0070C0"/>
                </a:solidFill>
              </a:rPr>
              <a:t>w</a:t>
            </a:r>
            <a:r>
              <a:rPr lang="en-US" altLang="en-US" b="1">
                <a:solidFill>
                  <a:srgbClr val="0070C0"/>
                </a:solidFill>
              </a:rPr>
              <a:t> from the axis of a Gaussian beam (See Chapter 1)</a:t>
            </a:r>
          </a:p>
        </p:txBody>
      </p:sp>
      <p:sp>
        <p:nvSpPr>
          <p:cNvPr id="126987" name="Rectangle 5"/>
          <p:cNvSpPr>
            <a:spLocks noChangeArrowheads="1"/>
          </p:cNvSpPr>
          <p:nvPr/>
        </p:nvSpPr>
        <p:spPr bwMode="auto">
          <a:xfrm>
            <a:off x="4483100" y="1393825"/>
            <a:ext cx="4051300" cy="2395538"/>
          </a:xfrm>
          <a:prstGeom prst="rect">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pic>
        <p:nvPicPr>
          <p:cNvPr id="126988" name="Picture 4" descr="K:\All My Files\Book, Optoelectronics, Pearson\##2ndEdition\#Chapters, The Textbook (2nd Edition)\Ch02, Waveguides,2nd Edition\ModeFieldDiameter,MFD(CNV)_COLOR.t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2475" y="1479550"/>
            <a:ext cx="3894138"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9" name="Picture 4" descr="K:\All My Files\Book, Optoelectronics, Pearson\##2ndEdition\#Chapters, The Textbook (2nd Edition)\Ch02, Waveguides,2nd Edition\ModeFieldDiameter,MFD(CNV)_COLOR.t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4005263"/>
            <a:ext cx="1560513"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90" name="Rectangle 25"/>
          <p:cNvSpPr>
            <a:spLocks noChangeArrowheads="1"/>
          </p:cNvSpPr>
          <p:nvPr/>
        </p:nvSpPr>
        <p:spPr bwMode="auto">
          <a:xfrm>
            <a:off x="3563938" y="4122738"/>
            <a:ext cx="4976812" cy="1204912"/>
          </a:xfrm>
          <a:prstGeom prst="rect">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26991" name="Text Box 2"/>
          <p:cNvSpPr txBox="1">
            <a:spLocks noChangeArrowheads="1"/>
          </p:cNvSpPr>
          <p:nvPr/>
        </p:nvSpPr>
        <p:spPr bwMode="auto">
          <a:xfrm>
            <a:off x="4362450" y="874713"/>
            <a:ext cx="4660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800" b="1">
                <a:solidFill>
                  <a:srgbClr val="C00000"/>
                </a:solidFill>
              </a:rPr>
              <a:t>Mode Field Diameter (2</a:t>
            </a:r>
            <a:r>
              <a:rPr lang="en-US" altLang="en-US" sz="2800" b="1" i="1">
                <a:solidFill>
                  <a:srgbClr val="C00000"/>
                </a:solidFill>
              </a:rPr>
              <a:t>w</a:t>
            </a:r>
            <a:r>
              <a:rPr lang="en-US" altLang="en-US" sz="2800" b="1">
                <a:solidFill>
                  <a:srgbClr val="C00000"/>
                </a:solidFill>
              </a:rPr>
              <a:t>)</a:t>
            </a:r>
            <a:endParaRPr lang="en-US" altLang="en-US" sz="2800">
              <a:solidFill>
                <a:srgbClr val="C0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1"/>
          <p:cNvSpPr txBox="1">
            <a:spLocks noChangeArrowheads="1"/>
          </p:cNvSpPr>
          <p:nvPr/>
        </p:nvSpPr>
        <p:spPr bwMode="auto">
          <a:xfrm>
            <a:off x="876300" y="206375"/>
            <a:ext cx="730567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800" b="1">
                <a:solidFill>
                  <a:srgbClr val="0070C0"/>
                </a:solidFill>
                <a:latin typeface="Arial" panose="020B0604020202020204" pitchFamily="34" charset="0"/>
              </a:rPr>
              <a:t>Important Note</a:t>
            </a:r>
          </a:p>
          <a:p>
            <a:pPr algn="ctr"/>
            <a:endParaRPr lang="en-US" altLang="en-US" b="1">
              <a:solidFill>
                <a:srgbClr val="0070C0"/>
              </a:solidFill>
            </a:endParaRPr>
          </a:p>
          <a:p>
            <a:pPr algn="ctr"/>
            <a:r>
              <a:rPr lang="en-US" altLang="en-US" b="1">
                <a:solidFill>
                  <a:srgbClr val="0070C0"/>
                </a:solidFill>
              </a:rPr>
              <a:t>You </a:t>
            </a:r>
            <a:r>
              <a:rPr lang="en-US" altLang="en-US" b="1" i="1">
                <a:solidFill>
                  <a:srgbClr val="0070C0"/>
                </a:solidFill>
              </a:rPr>
              <a:t>may</a:t>
            </a:r>
            <a:r>
              <a:rPr lang="en-US" altLang="en-US" b="1">
                <a:solidFill>
                  <a:srgbClr val="0070C0"/>
                </a:solidFill>
              </a:rPr>
              <a:t> use color illustrations from this Power Point in your research-related seminars or research-related presentations at scientific or technical meetings, symposia or conferences provided that you fully cite the following reference under each figure</a:t>
            </a:r>
          </a:p>
        </p:txBody>
      </p:sp>
      <p:sp>
        <p:nvSpPr>
          <p:cNvPr id="20483" name="Rectangle 2"/>
          <p:cNvSpPr>
            <a:spLocks noChangeArrowheads="1"/>
          </p:cNvSpPr>
          <p:nvPr/>
        </p:nvSpPr>
        <p:spPr bwMode="auto">
          <a:xfrm>
            <a:off x="490538" y="3348038"/>
            <a:ext cx="80406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b="1">
                <a:solidFill>
                  <a:srgbClr val="000099"/>
                </a:solidFill>
                <a:latin typeface="Arial" panose="020B0604020202020204" pitchFamily="34" charset="0"/>
              </a:rPr>
              <a:t>From: S.O. Kasap, </a:t>
            </a:r>
            <a:r>
              <a:rPr lang="en-US" altLang="en-US" sz="2000" b="1" i="1">
                <a:solidFill>
                  <a:srgbClr val="000099"/>
                </a:solidFill>
                <a:latin typeface="Arial" panose="020B0604020202020204" pitchFamily="34" charset="0"/>
              </a:rPr>
              <a:t>Optoelectronics and Photonics: Principles and Practices</a:t>
            </a:r>
            <a:r>
              <a:rPr lang="en-US" altLang="en-US" sz="2000" b="1">
                <a:solidFill>
                  <a:srgbClr val="000099"/>
                </a:solidFill>
                <a:latin typeface="Arial" panose="020B0604020202020204" pitchFamily="34" charset="0"/>
              </a:rPr>
              <a:t>, Second Edition, © 2013 Pearson Education, USA</a:t>
            </a:r>
          </a:p>
        </p:txBody>
      </p:sp>
      <p:pic>
        <p:nvPicPr>
          <p:cNvPr id="204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4157663"/>
            <a:ext cx="8277225" cy="19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457200" y="381000"/>
            <a:ext cx="8458200" cy="550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b="1">
                <a:solidFill>
                  <a:srgbClr val="FF020B"/>
                </a:solidFill>
                <a:latin typeface="Times" panose="02020603050405020304" pitchFamily="18" charset="0"/>
              </a:rPr>
              <a:t>Example: A multimode fiber</a:t>
            </a:r>
            <a:endParaRPr lang="en-US" altLang="en-US" b="1">
              <a:latin typeface="Times" panose="02020603050405020304" pitchFamily="18" charset="0"/>
            </a:endParaRPr>
          </a:p>
          <a:p>
            <a:pPr>
              <a:spcAft>
                <a:spcPts val="600"/>
              </a:spcAft>
            </a:pPr>
            <a:r>
              <a:rPr lang="en-US" altLang="en-US">
                <a:solidFill>
                  <a:srgbClr val="FF020B"/>
                </a:solidFill>
                <a:latin typeface="Times" panose="02020603050405020304" pitchFamily="18" charset="0"/>
              </a:rPr>
              <a:t>Calculate the number of allowed modes in a multimode step index fiber which has a core of refractive index of 1.468 and diameter 100 </a:t>
            </a:r>
            <a:r>
              <a:rPr lang="en-US" altLang="en-US">
                <a:solidFill>
                  <a:srgbClr val="FF020B"/>
                </a:solidFill>
                <a:latin typeface="Symbol" panose="05050102010706020507" pitchFamily="18" charset="2"/>
                <a:sym typeface="Symbol" panose="05050102010706020507" pitchFamily="18" charset="2"/>
              </a:rPr>
              <a:t></a:t>
            </a:r>
            <a:r>
              <a:rPr lang="en-US" altLang="en-US">
                <a:solidFill>
                  <a:srgbClr val="FF020B"/>
                </a:solidFill>
                <a:latin typeface="Times" panose="02020603050405020304" pitchFamily="18" charset="0"/>
              </a:rPr>
              <a:t>m, and a cladding of refractive index of 1.447 if the source wavelength is 850 nm.</a:t>
            </a:r>
            <a:r>
              <a:rPr lang="en-US" altLang="en-US">
                <a:latin typeface="Times" panose="02020603050405020304" pitchFamily="18" charset="0"/>
              </a:rPr>
              <a:t>  </a:t>
            </a:r>
          </a:p>
          <a:p>
            <a:pPr>
              <a:spcAft>
                <a:spcPts val="600"/>
              </a:spcAft>
            </a:pPr>
            <a:r>
              <a:rPr lang="en-US" altLang="en-US" b="1">
                <a:latin typeface="Times" panose="02020603050405020304" pitchFamily="18" charset="0"/>
              </a:rPr>
              <a:t>Solution</a:t>
            </a:r>
          </a:p>
          <a:p>
            <a:pPr>
              <a:spcAft>
                <a:spcPts val="600"/>
              </a:spcAft>
            </a:pPr>
            <a:r>
              <a:rPr lang="en-US" altLang="en-US">
                <a:latin typeface="Times" panose="02020603050405020304" pitchFamily="18" charset="0"/>
              </a:rPr>
              <a:t>Substitute, </a:t>
            </a:r>
            <a:r>
              <a:rPr lang="en-US" altLang="en-US" i="1">
                <a:latin typeface="Times" panose="02020603050405020304" pitchFamily="18" charset="0"/>
              </a:rPr>
              <a:t>a</a:t>
            </a:r>
            <a:r>
              <a:rPr lang="en-US" altLang="en-US">
                <a:latin typeface="Times" panose="02020603050405020304" pitchFamily="18" charset="0"/>
              </a:rPr>
              <a:t> = 50 </a:t>
            </a:r>
            <a:r>
              <a:rPr lang="en-US" altLang="en-US">
                <a:latin typeface="Symbol" panose="05050102010706020507" pitchFamily="18" charset="2"/>
                <a:sym typeface="Symbol" panose="05050102010706020507" pitchFamily="18" charset="2"/>
              </a:rPr>
              <a:t></a:t>
            </a:r>
            <a:r>
              <a:rPr lang="en-US" altLang="en-US">
                <a:latin typeface="Times" panose="02020603050405020304" pitchFamily="18" charset="0"/>
              </a:rPr>
              <a:t>m, </a:t>
            </a:r>
            <a:r>
              <a:rPr lang="en-US" altLang="en-US" i="1">
                <a:latin typeface="Symbol" panose="05050102010706020507" pitchFamily="18" charset="2"/>
                <a:sym typeface="Symbol" panose="05050102010706020507" pitchFamily="18" charset="2"/>
              </a:rPr>
              <a:t></a:t>
            </a:r>
            <a:r>
              <a:rPr lang="en-US" altLang="en-US">
                <a:latin typeface="Times" panose="02020603050405020304" pitchFamily="18" charset="0"/>
              </a:rPr>
              <a:t> = 0.850 </a:t>
            </a:r>
            <a:r>
              <a:rPr lang="en-US" altLang="en-US">
                <a:latin typeface="Symbol" panose="05050102010706020507" pitchFamily="18" charset="2"/>
                <a:sym typeface="Symbol" panose="05050102010706020507" pitchFamily="18" charset="2"/>
              </a:rPr>
              <a:t></a:t>
            </a:r>
            <a:r>
              <a:rPr lang="en-US" altLang="en-US">
                <a:latin typeface="Times" panose="02020603050405020304" pitchFamily="18" charset="0"/>
              </a:rPr>
              <a:t>m, </a:t>
            </a:r>
            <a:r>
              <a:rPr lang="en-US" altLang="en-US" i="1">
                <a:latin typeface="Times" panose="02020603050405020304" pitchFamily="18" charset="0"/>
              </a:rPr>
              <a:t>n</a:t>
            </a:r>
            <a:r>
              <a:rPr lang="en-US" altLang="en-US" baseline="-25000">
                <a:latin typeface="Times" panose="02020603050405020304" pitchFamily="18" charset="0"/>
              </a:rPr>
              <a:t>1</a:t>
            </a:r>
            <a:r>
              <a:rPr lang="en-US" altLang="en-US">
                <a:latin typeface="Times" panose="02020603050405020304" pitchFamily="18" charset="0"/>
              </a:rPr>
              <a:t> = 1.468, </a:t>
            </a:r>
            <a:r>
              <a:rPr lang="en-US" altLang="en-US" i="1">
                <a:latin typeface="Times" panose="02020603050405020304" pitchFamily="18" charset="0"/>
              </a:rPr>
              <a:t>n</a:t>
            </a:r>
            <a:r>
              <a:rPr lang="en-US" altLang="en-US" baseline="-25000">
                <a:latin typeface="Times" panose="02020603050405020304" pitchFamily="18" charset="0"/>
              </a:rPr>
              <a:t>2</a:t>
            </a:r>
            <a:r>
              <a:rPr lang="en-US" altLang="en-US">
                <a:latin typeface="Times" panose="02020603050405020304" pitchFamily="18" charset="0"/>
              </a:rPr>
              <a:t> = 1.447 into the expression for the </a:t>
            </a:r>
            <a:r>
              <a:rPr lang="en-US" altLang="en-US" i="1">
                <a:latin typeface="Times" panose="02020603050405020304" pitchFamily="18" charset="0"/>
              </a:rPr>
              <a:t>V</a:t>
            </a:r>
            <a:r>
              <a:rPr lang="en-US" altLang="en-US">
                <a:latin typeface="Times" panose="02020603050405020304" pitchFamily="18" charset="0"/>
              </a:rPr>
              <a:t>-number, </a:t>
            </a:r>
          </a:p>
          <a:p>
            <a:pPr>
              <a:spcAft>
                <a:spcPts val="600"/>
              </a:spcAft>
            </a:pPr>
            <a:r>
              <a:rPr lang="en-US" altLang="en-US" i="1">
                <a:latin typeface="Times" panose="02020603050405020304" pitchFamily="18" charset="0"/>
              </a:rPr>
              <a:t>V</a:t>
            </a:r>
            <a:r>
              <a:rPr lang="en-US" altLang="en-US">
                <a:latin typeface="Times" panose="02020603050405020304" pitchFamily="18" charset="0"/>
              </a:rPr>
              <a:t> = (2</a:t>
            </a:r>
            <a:r>
              <a:rPr lang="en-US" altLang="en-US" i="1">
                <a:latin typeface="Times" panose="02020603050405020304" pitchFamily="18" charset="0"/>
                <a:sym typeface="Symbol" panose="05050102010706020507" pitchFamily="18" charset="2"/>
              </a:rPr>
              <a:t></a:t>
            </a:r>
            <a:r>
              <a:rPr lang="en-US" altLang="en-US" i="1">
                <a:latin typeface="Times" panose="02020603050405020304" pitchFamily="18" charset="0"/>
              </a:rPr>
              <a:t>a</a:t>
            </a:r>
            <a:r>
              <a:rPr lang="en-US" altLang="en-US">
                <a:latin typeface="Times" panose="02020603050405020304" pitchFamily="18" charset="0"/>
              </a:rPr>
              <a:t>/</a:t>
            </a:r>
            <a:r>
              <a:rPr lang="en-US" altLang="en-US" i="1">
                <a:latin typeface="Symbol" panose="05050102010706020507" pitchFamily="18" charset="2"/>
                <a:sym typeface="Symbol" panose="05050102010706020507" pitchFamily="18" charset="2"/>
              </a:rPr>
              <a:t></a:t>
            </a:r>
            <a:r>
              <a:rPr lang="en-US" altLang="en-US">
                <a:latin typeface="Times" panose="02020603050405020304" pitchFamily="18" charset="0"/>
              </a:rPr>
              <a:t>)(</a:t>
            </a:r>
            <a:r>
              <a:rPr lang="en-US" altLang="en-US" i="1">
                <a:latin typeface="Times" panose="02020603050405020304" pitchFamily="18" charset="0"/>
              </a:rPr>
              <a:t>n</a:t>
            </a:r>
            <a:r>
              <a:rPr lang="en-US" altLang="en-US" baseline="-25000">
                <a:latin typeface="Times" panose="02020603050405020304" pitchFamily="18" charset="0"/>
              </a:rPr>
              <a:t>1</a:t>
            </a:r>
            <a:r>
              <a:rPr lang="en-US" altLang="en-US" baseline="30000">
                <a:latin typeface="Times" panose="02020603050405020304" pitchFamily="18" charset="0"/>
              </a:rPr>
              <a:t>2</a:t>
            </a:r>
            <a:r>
              <a:rPr lang="en-US" altLang="en-US">
                <a:latin typeface="Symbol" panose="05050102010706020507" pitchFamily="18" charset="2"/>
                <a:sym typeface="Symbol" panose="05050102010706020507" pitchFamily="18" charset="2"/>
              </a:rPr>
              <a:t></a:t>
            </a:r>
            <a:r>
              <a:rPr lang="en-US" altLang="en-US" i="1">
                <a:latin typeface="Times" panose="02020603050405020304" pitchFamily="18" charset="0"/>
              </a:rPr>
              <a:t>n</a:t>
            </a:r>
            <a:r>
              <a:rPr lang="en-US" altLang="en-US" baseline="-25000">
                <a:latin typeface="Times" panose="02020603050405020304" pitchFamily="18" charset="0"/>
              </a:rPr>
              <a:t>2</a:t>
            </a:r>
            <a:r>
              <a:rPr lang="en-US" altLang="en-US" baseline="30000">
                <a:latin typeface="Times" panose="02020603050405020304" pitchFamily="18" charset="0"/>
              </a:rPr>
              <a:t>2</a:t>
            </a:r>
            <a:r>
              <a:rPr lang="en-US" altLang="en-US">
                <a:latin typeface="Times" panose="02020603050405020304" pitchFamily="18" charset="0"/>
              </a:rPr>
              <a:t>)</a:t>
            </a:r>
            <a:r>
              <a:rPr lang="en-US" altLang="en-US" baseline="30000">
                <a:latin typeface="Times" panose="02020603050405020304" pitchFamily="18" charset="0"/>
              </a:rPr>
              <a:t>1/2</a:t>
            </a:r>
            <a:r>
              <a:rPr lang="en-US" altLang="en-US">
                <a:latin typeface="Times" panose="02020603050405020304" pitchFamily="18" charset="0"/>
              </a:rPr>
              <a:t> = (2</a:t>
            </a:r>
            <a:r>
              <a:rPr lang="en-US" altLang="en-US" i="1">
                <a:latin typeface="Times" panose="02020603050405020304" pitchFamily="18" charset="0"/>
                <a:sym typeface="Symbol" panose="05050102010706020507" pitchFamily="18" charset="2"/>
              </a:rPr>
              <a:t></a:t>
            </a:r>
            <a:r>
              <a:rPr lang="en-US" altLang="en-US">
                <a:latin typeface="Times" panose="02020603050405020304" pitchFamily="18" charset="0"/>
              </a:rPr>
              <a:t>50/0.850)(1.468</a:t>
            </a:r>
            <a:r>
              <a:rPr lang="en-US" altLang="en-US" baseline="30000">
                <a:latin typeface="Times" panose="02020603050405020304" pitchFamily="18" charset="0"/>
              </a:rPr>
              <a:t>2</a:t>
            </a:r>
            <a:r>
              <a:rPr lang="en-US" altLang="en-US">
                <a:latin typeface="Symbol" panose="05050102010706020507" pitchFamily="18" charset="2"/>
                <a:sym typeface="Symbol" panose="05050102010706020507" pitchFamily="18" charset="2"/>
              </a:rPr>
              <a:t></a:t>
            </a:r>
            <a:r>
              <a:rPr lang="en-US" altLang="en-US">
                <a:latin typeface="Times" panose="02020603050405020304" pitchFamily="18" charset="0"/>
              </a:rPr>
              <a:t>1.447</a:t>
            </a:r>
            <a:r>
              <a:rPr lang="en-US" altLang="en-US" baseline="30000">
                <a:latin typeface="Times" panose="02020603050405020304" pitchFamily="18" charset="0"/>
              </a:rPr>
              <a:t>2</a:t>
            </a:r>
            <a:r>
              <a:rPr lang="en-US" altLang="en-US">
                <a:latin typeface="Times" panose="02020603050405020304" pitchFamily="18" charset="0"/>
              </a:rPr>
              <a:t>)</a:t>
            </a:r>
            <a:r>
              <a:rPr lang="en-US" altLang="en-US" baseline="30000">
                <a:latin typeface="Times" panose="02020603050405020304" pitchFamily="18" charset="0"/>
              </a:rPr>
              <a:t>1/2</a:t>
            </a:r>
            <a:r>
              <a:rPr lang="en-US" altLang="en-US">
                <a:latin typeface="Times" panose="02020603050405020304" pitchFamily="18" charset="0"/>
              </a:rPr>
              <a:t> </a:t>
            </a:r>
          </a:p>
          <a:p>
            <a:pPr>
              <a:spcAft>
                <a:spcPts val="600"/>
              </a:spcAft>
            </a:pPr>
            <a:r>
              <a:rPr lang="en-US" altLang="en-US">
                <a:latin typeface="Times" panose="02020603050405020304" pitchFamily="18" charset="0"/>
              </a:rPr>
              <a:t>	= 91.44.</a:t>
            </a:r>
          </a:p>
          <a:p>
            <a:pPr>
              <a:spcAft>
                <a:spcPts val="600"/>
              </a:spcAft>
            </a:pPr>
            <a:r>
              <a:rPr lang="en-US" altLang="en-US">
                <a:latin typeface="Times" panose="02020603050405020304" pitchFamily="18" charset="0"/>
              </a:rPr>
              <a:t>Since </a:t>
            </a:r>
            <a:r>
              <a:rPr lang="en-US" altLang="en-US" i="1">
                <a:latin typeface="Times" panose="02020603050405020304" pitchFamily="18" charset="0"/>
              </a:rPr>
              <a:t>V</a:t>
            </a:r>
            <a:r>
              <a:rPr lang="en-US" altLang="en-US">
                <a:latin typeface="Times" panose="02020603050405020304" pitchFamily="18" charset="0"/>
              </a:rPr>
              <a:t> &gt;&gt; 2.405, the number of modes is</a:t>
            </a:r>
          </a:p>
          <a:p>
            <a:pPr>
              <a:spcAft>
                <a:spcPts val="600"/>
              </a:spcAft>
            </a:pPr>
            <a:r>
              <a:rPr lang="en-US" altLang="en-US" i="1">
                <a:latin typeface="Times" panose="02020603050405020304" pitchFamily="18" charset="0"/>
              </a:rPr>
              <a:t>M </a:t>
            </a:r>
            <a:r>
              <a:rPr lang="en-US" altLang="en-US">
                <a:latin typeface="Times" panose="02020603050405020304" pitchFamily="18" charset="0"/>
                <a:sym typeface="Symbol" panose="05050102010706020507" pitchFamily="18" charset="2"/>
              </a:rPr>
              <a:t></a:t>
            </a:r>
            <a:r>
              <a:rPr lang="en-US" altLang="en-US">
                <a:latin typeface="Times" panose="02020603050405020304" pitchFamily="18" charset="0"/>
              </a:rPr>
              <a:t> </a:t>
            </a:r>
            <a:r>
              <a:rPr lang="en-US" altLang="en-US" i="1">
                <a:latin typeface="Times" panose="02020603050405020304" pitchFamily="18" charset="0"/>
              </a:rPr>
              <a:t>V</a:t>
            </a:r>
            <a:r>
              <a:rPr lang="en-US" altLang="en-US" baseline="30000">
                <a:latin typeface="Times" panose="02020603050405020304" pitchFamily="18" charset="0"/>
              </a:rPr>
              <a:t>2</a:t>
            </a:r>
            <a:r>
              <a:rPr lang="en-US" altLang="en-US">
                <a:latin typeface="Times" panose="02020603050405020304" pitchFamily="18" charset="0"/>
              </a:rPr>
              <a:t>/2 = (91.44)</a:t>
            </a:r>
            <a:r>
              <a:rPr lang="en-US" altLang="en-US" baseline="30000">
                <a:latin typeface="Times" panose="02020603050405020304" pitchFamily="18" charset="0"/>
              </a:rPr>
              <a:t>2</a:t>
            </a:r>
            <a:r>
              <a:rPr lang="en-US" altLang="en-US">
                <a:latin typeface="Times" panose="02020603050405020304" pitchFamily="18" charset="0"/>
              </a:rPr>
              <a:t>/2 = 4181</a:t>
            </a:r>
          </a:p>
          <a:p>
            <a:r>
              <a:rPr lang="en-US" altLang="en-US">
                <a:latin typeface="Times" panose="02020603050405020304" pitchFamily="18" charset="0"/>
              </a:rPr>
              <a:t>which is large. </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388938" y="228600"/>
            <a:ext cx="8474075" cy="557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b="1">
                <a:solidFill>
                  <a:srgbClr val="FF020B"/>
                </a:solidFill>
                <a:latin typeface="Times" panose="02020603050405020304" pitchFamily="18" charset="0"/>
              </a:rPr>
              <a:t>Example: A single mode fiber</a:t>
            </a:r>
            <a:endParaRPr lang="en-US" altLang="en-US" b="1">
              <a:latin typeface="Times" panose="02020603050405020304" pitchFamily="18" charset="0"/>
            </a:endParaRPr>
          </a:p>
          <a:p>
            <a:pPr>
              <a:spcAft>
                <a:spcPts val="600"/>
              </a:spcAft>
            </a:pPr>
            <a:r>
              <a:rPr lang="en-US" altLang="en-US">
                <a:solidFill>
                  <a:srgbClr val="FF020B"/>
                </a:solidFill>
                <a:latin typeface="Times" panose="02020603050405020304" pitchFamily="18" charset="0"/>
              </a:rPr>
              <a:t>What should be the core radius of a single mode fiber which has a core of </a:t>
            </a:r>
            <a:r>
              <a:rPr lang="en-US" altLang="en-US" i="1">
                <a:solidFill>
                  <a:srgbClr val="FF020B"/>
                </a:solidFill>
                <a:latin typeface="Times" panose="02020603050405020304" pitchFamily="18" charset="0"/>
              </a:rPr>
              <a:t>n</a:t>
            </a:r>
            <a:r>
              <a:rPr lang="en-US" altLang="en-US" baseline="-25000">
                <a:solidFill>
                  <a:srgbClr val="FF020B"/>
                </a:solidFill>
                <a:latin typeface="Times" panose="02020603050405020304" pitchFamily="18" charset="0"/>
              </a:rPr>
              <a:t>1</a:t>
            </a:r>
            <a:r>
              <a:rPr lang="en-US" altLang="en-US">
                <a:solidFill>
                  <a:srgbClr val="FF020B"/>
                </a:solidFill>
                <a:latin typeface="Times" panose="02020603050405020304" pitchFamily="18" charset="0"/>
              </a:rPr>
              <a:t> = 1.4680, cladding of </a:t>
            </a:r>
            <a:r>
              <a:rPr lang="en-US" altLang="en-US" i="1">
                <a:solidFill>
                  <a:srgbClr val="FF020B"/>
                </a:solidFill>
                <a:latin typeface="Times" panose="02020603050405020304" pitchFamily="18" charset="0"/>
              </a:rPr>
              <a:t>n</a:t>
            </a:r>
            <a:r>
              <a:rPr lang="en-US" altLang="en-US" baseline="-25000">
                <a:solidFill>
                  <a:srgbClr val="FF020B"/>
                </a:solidFill>
                <a:latin typeface="Times" panose="02020603050405020304" pitchFamily="18" charset="0"/>
              </a:rPr>
              <a:t>2</a:t>
            </a:r>
            <a:r>
              <a:rPr lang="en-US" altLang="en-US">
                <a:solidFill>
                  <a:srgbClr val="FF020B"/>
                </a:solidFill>
                <a:latin typeface="Times" panose="02020603050405020304" pitchFamily="18" charset="0"/>
              </a:rPr>
              <a:t> = 1.447 and it is to be used with a source wavelength of 1.3 </a:t>
            </a:r>
            <a:r>
              <a:rPr lang="en-US" altLang="en-US">
                <a:solidFill>
                  <a:srgbClr val="FF020B"/>
                </a:solidFill>
                <a:latin typeface="Symbol" panose="05050102010706020507" pitchFamily="18" charset="2"/>
                <a:sym typeface="Symbol" panose="05050102010706020507" pitchFamily="18" charset="2"/>
              </a:rPr>
              <a:t></a:t>
            </a:r>
            <a:r>
              <a:rPr lang="en-US" altLang="en-US">
                <a:solidFill>
                  <a:srgbClr val="FF020B"/>
                </a:solidFill>
                <a:latin typeface="Times" panose="02020603050405020304" pitchFamily="18" charset="0"/>
              </a:rPr>
              <a:t>m?</a:t>
            </a:r>
            <a:endParaRPr lang="en-US" altLang="en-US">
              <a:latin typeface="Times" panose="02020603050405020304" pitchFamily="18" charset="0"/>
            </a:endParaRPr>
          </a:p>
          <a:p>
            <a:pPr>
              <a:spcAft>
                <a:spcPts val="600"/>
              </a:spcAft>
            </a:pPr>
            <a:r>
              <a:rPr lang="en-US" altLang="en-US" b="1">
                <a:latin typeface="Times" panose="02020603050405020304" pitchFamily="18" charset="0"/>
              </a:rPr>
              <a:t>Solution</a:t>
            </a:r>
          </a:p>
          <a:p>
            <a:pPr>
              <a:spcAft>
                <a:spcPts val="600"/>
              </a:spcAft>
            </a:pPr>
            <a:r>
              <a:rPr lang="en-US" altLang="en-US">
                <a:latin typeface="Times" panose="02020603050405020304" pitchFamily="18" charset="0"/>
              </a:rPr>
              <a:t>For single mode propagation, </a:t>
            </a:r>
            <a:r>
              <a:rPr lang="en-US" altLang="en-US" i="1">
                <a:latin typeface="Times" panose="02020603050405020304" pitchFamily="18" charset="0"/>
              </a:rPr>
              <a:t>V</a:t>
            </a:r>
            <a:r>
              <a:rPr lang="en-US" altLang="en-US">
                <a:latin typeface="Times" panose="02020603050405020304" pitchFamily="18" charset="0"/>
              </a:rPr>
              <a:t> </a:t>
            </a:r>
            <a:r>
              <a:rPr lang="en-US" altLang="en-US">
                <a:latin typeface="Times" panose="02020603050405020304" pitchFamily="18" charset="0"/>
                <a:sym typeface="Symbol" panose="05050102010706020507" pitchFamily="18" charset="2"/>
              </a:rPr>
              <a:t></a:t>
            </a:r>
            <a:r>
              <a:rPr lang="en-US" altLang="en-US">
                <a:latin typeface="Times" panose="02020603050405020304" pitchFamily="18" charset="0"/>
              </a:rPr>
              <a:t> 2.405. We need, </a:t>
            </a:r>
          </a:p>
          <a:p>
            <a:pPr>
              <a:spcAft>
                <a:spcPts val="600"/>
              </a:spcAft>
            </a:pPr>
            <a:r>
              <a:rPr lang="en-US" altLang="en-US" i="1">
                <a:latin typeface="Times" panose="02020603050405020304" pitchFamily="18" charset="0"/>
              </a:rPr>
              <a:t>V</a:t>
            </a:r>
            <a:r>
              <a:rPr lang="en-US" altLang="en-US">
                <a:latin typeface="Times" panose="02020603050405020304" pitchFamily="18" charset="0"/>
              </a:rPr>
              <a:t> = (2</a:t>
            </a:r>
            <a:r>
              <a:rPr lang="en-US" altLang="en-US" i="1">
                <a:latin typeface="Symbol" panose="05050102010706020507" pitchFamily="18" charset="2"/>
                <a:sym typeface="Symbol" panose="05050102010706020507" pitchFamily="18" charset="2"/>
              </a:rPr>
              <a:t></a:t>
            </a:r>
            <a:r>
              <a:rPr lang="en-US" altLang="en-US" i="1">
                <a:latin typeface="Times" panose="02020603050405020304" pitchFamily="18" charset="0"/>
              </a:rPr>
              <a:t>a</a:t>
            </a:r>
            <a:r>
              <a:rPr lang="en-US" altLang="en-US">
                <a:latin typeface="Times" panose="02020603050405020304" pitchFamily="18" charset="0"/>
              </a:rPr>
              <a:t>/</a:t>
            </a:r>
            <a:r>
              <a:rPr lang="en-US" altLang="en-US" i="1">
                <a:latin typeface="Symbol" panose="05050102010706020507" pitchFamily="18" charset="2"/>
                <a:sym typeface="Symbol" panose="05050102010706020507" pitchFamily="18" charset="2"/>
              </a:rPr>
              <a:t></a:t>
            </a:r>
            <a:r>
              <a:rPr lang="en-US" altLang="en-US">
                <a:latin typeface="Times" panose="02020603050405020304" pitchFamily="18" charset="0"/>
              </a:rPr>
              <a:t>)(</a:t>
            </a:r>
            <a:r>
              <a:rPr lang="en-US" altLang="en-US" i="1">
                <a:latin typeface="Times" panose="02020603050405020304" pitchFamily="18" charset="0"/>
              </a:rPr>
              <a:t>n</a:t>
            </a:r>
            <a:r>
              <a:rPr lang="en-US" altLang="en-US" baseline="-25000">
                <a:latin typeface="Times" panose="02020603050405020304" pitchFamily="18" charset="0"/>
              </a:rPr>
              <a:t>1</a:t>
            </a:r>
            <a:r>
              <a:rPr lang="en-US" altLang="en-US" baseline="30000">
                <a:latin typeface="Times" panose="02020603050405020304" pitchFamily="18" charset="0"/>
              </a:rPr>
              <a:t>2</a:t>
            </a:r>
            <a:r>
              <a:rPr lang="en-US" altLang="en-US">
                <a:latin typeface="Symbol" panose="05050102010706020507" pitchFamily="18" charset="2"/>
                <a:sym typeface="Symbol" panose="05050102010706020507" pitchFamily="18" charset="2"/>
              </a:rPr>
              <a:t></a:t>
            </a:r>
            <a:r>
              <a:rPr lang="en-US" altLang="en-US" i="1">
                <a:latin typeface="Times" panose="02020603050405020304" pitchFamily="18" charset="0"/>
              </a:rPr>
              <a:t>n</a:t>
            </a:r>
            <a:r>
              <a:rPr lang="en-US" altLang="en-US" baseline="-25000">
                <a:latin typeface="Times" panose="02020603050405020304" pitchFamily="18" charset="0"/>
              </a:rPr>
              <a:t>2</a:t>
            </a:r>
            <a:r>
              <a:rPr lang="en-US" altLang="en-US" baseline="30000">
                <a:latin typeface="Times" panose="02020603050405020304" pitchFamily="18" charset="0"/>
              </a:rPr>
              <a:t>2</a:t>
            </a:r>
            <a:r>
              <a:rPr lang="en-US" altLang="en-US">
                <a:latin typeface="Times" panose="02020603050405020304" pitchFamily="18" charset="0"/>
              </a:rPr>
              <a:t>)</a:t>
            </a:r>
            <a:r>
              <a:rPr lang="en-US" altLang="en-US" baseline="30000">
                <a:latin typeface="Times" panose="02020603050405020304" pitchFamily="18" charset="0"/>
              </a:rPr>
              <a:t>1/2 </a:t>
            </a:r>
            <a:r>
              <a:rPr lang="en-US" altLang="en-US">
                <a:latin typeface="Symbol" panose="05050102010706020507" pitchFamily="18" charset="2"/>
                <a:sym typeface="Symbol" panose="05050102010706020507" pitchFamily="18" charset="2"/>
              </a:rPr>
              <a:t></a:t>
            </a:r>
            <a:r>
              <a:rPr lang="en-US" altLang="en-US">
                <a:latin typeface="Times" panose="02020603050405020304" pitchFamily="18" charset="0"/>
              </a:rPr>
              <a:t>2.405</a:t>
            </a:r>
          </a:p>
          <a:p>
            <a:pPr>
              <a:spcAft>
                <a:spcPts val="600"/>
              </a:spcAft>
            </a:pPr>
            <a:r>
              <a:rPr lang="en-US" altLang="en-US">
                <a:latin typeface="Times" panose="02020603050405020304" pitchFamily="18" charset="0"/>
              </a:rPr>
              <a:t>or			</a:t>
            </a:r>
          </a:p>
          <a:p>
            <a:pPr>
              <a:spcAft>
                <a:spcPts val="600"/>
              </a:spcAft>
            </a:pPr>
            <a:r>
              <a:rPr lang="en-US" altLang="en-US">
                <a:latin typeface="Times" panose="02020603050405020304" pitchFamily="18" charset="0"/>
              </a:rPr>
              <a:t>[2</a:t>
            </a:r>
            <a:r>
              <a:rPr lang="en-US" altLang="en-US" i="1">
                <a:latin typeface="Times" panose="02020603050405020304" pitchFamily="18" charset="0"/>
                <a:sym typeface="Symbol" panose="05050102010706020507" pitchFamily="18" charset="2"/>
              </a:rPr>
              <a:t></a:t>
            </a:r>
            <a:r>
              <a:rPr lang="en-US" altLang="en-US" i="1">
                <a:latin typeface="Times" panose="02020603050405020304" pitchFamily="18" charset="0"/>
              </a:rPr>
              <a:t>a</a:t>
            </a:r>
            <a:r>
              <a:rPr lang="en-US" altLang="en-US">
                <a:latin typeface="Times" panose="02020603050405020304" pitchFamily="18" charset="0"/>
              </a:rPr>
              <a:t>/(1.3 </a:t>
            </a:r>
            <a:r>
              <a:rPr lang="en-US" altLang="en-US">
                <a:latin typeface="Symbol" panose="05050102010706020507" pitchFamily="18" charset="2"/>
                <a:sym typeface="Symbol" panose="05050102010706020507" pitchFamily="18" charset="2"/>
              </a:rPr>
              <a:t></a:t>
            </a:r>
            <a:r>
              <a:rPr lang="en-US" altLang="en-US">
                <a:latin typeface="Times" panose="02020603050405020304" pitchFamily="18" charset="0"/>
              </a:rPr>
              <a:t>m)](1.468</a:t>
            </a:r>
            <a:r>
              <a:rPr lang="en-US" altLang="en-US" baseline="30000">
                <a:latin typeface="Times" panose="02020603050405020304" pitchFamily="18" charset="0"/>
              </a:rPr>
              <a:t>2</a:t>
            </a:r>
            <a:r>
              <a:rPr lang="en-US" altLang="en-US">
                <a:latin typeface="Symbol" panose="05050102010706020507" pitchFamily="18" charset="2"/>
                <a:sym typeface="Symbol" panose="05050102010706020507" pitchFamily="18" charset="2"/>
              </a:rPr>
              <a:t></a:t>
            </a:r>
            <a:r>
              <a:rPr lang="en-US" altLang="en-US">
                <a:latin typeface="Times" panose="02020603050405020304" pitchFamily="18" charset="0"/>
              </a:rPr>
              <a:t>1.447</a:t>
            </a:r>
            <a:r>
              <a:rPr lang="en-US" altLang="en-US" baseline="30000">
                <a:latin typeface="Times" panose="02020603050405020304" pitchFamily="18" charset="0"/>
              </a:rPr>
              <a:t>2</a:t>
            </a:r>
            <a:r>
              <a:rPr lang="en-US" altLang="en-US">
                <a:latin typeface="Times" panose="02020603050405020304" pitchFamily="18" charset="0"/>
              </a:rPr>
              <a:t>)</a:t>
            </a:r>
            <a:r>
              <a:rPr lang="en-US" altLang="en-US" baseline="30000">
                <a:latin typeface="Times" panose="02020603050405020304" pitchFamily="18" charset="0"/>
              </a:rPr>
              <a:t>1/2 </a:t>
            </a:r>
            <a:r>
              <a:rPr lang="en-US" altLang="en-US">
                <a:latin typeface="Times" panose="02020603050405020304" pitchFamily="18" charset="0"/>
                <a:sym typeface="Symbol" panose="05050102010706020507" pitchFamily="18" charset="2"/>
              </a:rPr>
              <a:t></a:t>
            </a:r>
            <a:r>
              <a:rPr lang="en-US" altLang="en-US">
                <a:latin typeface="Times" panose="02020603050405020304" pitchFamily="18" charset="0"/>
              </a:rPr>
              <a:t> 2.405 </a:t>
            </a:r>
          </a:p>
          <a:p>
            <a:r>
              <a:rPr lang="en-US" altLang="en-US">
                <a:latin typeface="Times" panose="02020603050405020304" pitchFamily="18" charset="0"/>
              </a:rPr>
              <a:t>which gives </a:t>
            </a:r>
            <a:r>
              <a:rPr lang="en-US" altLang="en-US" b="1" i="1">
                <a:latin typeface="Times" panose="02020603050405020304" pitchFamily="18" charset="0"/>
              </a:rPr>
              <a:t>a</a:t>
            </a:r>
            <a:r>
              <a:rPr lang="en-US" altLang="en-US" b="1">
                <a:latin typeface="Times" panose="02020603050405020304" pitchFamily="18" charset="0"/>
              </a:rPr>
              <a:t> </a:t>
            </a:r>
            <a:r>
              <a:rPr lang="en-US" altLang="en-US" b="1">
                <a:latin typeface="Times" panose="02020603050405020304" pitchFamily="18" charset="0"/>
                <a:sym typeface="Symbol" panose="05050102010706020507" pitchFamily="18" charset="2"/>
              </a:rPr>
              <a:t></a:t>
            </a:r>
            <a:r>
              <a:rPr lang="en-US" altLang="en-US" b="1">
                <a:latin typeface="Times" panose="02020603050405020304" pitchFamily="18" charset="0"/>
              </a:rPr>
              <a:t> 2.01 </a:t>
            </a:r>
            <a:r>
              <a:rPr lang="en-US" altLang="en-US" b="1">
                <a:latin typeface="Symbol" panose="05050102010706020507" pitchFamily="18" charset="2"/>
                <a:sym typeface="Symbol" panose="05050102010706020507" pitchFamily="18" charset="2"/>
              </a:rPr>
              <a:t></a:t>
            </a:r>
            <a:r>
              <a:rPr lang="en-US" altLang="en-US" b="1">
                <a:latin typeface="Times" panose="02020603050405020304" pitchFamily="18" charset="0"/>
              </a:rPr>
              <a:t>m</a:t>
            </a:r>
            <a:r>
              <a:rPr lang="en-US" altLang="en-US">
                <a:latin typeface="Times" panose="02020603050405020304" pitchFamily="18" charset="0"/>
              </a:rPr>
              <a:t>. </a:t>
            </a:r>
          </a:p>
          <a:p>
            <a:r>
              <a:rPr lang="en-US" altLang="en-US">
                <a:latin typeface="Times" panose="02020603050405020304" pitchFamily="18" charset="0"/>
              </a:rPr>
              <a:t>Rather thin for easy coupling of the fiber to a light source or to another fiber; </a:t>
            </a:r>
            <a:r>
              <a:rPr lang="en-US" altLang="en-US" i="1">
                <a:latin typeface="Times" panose="02020603050405020304" pitchFamily="18" charset="0"/>
              </a:rPr>
              <a:t>a</a:t>
            </a:r>
            <a:r>
              <a:rPr lang="en-US" altLang="en-US">
                <a:latin typeface="Times" panose="02020603050405020304" pitchFamily="18" charset="0"/>
              </a:rPr>
              <a:t> is comparable to </a:t>
            </a:r>
            <a:r>
              <a:rPr lang="en-US" altLang="en-US" i="1">
                <a:latin typeface="Symbol" panose="05050102010706020507" pitchFamily="18" charset="2"/>
              </a:rPr>
              <a:t>l</a:t>
            </a:r>
            <a:r>
              <a:rPr lang="en-US" altLang="en-US">
                <a:latin typeface="Times" panose="02020603050405020304" pitchFamily="18" charset="0"/>
              </a:rPr>
              <a:t> which means that the geometric ray picture, strictly, cannot be used to describe light propagation.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228600" y="304800"/>
            <a:ext cx="8915400"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2000" b="1" dirty="0">
                <a:solidFill>
                  <a:srgbClr val="FF020B"/>
                </a:solidFill>
                <a:latin typeface="Times" panose="02020603050405020304" pitchFamily="18" charset="0"/>
              </a:rPr>
              <a:t>Example: Single mode cut-off wavelength</a:t>
            </a:r>
          </a:p>
          <a:p>
            <a:pPr>
              <a:spcAft>
                <a:spcPts val="600"/>
              </a:spcAft>
            </a:pPr>
            <a:r>
              <a:rPr lang="en-CA" altLang="en-US" sz="2000" dirty="0">
                <a:solidFill>
                  <a:srgbClr val="FF020B"/>
                </a:solidFill>
                <a:cs typeface="Times New Roman" panose="02020603050405020304" pitchFamily="18" charset="0"/>
              </a:rPr>
              <a:t>Calculate the cut-off wavelength for single mode operation for a fiber that has a core with diameter of 8.2 </a:t>
            </a:r>
            <a:r>
              <a:rPr lang="en-CA" altLang="en-US" sz="2000" dirty="0">
                <a:solidFill>
                  <a:srgbClr val="FF020B"/>
                </a:solidFill>
                <a:latin typeface="Symbol" panose="05050102010706020507" pitchFamily="18" charset="2"/>
                <a:cs typeface="Times New Roman" panose="02020603050405020304" pitchFamily="18" charset="0"/>
              </a:rPr>
              <a:t>m</a:t>
            </a:r>
            <a:r>
              <a:rPr lang="en-CA" altLang="en-US" sz="2000" dirty="0">
                <a:solidFill>
                  <a:srgbClr val="FF020B"/>
                </a:solidFill>
                <a:cs typeface="Times New Roman" panose="02020603050405020304" pitchFamily="18" charset="0"/>
              </a:rPr>
              <a:t>m, a refractive index of 1.4532, and a cladding of refractive index of 1.4485. What is the </a:t>
            </a:r>
            <a:r>
              <a:rPr lang="en-CA" altLang="en-US" sz="2000" i="1" dirty="0">
                <a:solidFill>
                  <a:srgbClr val="FF020B"/>
                </a:solidFill>
                <a:cs typeface="Times New Roman" panose="02020603050405020304" pitchFamily="18" charset="0"/>
              </a:rPr>
              <a:t>V</a:t>
            </a:r>
            <a:r>
              <a:rPr lang="en-CA" altLang="en-US" sz="2000" dirty="0">
                <a:solidFill>
                  <a:srgbClr val="FF020B"/>
                </a:solidFill>
                <a:cs typeface="Times New Roman" panose="02020603050405020304" pitchFamily="18" charset="0"/>
              </a:rPr>
              <a:t>-number and the mode field diameter (MFD) for operation at </a:t>
            </a:r>
            <a:r>
              <a:rPr lang="en-CA" altLang="en-US" sz="2000" i="1" dirty="0">
                <a:solidFill>
                  <a:srgbClr val="FF020B"/>
                </a:solidFill>
                <a:latin typeface="Symbol" panose="05050102010706020507" pitchFamily="18" charset="2"/>
                <a:cs typeface="Times New Roman" panose="02020603050405020304" pitchFamily="18" charset="0"/>
              </a:rPr>
              <a:t>l</a:t>
            </a:r>
            <a:r>
              <a:rPr lang="en-CA" altLang="en-US" sz="2000" dirty="0">
                <a:solidFill>
                  <a:srgbClr val="FF020B"/>
                </a:solidFill>
                <a:cs typeface="Times New Roman" panose="02020603050405020304" pitchFamily="18" charset="0"/>
              </a:rPr>
              <a:t> = 1.31 </a:t>
            </a:r>
            <a:r>
              <a:rPr lang="en-CA" altLang="en-US" sz="2000" dirty="0">
                <a:solidFill>
                  <a:srgbClr val="FF020B"/>
                </a:solidFill>
                <a:latin typeface="Symbol" panose="05050102010706020507" pitchFamily="18" charset="2"/>
                <a:cs typeface="Times New Roman" panose="02020603050405020304" pitchFamily="18" charset="0"/>
              </a:rPr>
              <a:t>m</a:t>
            </a:r>
            <a:r>
              <a:rPr lang="en-CA" altLang="en-US" sz="2000" dirty="0">
                <a:solidFill>
                  <a:srgbClr val="FF020B"/>
                </a:solidFill>
                <a:cs typeface="Times New Roman" panose="02020603050405020304" pitchFamily="18" charset="0"/>
              </a:rPr>
              <a:t>m?</a:t>
            </a:r>
            <a:endParaRPr lang="en-US" altLang="en-US" sz="2000" dirty="0">
              <a:solidFill>
                <a:srgbClr val="FF020B"/>
              </a:solidFill>
              <a:cs typeface="Times New Roman" panose="02020603050405020304" pitchFamily="18" charset="0"/>
            </a:endParaRPr>
          </a:p>
          <a:p>
            <a:pPr>
              <a:spcAft>
                <a:spcPts val="600"/>
              </a:spcAft>
            </a:pPr>
            <a:r>
              <a:rPr lang="en-US" altLang="en-US" b="1" dirty="0">
                <a:latin typeface="Times" panose="02020603050405020304" pitchFamily="18" charset="0"/>
              </a:rPr>
              <a:t>Solution</a:t>
            </a:r>
          </a:p>
          <a:p>
            <a:pPr>
              <a:spcAft>
                <a:spcPts val="600"/>
              </a:spcAft>
            </a:pPr>
            <a:r>
              <a:rPr lang="en-US" altLang="en-US" dirty="0">
                <a:latin typeface="Times" panose="02020603050405020304" pitchFamily="18" charset="0"/>
              </a:rPr>
              <a:t>For single mode operation, </a:t>
            </a:r>
          </a:p>
          <a:p>
            <a:pPr>
              <a:spcAft>
                <a:spcPts val="600"/>
              </a:spcAft>
            </a:pPr>
            <a:r>
              <a:rPr lang="en-US" altLang="en-US" i="1" dirty="0">
                <a:latin typeface="Times" panose="02020603050405020304" pitchFamily="18" charset="0"/>
              </a:rPr>
              <a:t>V</a:t>
            </a:r>
            <a:r>
              <a:rPr lang="en-US" altLang="en-US" dirty="0">
                <a:latin typeface="Times" panose="02020603050405020304" pitchFamily="18" charset="0"/>
              </a:rPr>
              <a:t> = (2</a:t>
            </a:r>
            <a:r>
              <a:rPr lang="en-US" altLang="en-US" i="1" dirty="0">
                <a:latin typeface="Times" panose="02020603050405020304" pitchFamily="18" charset="0"/>
                <a:sym typeface="Symbol" panose="05050102010706020507" pitchFamily="18" charset="2"/>
              </a:rPr>
              <a:t></a:t>
            </a:r>
            <a:r>
              <a:rPr lang="en-US" altLang="en-US" i="1" dirty="0">
                <a:latin typeface="Times" panose="02020603050405020304" pitchFamily="18" charset="0"/>
              </a:rPr>
              <a:t>a</a:t>
            </a:r>
            <a:r>
              <a:rPr lang="en-US" altLang="en-US" dirty="0">
                <a:latin typeface="Times" panose="02020603050405020304" pitchFamily="18" charset="0"/>
              </a:rPr>
              <a:t>/</a:t>
            </a:r>
            <a:r>
              <a:rPr lang="en-US" altLang="en-US" i="1" dirty="0">
                <a:latin typeface="Symbol" panose="05050102010706020507" pitchFamily="18" charset="2"/>
                <a:sym typeface="Symbol" panose="05050102010706020507" pitchFamily="18" charset="2"/>
              </a:rPr>
              <a:t></a:t>
            </a:r>
            <a:r>
              <a:rPr lang="en-US" altLang="en-US" dirty="0">
                <a:latin typeface="Times" panose="02020603050405020304" pitchFamily="18" charset="0"/>
              </a:rPr>
              <a:t>)(</a:t>
            </a:r>
            <a:r>
              <a:rPr lang="en-US" altLang="en-US" i="1" dirty="0">
                <a:latin typeface="Times" panose="02020603050405020304" pitchFamily="18" charset="0"/>
              </a:rPr>
              <a:t>n</a:t>
            </a:r>
            <a:r>
              <a:rPr lang="en-US" altLang="en-US" baseline="-25000" dirty="0">
                <a:latin typeface="Times" panose="02020603050405020304" pitchFamily="18" charset="0"/>
              </a:rPr>
              <a:t>1</a:t>
            </a:r>
            <a:r>
              <a:rPr lang="en-US" altLang="en-US" baseline="30000" dirty="0">
                <a:latin typeface="Times" panose="02020603050405020304" pitchFamily="18" charset="0"/>
              </a:rPr>
              <a:t>2</a:t>
            </a:r>
            <a:r>
              <a:rPr lang="en-US" altLang="en-US" dirty="0">
                <a:latin typeface="Symbol" panose="05050102010706020507" pitchFamily="18" charset="2"/>
                <a:sym typeface="Symbol" panose="05050102010706020507" pitchFamily="18" charset="2"/>
              </a:rPr>
              <a:t></a:t>
            </a:r>
            <a:r>
              <a:rPr lang="en-US" altLang="en-US" i="1" dirty="0">
                <a:latin typeface="Times" panose="02020603050405020304" pitchFamily="18" charset="0"/>
              </a:rPr>
              <a:t>n</a:t>
            </a:r>
            <a:r>
              <a:rPr lang="en-US" altLang="en-US" baseline="-25000" dirty="0">
                <a:latin typeface="Times" panose="02020603050405020304" pitchFamily="18" charset="0"/>
              </a:rPr>
              <a:t>2</a:t>
            </a:r>
            <a:r>
              <a:rPr lang="en-US" altLang="en-US" baseline="30000" dirty="0">
                <a:latin typeface="Times" panose="02020603050405020304" pitchFamily="18" charset="0"/>
              </a:rPr>
              <a:t>2 </a:t>
            </a:r>
            <a:r>
              <a:rPr lang="en-US" altLang="en-US" dirty="0">
                <a:latin typeface="Times" panose="02020603050405020304" pitchFamily="18" charset="0"/>
              </a:rPr>
              <a:t>)</a:t>
            </a:r>
            <a:r>
              <a:rPr lang="en-US" altLang="en-US" baseline="30000" dirty="0">
                <a:latin typeface="Times" panose="02020603050405020304" pitchFamily="18" charset="0"/>
              </a:rPr>
              <a:t>1/2 </a:t>
            </a:r>
            <a:r>
              <a:rPr lang="en-US" altLang="en-US" dirty="0">
                <a:latin typeface="Symbol" panose="05050102010706020507" pitchFamily="18" charset="2"/>
                <a:sym typeface="Symbol" panose="05050102010706020507" pitchFamily="18" charset="2"/>
              </a:rPr>
              <a:t></a:t>
            </a:r>
            <a:r>
              <a:rPr lang="en-US" altLang="en-US" dirty="0">
                <a:latin typeface="Times" panose="02020603050405020304" pitchFamily="18" charset="0"/>
              </a:rPr>
              <a:t>2.405</a:t>
            </a:r>
          </a:p>
          <a:p>
            <a:pPr>
              <a:spcAft>
                <a:spcPts val="600"/>
              </a:spcAft>
            </a:pPr>
            <a:r>
              <a:rPr lang="en-US" altLang="en-US" dirty="0">
                <a:latin typeface="Times" panose="02020603050405020304" pitchFamily="18" charset="0"/>
              </a:rPr>
              <a:t>Substituting for </a:t>
            </a:r>
            <a:r>
              <a:rPr lang="en-US" altLang="en-US" i="1" dirty="0">
                <a:latin typeface="Times" panose="02020603050405020304" pitchFamily="18" charset="0"/>
              </a:rPr>
              <a:t>a</a:t>
            </a:r>
            <a:r>
              <a:rPr lang="en-US" altLang="en-US" dirty="0">
                <a:latin typeface="Times" panose="02020603050405020304" pitchFamily="18" charset="0"/>
              </a:rPr>
              <a:t>, </a:t>
            </a:r>
            <a:r>
              <a:rPr lang="en-US" altLang="en-US" i="1" dirty="0">
                <a:latin typeface="Times" panose="02020603050405020304" pitchFamily="18" charset="0"/>
              </a:rPr>
              <a:t>n</a:t>
            </a:r>
            <a:r>
              <a:rPr lang="en-US" altLang="en-US" baseline="-25000" dirty="0">
                <a:latin typeface="Times" panose="02020603050405020304" pitchFamily="18" charset="0"/>
              </a:rPr>
              <a:t>1</a:t>
            </a:r>
            <a:r>
              <a:rPr lang="en-US" altLang="en-US" dirty="0">
                <a:latin typeface="Times" panose="02020603050405020304" pitchFamily="18" charset="0"/>
              </a:rPr>
              <a:t> and </a:t>
            </a:r>
            <a:r>
              <a:rPr lang="en-US" altLang="en-US" i="1" dirty="0">
                <a:latin typeface="Times" panose="02020603050405020304" pitchFamily="18" charset="0"/>
              </a:rPr>
              <a:t>n</a:t>
            </a:r>
            <a:r>
              <a:rPr lang="en-US" altLang="en-US" baseline="-25000" dirty="0">
                <a:latin typeface="Times" panose="02020603050405020304" pitchFamily="18" charset="0"/>
              </a:rPr>
              <a:t>2</a:t>
            </a:r>
            <a:r>
              <a:rPr lang="en-US" altLang="en-US" dirty="0">
                <a:latin typeface="Times" panose="02020603050405020304" pitchFamily="18" charset="0"/>
              </a:rPr>
              <a:t> and rearranging we get,</a:t>
            </a:r>
          </a:p>
          <a:p>
            <a:pPr>
              <a:spcAft>
                <a:spcPts val="600"/>
              </a:spcAft>
            </a:pPr>
            <a:r>
              <a:rPr lang="en-CA" altLang="en-US" i="1" dirty="0">
                <a:latin typeface="Symbol" panose="05050102010706020507" pitchFamily="18" charset="2"/>
                <a:cs typeface="Times New Roman" panose="02020603050405020304" pitchFamily="18" charset="0"/>
              </a:rPr>
              <a:t>l</a:t>
            </a:r>
            <a:r>
              <a:rPr lang="en-CA" altLang="en-US" baseline="-25000" dirty="0">
                <a:cs typeface="Times New Roman" panose="02020603050405020304" pitchFamily="18" charset="0"/>
              </a:rPr>
              <a:t> </a:t>
            </a:r>
            <a:r>
              <a:rPr lang="en-CA" altLang="en-US" dirty="0">
                <a:cs typeface="Times New Roman" panose="02020603050405020304" pitchFamily="18" charset="0"/>
              </a:rPr>
              <a:t>&gt; [2</a:t>
            </a:r>
            <a:r>
              <a:rPr lang="en-CA" altLang="en-US" i="1" dirty="0">
                <a:cs typeface="Times New Roman" panose="02020603050405020304" pitchFamily="18" charset="0"/>
                <a:sym typeface="Symbol" panose="05050102010706020507" pitchFamily="18" charset="2"/>
              </a:rPr>
              <a:t></a:t>
            </a:r>
            <a:r>
              <a:rPr lang="en-CA" altLang="en-US" dirty="0">
                <a:cs typeface="Times New Roman" panose="02020603050405020304" pitchFamily="18" charset="0"/>
              </a:rPr>
              <a:t>(4.1 </a:t>
            </a:r>
            <a:r>
              <a:rPr lang="en-CA" altLang="en-US" dirty="0">
                <a:latin typeface="Symbol" panose="05050102010706020507" pitchFamily="18" charset="2"/>
                <a:cs typeface="Times New Roman" panose="02020603050405020304" pitchFamily="18" charset="0"/>
              </a:rPr>
              <a:t>m</a:t>
            </a:r>
            <a:r>
              <a:rPr lang="en-CA" altLang="en-US" dirty="0">
                <a:cs typeface="Times New Roman" panose="02020603050405020304" pitchFamily="18" charset="0"/>
              </a:rPr>
              <a:t>m)(1.4532</a:t>
            </a:r>
            <a:r>
              <a:rPr lang="en-CA" altLang="en-US" baseline="30000" dirty="0">
                <a:cs typeface="Times New Roman" panose="02020603050405020304" pitchFamily="18" charset="0"/>
              </a:rPr>
              <a:t>2</a:t>
            </a:r>
            <a:r>
              <a:rPr lang="en-CA" altLang="en-US" dirty="0">
                <a:latin typeface="Symbol" panose="05050102010706020507" pitchFamily="18" charset="2"/>
                <a:cs typeface="Times New Roman" panose="02020603050405020304" pitchFamily="18" charset="0"/>
              </a:rPr>
              <a:t> - </a:t>
            </a:r>
            <a:r>
              <a:rPr lang="en-CA" altLang="en-US" dirty="0">
                <a:cs typeface="Times New Roman" panose="02020603050405020304" pitchFamily="18" charset="0"/>
              </a:rPr>
              <a:t>1.4485</a:t>
            </a:r>
            <a:r>
              <a:rPr lang="en-CA" altLang="en-US" baseline="30000" dirty="0">
                <a:cs typeface="Times New Roman" panose="02020603050405020304" pitchFamily="18" charset="0"/>
              </a:rPr>
              <a:t>2</a:t>
            </a:r>
            <a:r>
              <a:rPr lang="en-CA" altLang="en-US" dirty="0">
                <a:cs typeface="Times New Roman" panose="02020603050405020304" pitchFamily="18" charset="0"/>
              </a:rPr>
              <a:t>)</a:t>
            </a:r>
            <a:r>
              <a:rPr lang="en-CA" altLang="en-US" baseline="30000" dirty="0">
                <a:cs typeface="Times New Roman" panose="02020603050405020304" pitchFamily="18" charset="0"/>
              </a:rPr>
              <a:t>1/2</a:t>
            </a:r>
            <a:r>
              <a:rPr lang="en-CA" altLang="en-US" dirty="0">
                <a:cs typeface="Times New Roman" panose="02020603050405020304" pitchFamily="18" charset="0"/>
              </a:rPr>
              <a:t>]/2.405 = 1.251 </a:t>
            </a:r>
            <a:r>
              <a:rPr lang="en-CA" altLang="en-US" dirty="0">
                <a:latin typeface="Symbol" panose="05050102010706020507" pitchFamily="18" charset="2"/>
                <a:cs typeface="Times New Roman" panose="02020603050405020304" pitchFamily="18" charset="0"/>
              </a:rPr>
              <a:t>m</a:t>
            </a:r>
            <a:r>
              <a:rPr lang="en-CA" altLang="en-US" dirty="0">
                <a:cs typeface="Times New Roman" panose="02020603050405020304" pitchFamily="18" charset="0"/>
              </a:rPr>
              <a:t>m</a:t>
            </a:r>
            <a:endParaRPr lang="en-US" altLang="en-US" dirty="0">
              <a:latin typeface="Times" panose="02020603050405020304" pitchFamily="18" charset="0"/>
            </a:endParaRPr>
          </a:p>
          <a:p>
            <a:pPr>
              <a:spcAft>
                <a:spcPts val="600"/>
              </a:spcAft>
              <a:buFont typeface="Symbol" panose="05050102010706020507" pitchFamily="18" charset="2"/>
              <a:buNone/>
            </a:pPr>
            <a:r>
              <a:rPr lang="en-US" altLang="en-US" dirty="0">
                <a:latin typeface="Times" panose="02020603050405020304" pitchFamily="18" charset="0"/>
              </a:rPr>
              <a:t>Wavelengths shorter than 1.251 </a:t>
            </a:r>
            <a:r>
              <a:rPr lang="en-US" altLang="en-US" dirty="0">
                <a:latin typeface="Symbol" panose="05050102010706020507" pitchFamily="18" charset="2"/>
                <a:sym typeface="Symbol" panose="05050102010706020507" pitchFamily="18" charset="2"/>
              </a:rPr>
              <a:t></a:t>
            </a:r>
            <a:r>
              <a:rPr lang="en-US" altLang="en-US" dirty="0">
                <a:latin typeface="Times" panose="02020603050405020304" pitchFamily="18" charset="0"/>
              </a:rPr>
              <a:t>m give multimode propagation.</a:t>
            </a:r>
          </a:p>
          <a:p>
            <a:pPr>
              <a:spcAft>
                <a:spcPts val="600"/>
              </a:spcAft>
            </a:pPr>
            <a:r>
              <a:rPr lang="en-US" altLang="en-US" dirty="0">
                <a:latin typeface="Times" panose="02020603050405020304" pitchFamily="18" charset="0"/>
              </a:rPr>
              <a:t>At </a:t>
            </a:r>
            <a:r>
              <a:rPr lang="en-US" altLang="en-US" i="1" dirty="0">
                <a:latin typeface="Symbol" panose="05050102010706020507" pitchFamily="18" charset="2"/>
                <a:sym typeface="Symbol" panose="05050102010706020507" pitchFamily="18" charset="2"/>
              </a:rPr>
              <a:t></a:t>
            </a:r>
            <a:r>
              <a:rPr lang="en-US" altLang="en-US" dirty="0">
                <a:latin typeface="Times" panose="02020603050405020304" pitchFamily="18" charset="0"/>
              </a:rPr>
              <a:t> = 1.31 </a:t>
            </a:r>
            <a:r>
              <a:rPr lang="en-US" altLang="en-US" dirty="0">
                <a:latin typeface="Symbol" panose="05050102010706020507" pitchFamily="18" charset="2"/>
                <a:sym typeface="Symbol" panose="05050102010706020507" pitchFamily="18" charset="2"/>
              </a:rPr>
              <a:t></a:t>
            </a:r>
            <a:r>
              <a:rPr lang="en-US" altLang="en-US" dirty="0">
                <a:latin typeface="Times" panose="02020603050405020304" pitchFamily="18" charset="0"/>
              </a:rPr>
              <a:t>m,	 </a:t>
            </a:r>
          </a:p>
          <a:p>
            <a:pPr>
              <a:spcAft>
                <a:spcPts val="600"/>
              </a:spcAft>
            </a:pPr>
            <a:r>
              <a:rPr lang="en-CA" altLang="en-US" i="1" dirty="0">
                <a:cs typeface="Times New Roman" panose="02020603050405020304" pitchFamily="18" charset="0"/>
              </a:rPr>
              <a:t>V</a:t>
            </a:r>
            <a:r>
              <a:rPr lang="en-CA" altLang="en-US" dirty="0">
                <a:cs typeface="Times New Roman" panose="02020603050405020304" pitchFamily="18" charset="0"/>
              </a:rPr>
              <a:t> = 2</a:t>
            </a:r>
            <a:r>
              <a:rPr lang="en-CA" altLang="en-US" i="1" dirty="0">
                <a:latin typeface="Symbol" panose="05050102010706020507" pitchFamily="18" charset="2"/>
                <a:cs typeface="Times New Roman" panose="02020603050405020304" pitchFamily="18" charset="0"/>
              </a:rPr>
              <a:t>p</a:t>
            </a:r>
            <a:r>
              <a:rPr lang="en-CA" altLang="en-US" dirty="0">
                <a:cs typeface="Times New Roman" panose="02020603050405020304" pitchFamily="18" charset="0"/>
              </a:rPr>
              <a:t>[(4.1 </a:t>
            </a:r>
            <a:r>
              <a:rPr lang="en-CA" altLang="en-US" dirty="0">
                <a:latin typeface="Symbol" panose="05050102010706020507" pitchFamily="18" charset="2"/>
                <a:cs typeface="Times New Roman" panose="02020603050405020304" pitchFamily="18" charset="0"/>
              </a:rPr>
              <a:t>m</a:t>
            </a:r>
            <a:r>
              <a:rPr lang="en-CA" altLang="en-US" dirty="0">
                <a:cs typeface="Times New Roman" panose="02020603050405020304" pitchFamily="18" charset="0"/>
              </a:rPr>
              <a:t>m)/(1.31 </a:t>
            </a:r>
            <a:r>
              <a:rPr lang="en-CA" altLang="en-US" dirty="0">
                <a:latin typeface="Symbol" panose="05050102010706020507" pitchFamily="18" charset="2"/>
                <a:cs typeface="Times New Roman" panose="02020603050405020304" pitchFamily="18" charset="0"/>
              </a:rPr>
              <a:t>m</a:t>
            </a:r>
            <a:r>
              <a:rPr lang="en-CA" altLang="en-US" dirty="0">
                <a:cs typeface="Times New Roman" panose="02020603050405020304" pitchFamily="18" charset="0"/>
              </a:rPr>
              <a:t>m)](1.4532</a:t>
            </a:r>
            <a:r>
              <a:rPr lang="en-CA" altLang="en-US" baseline="30000" dirty="0">
                <a:cs typeface="Times New Roman" panose="02020603050405020304" pitchFamily="18" charset="0"/>
              </a:rPr>
              <a:t>2</a:t>
            </a:r>
            <a:r>
              <a:rPr lang="en-CA" altLang="en-US" dirty="0">
                <a:latin typeface="Symbol" panose="05050102010706020507" pitchFamily="18" charset="2"/>
                <a:cs typeface="Times New Roman" panose="02020603050405020304" pitchFamily="18" charset="0"/>
              </a:rPr>
              <a:t> - </a:t>
            </a:r>
            <a:r>
              <a:rPr lang="en-CA" altLang="en-US" dirty="0">
                <a:cs typeface="Times New Roman" panose="02020603050405020304" pitchFamily="18" charset="0"/>
              </a:rPr>
              <a:t>1.4485</a:t>
            </a:r>
            <a:r>
              <a:rPr lang="en-CA" altLang="en-US" baseline="30000" dirty="0">
                <a:cs typeface="Times New Roman" panose="02020603050405020304" pitchFamily="18" charset="0"/>
              </a:rPr>
              <a:t>2</a:t>
            </a:r>
            <a:r>
              <a:rPr lang="en-CA" altLang="en-US" dirty="0">
                <a:cs typeface="Times New Roman" panose="02020603050405020304" pitchFamily="18" charset="0"/>
              </a:rPr>
              <a:t>)</a:t>
            </a:r>
            <a:r>
              <a:rPr lang="en-CA" altLang="en-US" baseline="30000" dirty="0">
                <a:cs typeface="Times New Roman" panose="02020603050405020304" pitchFamily="18" charset="0"/>
              </a:rPr>
              <a:t>1/2</a:t>
            </a:r>
            <a:r>
              <a:rPr lang="en-CA" altLang="en-US" dirty="0">
                <a:cs typeface="Times New Roman" panose="02020603050405020304" pitchFamily="18" charset="0"/>
              </a:rPr>
              <a:t> =</a:t>
            </a:r>
            <a:r>
              <a:rPr lang="en-CA" altLang="en-US" baseline="30000" dirty="0">
                <a:cs typeface="Times New Roman" panose="02020603050405020304" pitchFamily="18" charset="0"/>
              </a:rPr>
              <a:t> </a:t>
            </a:r>
            <a:r>
              <a:rPr lang="en-CA" altLang="en-US" dirty="0">
                <a:cs typeface="Times New Roman" panose="02020603050405020304" pitchFamily="18" charset="0"/>
              </a:rPr>
              <a:t>2.30 </a:t>
            </a:r>
          </a:p>
          <a:p>
            <a:pPr>
              <a:spcAft>
                <a:spcPts val="600"/>
              </a:spcAft>
            </a:pPr>
            <a:r>
              <a:rPr lang="en-US" altLang="en-US" dirty="0">
                <a:latin typeface="Times" panose="02020603050405020304" pitchFamily="18" charset="0"/>
              </a:rPr>
              <a:t>Mode field diameter MFD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228600" y="304800"/>
            <a:ext cx="891540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b="1">
                <a:latin typeface="Times" panose="02020603050405020304" pitchFamily="18" charset="0"/>
              </a:rPr>
              <a:t>Solution (continued)</a:t>
            </a:r>
          </a:p>
          <a:p>
            <a:pPr>
              <a:spcAft>
                <a:spcPts val="600"/>
              </a:spcAft>
            </a:pPr>
            <a:r>
              <a:rPr lang="en-US" altLang="en-US">
                <a:latin typeface="Times" panose="02020603050405020304" pitchFamily="18" charset="0"/>
              </a:rPr>
              <a:t>Mode field diameter MFD from the Marcuse Equation is</a:t>
            </a:r>
          </a:p>
        </p:txBody>
      </p:sp>
      <p:graphicFrame>
        <p:nvGraphicFramePr>
          <p:cNvPr id="135171" name="Object 1"/>
          <p:cNvGraphicFramePr>
            <a:graphicFrameLocks noChangeAspect="1"/>
          </p:cNvGraphicFramePr>
          <p:nvPr/>
        </p:nvGraphicFramePr>
        <p:xfrm>
          <a:off x="249238" y="1524000"/>
          <a:ext cx="7253287" cy="1089025"/>
        </p:xfrm>
        <a:graphic>
          <a:graphicData uri="http://schemas.openxmlformats.org/presentationml/2006/ole">
            <mc:AlternateContent xmlns:mc="http://schemas.openxmlformats.org/markup-compatibility/2006">
              <mc:Choice xmlns:v="urn:schemas-microsoft-com:vml" Requires="v">
                <p:oleObj spid="_x0000_s135210" name="Equation" r:id="rId4" imgW="3225800" imgH="482600" progId="Equation.3">
                  <p:embed/>
                </p:oleObj>
              </mc:Choice>
              <mc:Fallback>
                <p:oleObj name="Equation" r:id="rId4" imgW="3225800" imgH="4826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38" y="1524000"/>
                        <a:ext cx="7253287" cy="1089025"/>
                      </a:xfrm>
                      <a:prstGeom prst="rect">
                        <a:avLst/>
                      </a:prstGeom>
                      <a:solidFill>
                        <a:srgbClr val="FAFFD9"/>
                      </a:solidFill>
                      <a:ln w="28575">
                        <a:solidFill>
                          <a:srgbClr val="1A0AFF"/>
                        </a:solidFill>
                        <a:miter lim="800000"/>
                        <a:headEnd/>
                        <a:tailEnd/>
                      </a:ln>
                    </p:spPr>
                  </p:pic>
                </p:oleObj>
              </mc:Fallback>
            </mc:AlternateContent>
          </a:graphicData>
        </a:graphic>
      </p:graphicFrame>
      <p:sp>
        <p:nvSpPr>
          <p:cNvPr id="135172" name="Rectangle 2"/>
          <p:cNvSpPr>
            <a:spLocks noChangeArrowheads="1"/>
          </p:cNvSpPr>
          <p:nvPr/>
        </p:nvSpPr>
        <p:spPr bwMode="auto">
          <a:xfrm>
            <a:off x="165100" y="2832100"/>
            <a:ext cx="2057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b="1">
                <a:cs typeface="Times New Roman" panose="02020603050405020304" pitchFamily="18" charset="0"/>
              </a:rPr>
              <a:t> 2</a:t>
            </a:r>
            <a:r>
              <a:rPr lang="en-CA" altLang="en-US" b="1" i="1">
                <a:cs typeface="Times New Roman" panose="02020603050405020304" pitchFamily="18" charset="0"/>
              </a:rPr>
              <a:t>w</a:t>
            </a:r>
            <a:r>
              <a:rPr lang="en-CA" altLang="en-US" b="1">
                <a:cs typeface="Times New Roman" panose="02020603050405020304" pitchFamily="18" charset="0"/>
              </a:rPr>
              <a:t> = 9.30 </a:t>
            </a:r>
            <a:r>
              <a:rPr lang="en-CA" altLang="en-US" b="1">
                <a:latin typeface="Symbol" panose="05050102010706020507" pitchFamily="18" charset="2"/>
                <a:cs typeface="Times New Roman" panose="02020603050405020304" pitchFamily="18" charset="0"/>
              </a:rPr>
              <a:t>m</a:t>
            </a:r>
            <a:r>
              <a:rPr lang="en-CA" altLang="en-US" b="1">
                <a:cs typeface="Times New Roman" panose="02020603050405020304" pitchFamily="18" charset="0"/>
              </a:rPr>
              <a:t>m</a:t>
            </a:r>
            <a:endParaRPr lang="en-US" altLang="en-US" b="1"/>
          </a:p>
        </p:txBody>
      </p:sp>
      <p:sp>
        <p:nvSpPr>
          <p:cNvPr id="135173" name="Rectangle 3"/>
          <p:cNvSpPr>
            <a:spLocks noChangeArrowheads="1"/>
          </p:cNvSpPr>
          <p:nvPr/>
        </p:nvSpPr>
        <p:spPr bwMode="auto">
          <a:xfrm>
            <a:off x="228600" y="3619500"/>
            <a:ext cx="7273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b="1">
                <a:cs typeface="Times New Roman" panose="02020603050405020304" pitchFamily="18" charset="0"/>
              </a:rPr>
              <a:t>2</a:t>
            </a:r>
            <a:r>
              <a:rPr lang="en-CA" altLang="en-US" b="1" i="1">
                <a:cs typeface="Times New Roman" panose="02020603050405020304" pitchFamily="18" charset="0"/>
              </a:rPr>
              <a:t>w</a:t>
            </a:r>
            <a:r>
              <a:rPr lang="en-CA" altLang="en-US" b="1">
                <a:cs typeface="Times New Roman" panose="02020603050405020304" pitchFamily="18" charset="0"/>
              </a:rPr>
              <a:t> = (2</a:t>
            </a:r>
            <a:r>
              <a:rPr lang="en-CA" altLang="en-US" b="1" i="1">
                <a:cs typeface="Times New Roman" panose="02020603050405020304" pitchFamily="18" charset="0"/>
              </a:rPr>
              <a:t>a</a:t>
            </a:r>
            <a:r>
              <a:rPr lang="en-CA" altLang="en-US" b="1">
                <a:cs typeface="Times New Roman" panose="02020603050405020304" pitchFamily="18" charset="0"/>
              </a:rPr>
              <a:t>)(2.6/</a:t>
            </a:r>
            <a:r>
              <a:rPr lang="en-CA" altLang="en-US" b="1" i="1">
                <a:cs typeface="Times New Roman" panose="02020603050405020304" pitchFamily="18" charset="0"/>
              </a:rPr>
              <a:t>V</a:t>
            </a:r>
            <a:r>
              <a:rPr lang="en-CA" altLang="en-US" b="1">
                <a:cs typeface="Times New Roman" panose="02020603050405020304" pitchFamily="18" charset="0"/>
              </a:rPr>
              <a:t>) = 2(4.1)(2.6/2.30) = 9.28 </a:t>
            </a:r>
            <a:r>
              <a:rPr lang="en-CA" altLang="en-US" b="1">
                <a:latin typeface="Symbol" panose="05050102010706020507" pitchFamily="18" charset="2"/>
                <a:cs typeface="Times New Roman" panose="02020603050405020304" pitchFamily="18" charset="0"/>
              </a:rPr>
              <a:t>m</a:t>
            </a:r>
            <a:r>
              <a:rPr lang="en-CA" altLang="en-US" b="1">
                <a:cs typeface="Times New Roman" panose="02020603050405020304" pitchFamily="18" charset="0"/>
              </a:rPr>
              <a:t>m</a:t>
            </a:r>
            <a:endParaRPr lang="en-US" altLang="en-US" b="1"/>
          </a:p>
        </p:txBody>
      </p:sp>
      <p:cxnSp>
        <p:nvCxnSpPr>
          <p:cNvPr id="135174" name="Straight Connector 5"/>
          <p:cNvCxnSpPr>
            <a:cxnSpLocks noChangeShapeType="1"/>
          </p:cNvCxnSpPr>
          <p:nvPr/>
        </p:nvCxnSpPr>
        <p:spPr bwMode="auto">
          <a:xfrm>
            <a:off x="301625" y="3440113"/>
            <a:ext cx="5710238" cy="0"/>
          </a:xfrm>
          <a:prstGeom prst="line">
            <a:avLst/>
          </a:prstGeom>
          <a:noFill/>
          <a:ln w="28575" algn="ctr">
            <a:solidFill>
              <a:srgbClr val="1A0A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175" name="Rectangle 6"/>
          <p:cNvSpPr>
            <a:spLocks noChangeArrowheads="1"/>
          </p:cNvSpPr>
          <p:nvPr/>
        </p:nvSpPr>
        <p:spPr bwMode="auto">
          <a:xfrm>
            <a:off x="228600" y="4576763"/>
            <a:ext cx="3776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CA" altLang="en-US" b="1">
                <a:cs typeface="Times New Roman" panose="02020603050405020304" pitchFamily="18" charset="0"/>
              </a:rPr>
              <a:t>2</a:t>
            </a:r>
            <a:r>
              <a:rPr lang="en-CA" altLang="en-US" b="1" i="1">
                <a:cs typeface="Times New Roman" panose="02020603050405020304" pitchFamily="18" charset="0"/>
              </a:rPr>
              <a:t>w</a:t>
            </a:r>
            <a:r>
              <a:rPr lang="en-CA" altLang="en-US" b="1">
                <a:cs typeface="Times New Roman" panose="02020603050405020304" pitchFamily="18" charset="0"/>
              </a:rPr>
              <a:t> = 2</a:t>
            </a:r>
            <a:r>
              <a:rPr lang="en-CA" altLang="en-US" b="1" i="1">
                <a:cs typeface="Times New Roman" panose="02020603050405020304" pitchFamily="18" charset="0"/>
              </a:rPr>
              <a:t>a</a:t>
            </a:r>
            <a:r>
              <a:rPr lang="en-CA" altLang="en-US" b="1">
                <a:cs typeface="Times New Roman" panose="02020603050405020304" pitchFamily="18" charset="0"/>
              </a:rPr>
              <a:t>[(</a:t>
            </a:r>
            <a:r>
              <a:rPr lang="en-CA" altLang="en-US" b="1" i="1">
                <a:cs typeface="Times New Roman" panose="02020603050405020304" pitchFamily="18" charset="0"/>
              </a:rPr>
              <a:t>V</a:t>
            </a:r>
            <a:r>
              <a:rPr lang="en-CA" altLang="en-US" b="1">
                <a:cs typeface="Times New Roman" panose="02020603050405020304" pitchFamily="18" charset="0"/>
              </a:rPr>
              <a:t>+1)/</a:t>
            </a:r>
            <a:r>
              <a:rPr lang="en-CA" altLang="en-US" b="1" i="1">
                <a:cs typeface="Times New Roman" panose="02020603050405020304" pitchFamily="18" charset="0"/>
              </a:rPr>
              <a:t>V</a:t>
            </a:r>
            <a:r>
              <a:rPr lang="en-CA" altLang="en-US" b="1">
                <a:cs typeface="Times New Roman" panose="02020603050405020304" pitchFamily="18" charset="0"/>
              </a:rPr>
              <a:t>] = 11.8 </a:t>
            </a:r>
            <a:r>
              <a:rPr lang="en-CA" altLang="en-US" b="1">
                <a:latin typeface="Symbol" panose="05050102010706020507" pitchFamily="18" charset="2"/>
                <a:cs typeface="Times New Roman" panose="02020603050405020304" pitchFamily="18" charset="0"/>
              </a:rPr>
              <a:t>m</a:t>
            </a:r>
            <a:r>
              <a:rPr lang="en-CA" altLang="en-US" b="1">
                <a:cs typeface="Times New Roman" panose="02020603050405020304" pitchFamily="18" charset="0"/>
              </a:rPr>
              <a:t>m</a:t>
            </a:r>
            <a:endParaRPr lang="en-US" altLang="en-US" b="1">
              <a:cs typeface="Times New Roman" panose="02020603050405020304" pitchFamily="18" charset="0"/>
            </a:endParaRPr>
          </a:p>
        </p:txBody>
      </p:sp>
      <p:cxnSp>
        <p:nvCxnSpPr>
          <p:cNvPr id="135176" name="Straight Connector 11"/>
          <p:cNvCxnSpPr>
            <a:cxnSpLocks noChangeShapeType="1"/>
          </p:cNvCxnSpPr>
          <p:nvPr/>
        </p:nvCxnSpPr>
        <p:spPr bwMode="auto">
          <a:xfrm>
            <a:off x="301625" y="4310063"/>
            <a:ext cx="5710238" cy="0"/>
          </a:xfrm>
          <a:prstGeom prst="line">
            <a:avLst/>
          </a:prstGeom>
          <a:noFill/>
          <a:ln w="28575" algn="ctr">
            <a:solidFill>
              <a:srgbClr val="1A0A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177" name="Straight Connector 12"/>
          <p:cNvCxnSpPr>
            <a:cxnSpLocks noChangeShapeType="1"/>
          </p:cNvCxnSpPr>
          <p:nvPr/>
        </p:nvCxnSpPr>
        <p:spPr bwMode="auto">
          <a:xfrm>
            <a:off x="301625" y="5305425"/>
            <a:ext cx="5710238" cy="0"/>
          </a:xfrm>
          <a:prstGeom prst="line">
            <a:avLst/>
          </a:prstGeom>
          <a:noFill/>
          <a:ln w="28575" algn="ctr">
            <a:solidFill>
              <a:srgbClr val="1A0A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178" name="Rectangle 6"/>
          <p:cNvSpPr>
            <a:spLocks noChangeArrowheads="1"/>
          </p:cNvSpPr>
          <p:nvPr/>
        </p:nvSpPr>
        <p:spPr bwMode="auto">
          <a:xfrm>
            <a:off x="4686300" y="4546600"/>
            <a:ext cx="42402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CA" altLang="en-US" sz="1400" b="1">
                <a:solidFill>
                  <a:srgbClr val="1A0AFF"/>
                </a:solidFill>
                <a:cs typeface="Times New Roman" panose="02020603050405020304" pitchFamily="18" charset="0"/>
              </a:rPr>
              <a:t>This is for a planar waveguide, and the definition is different than that for an optical fiber</a:t>
            </a:r>
            <a:endParaRPr lang="en-US" altLang="en-US" sz="2800" b="1">
              <a:solidFill>
                <a:srgbClr val="1A0AFF"/>
              </a:solidFill>
              <a:cs typeface="Times New Roman" panose="02020603050405020304" pitchFamily="18" charset="0"/>
            </a:endParaRPr>
          </a:p>
        </p:txBody>
      </p:sp>
      <p:sp>
        <p:nvSpPr>
          <p:cNvPr id="135179" name="Rectangle 6"/>
          <p:cNvSpPr>
            <a:spLocks noChangeArrowheads="1"/>
          </p:cNvSpPr>
          <p:nvPr/>
        </p:nvSpPr>
        <p:spPr bwMode="auto">
          <a:xfrm>
            <a:off x="2222500" y="2944813"/>
            <a:ext cx="42402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defRPr sz="2400">
                <a:solidFill>
                  <a:schemeClr val="tx1"/>
                </a:solidFill>
                <a:latin typeface="Times New Roman" panose="02020603050405020304" pitchFamily="18" charset="0"/>
              </a:defRPr>
            </a:lvl9pPr>
          </a:lstStyle>
          <a:p>
            <a:pPr>
              <a:spcAft>
                <a:spcPts val="600"/>
              </a:spcAft>
            </a:pPr>
            <a:r>
              <a:rPr lang="en-CA" altLang="en-US" sz="1400" b="1">
                <a:solidFill>
                  <a:srgbClr val="1A0AFF"/>
                </a:solidFill>
                <a:cs typeface="Times New Roman" panose="02020603050405020304" pitchFamily="18" charset="0"/>
              </a:rPr>
              <a:t>86% of total power is within this diameter</a:t>
            </a:r>
            <a:endParaRPr lang="en-US" altLang="en-US" sz="2800" b="1">
              <a:solidFill>
                <a:srgbClr val="1A0AFF"/>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2743200" y="190500"/>
            <a:ext cx="411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Numerical Aperture NA</a:t>
            </a:r>
            <a:endParaRPr lang="en-US" altLang="en-US"/>
          </a:p>
        </p:txBody>
      </p:sp>
      <p:graphicFrame>
        <p:nvGraphicFramePr>
          <p:cNvPr id="137219" name="Object 3"/>
          <p:cNvGraphicFramePr>
            <a:graphicFrameLocks noChangeAspect="1"/>
          </p:cNvGraphicFramePr>
          <p:nvPr>
            <p:extLst>
              <p:ext uri="{D42A27DB-BD31-4B8C-83A1-F6EECF244321}">
                <p14:modId xmlns:p14="http://schemas.microsoft.com/office/powerpoint/2010/main" val="1068652888"/>
              </p:ext>
            </p:extLst>
          </p:nvPr>
        </p:nvGraphicFramePr>
        <p:xfrm>
          <a:off x="457200" y="4405313"/>
          <a:ext cx="2622550" cy="655637"/>
        </p:xfrm>
        <a:graphic>
          <a:graphicData uri="http://schemas.openxmlformats.org/presentationml/2006/ole">
            <mc:AlternateContent xmlns:mc="http://schemas.openxmlformats.org/markup-compatibility/2006">
              <mc:Choice xmlns:v="urn:schemas-microsoft-com:vml" Requires="v">
                <p:oleObj spid="_x0000_s137316" name="Equation" r:id="rId4" imgW="1066337" imgH="266584" progId="Equation.3">
                  <p:embed/>
                </p:oleObj>
              </mc:Choice>
              <mc:Fallback>
                <p:oleObj name="Equation" r:id="rId4" imgW="1066337" imgH="266584"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405313"/>
                        <a:ext cx="2622550" cy="655637"/>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7220" name="Object 4"/>
          <p:cNvGraphicFramePr>
            <a:graphicFrameLocks noChangeAspect="1"/>
          </p:cNvGraphicFramePr>
          <p:nvPr>
            <p:extLst>
              <p:ext uri="{D42A27DB-BD31-4B8C-83A1-F6EECF244321}">
                <p14:modId xmlns:p14="http://schemas.microsoft.com/office/powerpoint/2010/main" val="3076245264"/>
              </p:ext>
            </p:extLst>
          </p:nvPr>
        </p:nvGraphicFramePr>
        <p:xfrm>
          <a:off x="3382963" y="4232275"/>
          <a:ext cx="3346450" cy="928688"/>
        </p:xfrm>
        <a:graphic>
          <a:graphicData uri="http://schemas.openxmlformats.org/presentationml/2006/ole">
            <mc:AlternateContent xmlns:mc="http://schemas.openxmlformats.org/markup-compatibility/2006">
              <mc:Choice xmlns:v="urn:schemas-microsoft-com:vml" Requires="v">
                <p:oleObj spid="_x0000_s137317" name="Equation" r:id="rId6" imgW="1739900" imgH="482600" progId="Equation.3">
                  <p:embed/>
                </p:oleObj>
              </mc:Choice>
              <mc:Fallback>
                <p:oleObj name="Equation" r:id="rId6" imgW="1739900" imgH="482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2963" y="4232275"/>
                        <a:ext cx="3346450" cy="928688"/>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21" name="Text Box 5"/>
          <p:cNvSpPr txBox="1">
            <a:spLocks noChangeArrowheads="1"/>
          </p:cNvSpPr>
          <p:nvPr/>
        </p:nvSpPr>
        <p:spPr bwMode="auto">
          <a:xfrm>
            <a:off x="457200" y="5246688"/>
            <a:ext cx="7315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dirty="0">
                <a:latin typeface="Times" panose="02020603050405020304" pitchFamily="18" charset="0"/>
              </a:rPr>
              <a:t>2</a:t>
            </a:r>
            <a:r>
              <a:rPr lang="en-US" altLang="en-US" i="1" dirty="0">
                <a:latin typeface="Symbol" panose="05050102010706020507" pitchFamily="18" charset="2"/>
                <a:sym typeface="Symbol" panose="05050102010706020507" pitchFamily="18" charset="2"/>
              </a:rPr>
              <a:t></a:t>
            </a:r>
            <a:r>
              <a:rPr lang="en-US" altLang="en-US" i="1" baseline="-25000" dirty="0">
                <a:latin typeface="Times" panose="02020603050405020304" pitchFamily="18" charset="0"/>
              </a:rPr>
              <a:t>max</a:t>
            </a:r>
            <a:r>
              <a:rPr lang="en-US" altLang="en-US" dirty="0">
                <a:latin typeface="Times" panose="02020603050405020304" pitchFamily="18" charset="0"/>
              </a:rPr>
              <a:t> = </a:t>
            </a:r>
            <a:r>
              <a:rPr lang="en-US" altLang="en-US" b="1" dirty="0">
                <a:latin typeface="Times" panose="02020603050405020304" pitchFamily="18" charset="0"/>
              </a:rPr>
              <a:t> total acceptance angle </a:t>
            </a:r>
            <a:endParaRPr lang="en-US" altLang="en-US" dirty="0">
              <a:latin typeface="Times" panose="02020603050405020304" pitchFamily="18" charset="0"/>
            </a:endParaRPr>
          </a:p>
          <a:p>
            <a:pPr algn="ctr">
              <a:spcBef>
                <a:spcPct val="50000"/>
              </a:spcBef>
            </a:pPr>
            <a:r>
              <a:rPr lang="en-US" altLang="en-US" sz="1800" dirty="0">
                <a:latin typeface="Times" panose="02020603050405020304" pitchFamily="18" charset="0"/>
              </a:rPr>
              <a:t> </a:t>
            </a:r>
            <a:r>
              <a:rPr lang="en-US" altLang="en-US" sz="1800" i="1" dirty="0">
                <a:latin typeface="Times" panose="02020603050405020304" pitchFamily="18" charset="0"/>
              </a:rPr>
              <a:t>NA</a:t>
            </a:r>
            <a:r>
              <a:rPr lang="en-US" altLang="en-US" sz="1800" dirty="0">
                <a:latin typeface="Times" panose="02020603050405020304" pitchFamily="18" charset="0"/>
              </a:rPr>
              <a:t> is an important factor in light launching designs into the optical fiber.</a:t>
            </a:r>
            <a:r>
              <a:rPr lang="en-US" altLang="en-US" dirty="0">
                <a:latin typeface="Times" panose="02020603050405020304" pitchFamily="18" charset="0"/>
              </a:rPr>
              <a:t> </a:t>
            </a:r>
          </a:p>
        </p:txBody>
      </p:sp>
      <p:pic>
        <p:nvPicPr>
          <p:cNvPr id="13722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685800"/>
            <a:ext cx="4724400"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7223" name="Text Box 7"/>
          <p:cNvSpPr txBox="1">
            <a:spLocks noChangeArrowheads="1"/>
          </p:cNvSpPr>
          <p:nvPr/>
        </p:nvSpPr>
        <p:spPr bwMode="auto">
          <a:xfrm>
            <a:off x="5410200" y="1143000"/>
            <a:ext cx="342900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a:t>Maximum acceptance angle </a:t>
            </a:r>
            <a:r>
              <a:rPr lang="en-US" altLang="en-US" sz="2000" i="1">
                <a:latin typeface="Symbol" panose="05050102010706020507" pitchFamily="18" charset="2"/>
              </a:rPr>
              <a:t>a</a:t>
            </a:r>
            <a:r>
              <a:rPr lang="en-US" altLang="en-US" sz="2000" baseline="-25000"/>
              <a:t>max</a:t>
            </a:r>
            <a:r>
              <a:rPr lang="en-US" altLang="en-US" sz="2000"/>
              <a:t> is that which just gives total internal reflection at the core-cladding interface, i.e. when </a:t>
            </a:r>
            <a:r>
              <a:rPr lang="en-US" altLang="en-US" sz="2000" i="1">
                <a:latin typeface="Symbol" panose="05050102010706020507" pitchFamily="18" charset="2"/>
              </a:rPr>
              <a:t>a</a:t>
            </a:r>
            <a:r>
              <a:rPr lang="en-US" altLang="en-US" sz="2000"/>
              <a:t> = </a:t>
            </a:r>
            <a:r>
              <a:rPr lang="en-US" altLang="en-US" sz="2000" i="1">
                <a:latin typeface="Symbol" panose="05050102010706020507" pitchFamily="18" charset="2"/>
              </a:rPr>
              <a:t>a</a:t>
            </a:r>
            <a:r>
              <a:rPr lang="en-US" altLang="en-US" sz="2000" baseline="-25000"/>
              <a:t>max</a:t>
            </a:r>
            <a:r>
              <a:rPr lang="en-US" altLang="en-US" sz="2000"/>
              <a:t> then </a:t>
            </a:r>
            <a:r>
              <a:rPr lang="en-US" altLang="en-US" sz="2000" i="1">
                <a:latin typeface="Symbol" panose="05050102010706020507" pitchFamily="18" charset="2"/>
              </a:rPr>
              <a:t>q</a:t>
            </a:r>
            <a:r>
              <a:rPr lang="en-US" altLang="en-US" sz="2000"/>
              <a:t> = </a:t>
            </a:r>
            <a:r>
              <a:rPr lang="en-US" altLang="en-US" sz="2000" i="1">
                <a:latin typeface="Symbol" panose="05050102010706020507" pitchFamily="18" charset="2"/>
              </a:rPr>
              <a:t>q</a:t>
            </a:r>
            <a:r>
              <a:rPr lang="en-US" altLang="en-US" sz="2000" i="1" baseline="-25000"/>
              <a:t>c</a:t>
            </a:r>
            <a:r>
              <a:rPr lang="en-US" altLang="en-US" sz="2000"/>
              <a:t>. Rays with </a:t>
            </a:r>
            <a:r>
              <a:rPr lang="en-US" altLang="en-US" sz="2000" i="1">
                <a:latin typeface="Symbol" panose="05050102010706020507" pitchFamily="18" charset="2"/>
              </a:rPr>
              <a:t>a</a:t>
            </a:r>
            <a:r>
              <a:rPr lang="en-US" altLang="en-US" sz="2000">
                <a:latin typeface="Symbol" panose="05050102010706020507" pitchFamily="18" charset="2"/>
              </a:rPr>
              <a:t> </a:t>
            </a:r>
            <a:r>
              <a:rPr lang="en-US" altLang="en-US" sz="2000"/>
              <a:t>&gt; </a:t>
            </a:r>
            <a:r>
              <a:rPr lang="en-US" altLang="en-US" sz="2000" i="1">
                <a:latin typeface="Symbol" panose="05050102010706020507" pitchFamily="18" charset="2"/>
              </a:rPr>
              <a:t>a</a:t>
            </a:r>
            <a:r>
              <a:rPr lang="en-US" altLang="en-US" sz="2000" baseline="-25000"/>
              <a:t>max</a:t>
            </a:r>
            <a:r>
              <a:rPr lang="en-US" altLang="en-US" sz="2000"/>
              <a:t> (e.g. ray B) become refracted and penetrate the cladding and are eventually lost.</a:t>
            </a:r>
          </a:p>
        </p:txBody>
      </p:sp>
      <p:sp>
        <p:nvSpPr>
          <p:cNvPr id="137224"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37225" name="Object 2"/>
          <p:cNvGraphicFramePr>
            <a:graphicFrameLocks noChangeAspect="1"/>
          </p:cNvGraphicFramePr>
          <p:nvPr>
            <p:extLst>
              <p:ext uri="{D42A27DB-BD31-4B8C-83A1-F6EECF244321}">
                <p14:modId xmlns:p14="http://schemas.microsoft.com/office/powerpoint/2010/main" val="807873427"/>
              </p:ext>
            </p:extLst>
          </p:nvPr>
        </p:nvGraphicFramePr>
        <p:xfrm>
          <a:off x="7032625" y="4241800"/>
          <a:ext cx="1806575" cy="896938"/>
        </p:xfrm>
        <a:graphic>
          <a:graphicData uri="http://schemas.openxmlformats.org/presentationml/2006/ole">
            <mc:AlternateContent xmlns:mc="http://schemas.openxmlformats.org/markup-compatibility/2006">
              <mc:Choice xmlns:v="urn:schemas-microsoft-com:vml" Requires="v">
                <p:oleObj spid="_x0000_s137318" name="Equation" r:id="rId9" imgW="799753" imgH="393529" progId="Equation.3">
                  <p:embed/>
                </p:oleObj>
              </mc:Choice>
              <mc:Fallback>
                <p:oleObj name="Equation" r:id="rId9" imgW="799753" imgH="393529"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2625" y="4241800"/>
                        <a:ext cx="1806575" cy="8969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152400" y="152400"/>
            <a:ext cx="8839200"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2000" b="1" dirty="0">
                <a:solidFill>
                  <a:srgbClr val="FF020B"/>
                </a:solidFill>
                <a:latin typeface="Times" panose="02020603050405020304" pitchFamily="18" charset="0"/>
              </a:rPr>
              <a:t>Example: A multimode fiber and total acceptance angle</a:t>
            </a:r>
          </a:p>
          <a:p>
            <a:pPr>
              <a:spcAft>
                <a:spcPts val="600"/>
              </a:spcAft>
            </a:pPr>
            <a:r>
              <a:rPr lang="en-US" altLang="en-US" sz="2000" dirty="0">
                <a:solidFill>
                  <a:srgbClr val="FF020B"/>
                </a:solidFill>
                <a:latin typeface="Times" panose="02020603050405020304" pitchFamily="18" charset="0"/>
              </a:rPr>
              <a:t>A step index fiber has a core diameter of 100 </a:t>
            </a:r>
            <a:r>
              <a:rPr lang="en-US" altLang="en-US" sz="2000" dirty="0">
                <a:solidFill>
                  <a:srgbClr val="FF020B"/>
                </a:solidFill>
                <a:latin typeface="Symbol" panose="05050102010706020507" pitchFamily="18" charset="2"/>
                <a:sym typeface="Symbol" panose="05050102010706020507" pitchFamily="18" charset="2"/>
              </a:rPr>
              <a:t></a:t>
            </a:r>
            <a:r>
              <a:rPr lang="en-US" altLang="en-US" sz="2000" dirty="0">
                <a:solidFill>
                  <a:srgbClr val="FF020B"/>
                </a:solidFill>
                <a:latin typeface="Times" panose="02020603050405020304" pitchFamily="18" charset="0"/>
              </a:rPr>
              <a:t>m and a refractive index of 1.480. The cladding has a refractive index of 1.460. Calculate the numerical aperture of the fiber, acceptance angle from air, and the number of modes sustained when the source wavelength is 850 nm.</a:t>
            </a:r>
            <a:endParaRPr lang="en-US" altLang="en-US" sz="2000" dirty="0">
              <a:latin typeface="Times" panose="02020603050405020304" pitchFamily="18" charset="0"/>
            </a:endParaRPr>
          </a:p>
          <a:p>
            <a:pPr>
              <a:spcAft>
                <a:spcPts val="600"/>
              </a:spcAft>
            </a:pPr>
            <a:r>
              <a:rPr lang="en-US" altLang="en-US" b="1" dirty="0">
                <a:solidFill>
                  <a:srgbClr val="1A0AFF"/>
                </a:solidFill>
                <a:latin typeface="Times" panose="02020603050405020304" pitchFamily="18" charset="0"/>
              </a:rPr>
              <a:t>Solution</a:t>
            </a:r>
          </a:p>
          <a:p>
            <a:pPr>
              <a:spcAft>
                <a:spcPts val="600"/>
              </a:spcAft>
            </a:pPr>
            <a:r>
              <a:rPr lang="en-US" altLang="en-US" dirty="0">
                <a:solidFill>
                  <a:srgbClr val="1A0AFF"/>
                </a:solidFill>
                <a:latin typeface="Times" panose="02020603050405020304" pitchFamily="18" charset="0"/>
              </a:rPr>
              <a:t>The numerical aperture is</a:t>
            </a:r>
          </a:p>
          <a:p>
            <a:pPr>
              <a:spcAft>
                <a:spcPts val="600"/>
              </a:spcAft>
            </a:pPr>
            <a:r>
              <a:rPr lang="en-US" altLang="en-US" dirty="0">
                <a:solidFill>
                  <a:srgbClr val="1A0AFF"/>
                </a:solidFill>
                <a:latin typeface="Times" panose="02020603050405020304" pitchFamily="18" charset="0"/>
              </a:rPr>
              <a:t> NA = (</a:t>
            </a:r>
            <a:r>
              <a:rPr lang="en-US" altLang="en-US" i="1" dirty="0">
                <a:solidFill>
                  <a:srgbClr val="1A0AFF"/>
                </a:solidFill>
                <a:latin typeface="Times" panose="02020603050405020304" pitchFamily="18" charset="0"/>
              </a:rPr>
              <a:t>n</a:t>
            </a:r>
            <a:r>
              <a:rPr lang="en-US" altLang="en-US" baseline="-25000" dirty="0">
                <a:solidFill>
                  <a:srgbClr val="1A0AFF"/>
                </a:solidFill>
                <a:latin typeface="Times" panose="02020603050405020304" pitchFamily="18" charset="0"/>
              </a:rPr>
              <a:t>1</a:t>
            </a:r>
            <a:r>
              <a:rPr lang="en-US" altLang="en-US" baseline="30000" dirty="0">
                <a:solidFill>
                  <a:srgbClr val="1A0AFF"/>
                </a:solidFill>
                <a:latin typeface="Times" panose="02020603050405020304" pitchFamily="18" charset="0"/>
              </a:rPr>
              <a:t>2</a:t>
            </a:r>
            <a:r>
              <a:rPr lang="en-US" altLang="en-US" dirty="0">
                <a:solidFill>
                  <a:srgbClr val="1A0AFF"/>
                </a:solidFill>
                <a:latin typeface="Symbol" panose="05050102010706020507" pitchFamily="18" charset="2"/>
                <a:sym typeface="Symbol" panose="05050102010706020507" pitchFamily="18" charset="2"/>
              </a:rPr>
              <a:t></a:t>
            </a:r>
            <a:r>
              <a:rPr lang="en-US" altLang="en-US" i="1" dirty="0">
                <a:solidFill>
                  <a:srgbClr val="1A0AFF"/>
                </a:solidFill>
                <a:latin typeface="Times" panose="02020603050405020304" pitchFamily="18" charset="0"/>
              </a:rPr>
              <a:t>n</a:t>
            </a:r>
            <a:r>
              <a:rPr lang="en-US" altLang="en-US" baseline="-25000" dirty="0">
                <a:solidFill>
                  <a:srgbClr val="1A0AFF"/>
                </a:solidFill>
                <a:latin typeface="Times" panose="02020603050405020304" pitchFamily="18" charset="0"/>
              </a:rPr>
              <a:t>2</a:t>
            </a:r>
            <a:r>
              <a:rPr lang="en-US" altLang="en-US" baseline="30000" dirty="0">
                <a:solidFill>
                  <a:srgbClr val="1A0AFF"/>
                </a:solidFill>
                <a:latin typeface="Times" panose="02020603050405020304" pitchFamily="18" charset="0"/>
              </a:rPr>
              <a:t>2</a:t>
            </a:r>
            <a:r>
              <a:rPr lang="en-US" altLang="en-US" dirty="0">
                <a:solidFill>
                  <a:srgbClr val="1A0AFF"/>
                </a:solidFill>
                <a:latin typeface="Times" panose="02020603050405020304" pitchFamily="18" charset="0"/>
              </a:rPr>
              <a:t>)</a:t>
            </a:r>
            <a:r>
              <a:rPr lang="en-US" altLang="en-US" baseline="30000" dirty="0">
                <a:solidFill>
                  <a:srgbClr val="1A0AFF"/>
                </a:solidFill>
                <a:latin typeface="Times" panose="02020603050405020304" pitchFamily="18" charset="0"/>
              </a:rPr>
              <a:t>1/2</a:t>
            </a:r>
            <a:r>
              <a:rPr lang="en-US" altLang="en-US" dirty="0">
                <a:solidFill>
                  <a:srgbClr val="1A0AFF"/>
                </a:solidFill>
                <a:latin typeface="Times" panose="02020603050405020304" pitchFamily="18" charset="0"/>
              </a:rPr>
              <a:t> = (1.480</a:t>
            </a:r>
            <a:r>
              <a:rPr lang="en-US" altLang="en-US" baseline="30000" dirty="0">
                <a:solidFill>
                  <a:srgbClr val="1A0AFF"/>
                </a:solidFill>
                <a:latin typeface="Times" panose="02020603050405020304" pitchFamily="18" charset="0"/>
              </a:rPr>
              <a:t>2</a:t>
            </a:r>
            <a:r>
              <a:rPr lang="en-US" altLang="en-US" dirty="0">
                <a:solidFill>
                  <a:srgbClr val="1A0AFF"/>
                </a:solidFill>
                <a:latin typeface="Symbol" panose="05050102010706020507" pitchFamily="18" charset="2"/>
                <a:sym typeface="Symbol" panose="05050102010706020507" pitchFamily="18" charset="2"/>
              </a:rPr>
              <a:t></a:t>
            </a:r>
            <a:r>
              <a:rPr lang="en-US" altLang="en-US" dirty="0">
                <a:solidFill>
                  <a:srgbClr val="1A0AFF"/>
                </a:solidFill>
                <a:latin typeface="Times" panose="02020603050405020304" pitchFamily="18" charset="0"/>
              </a:rPr>
              <a:t>1.460</a:t>
            </a:r>
            <a:r>
              <a:rPr lang="en-US" altLang="en-US" baseline="30000" dirty="0">
                <a:solidFill>
                  <a:srgbClr val="1A0AFF"/>
                </a:solidFill>
                <a:latin typeface="Times" panose="02020603050405020304" pitchFamily="18" charset="0"/>
              </a:rPr>
              <a:t>2</a:t>
            </a:r>
            <a:r>
              <a:rPr lang="en-US" altLang="en-US" dirty="0">
                <a:solidFill>
                  <a:srgbClr val="1A0AFF"/>
                </a:solidFill>
                <a:latin typeface="Times" panose="02020603050405020304" pitchFamily="18" charset="0"/>
              </a:rPr>
              <a:t>)</a:t>
            </a:r>
            <a:r>
              <a:rPr lang="en-US" altLang="en-US" baseline="30000" dirty="0">
                <a:solidFill>
                  <a:srgbClr val="1A0AFF"/>
                </a:solidFill>
                <a:latin typeface="Times" panose="02020603050405020304" pitchFamily="18" charset="0"/>
              </a:rPr>
              <a:t>1/2</a:t>
            </a:r>
            <a:r>
              <a:rPr lang="en-US" altLang="en-US" dirty="0">
                <a:solidFill>
                  <a:srgbClr val="1A0AFF"/>
                </a:solidFill>
                <a:latin typeface="Times" panose="02020603050405020304" pitchFamily="18" charset="0"/>
              </a:rPr>
              <a:t> = </a:t>
            </a:r>
            <a:r>
              <a:rPr lang="en-US" altLang="en-US" b="1" dirty="0">
                <a:solidFill>
                  <a:srgbClr val="1A0AFF"/>
                </a:solidFill>
                <a:latin typeface="Times" panose="02020603050405020304" pitchFamily="18" charset="0"/>
              </a:rPr>
              <a:t>0.2425 or </a:t>
            </a:r>
            <a:r>
              <a:rPr lang="en-US" altLang="en-US" b="1" dirty="0" smtClean="0">
                <a:solidFill>
                  <a:srgbClr val="1A0AFF"/>
                </a:solidFill>
                <a:latin typeface="Times" panose="02020603050405020304" pitchFamily="18" charset="0"/>
              </a:rPr>
              <a:t>24.3</a:t>
            </a:r>
            <a:r>
              <a:rPr lang="en-US" altLang="en-US" b="1" dirty="0">
                <a:solidFill>
                  <a:srgbClr val="1A0AFF"/>
                </a:solidFill>
                <a:latin typeface="Times" panose="02020603050405020304" pitchFamily="18" charset="0"/>
              </a:rPr>
              <a:t>%</a:t>
            </a:r>
            <a:endParaRPr lang="en-US" altLang="en-US" dirty="0">
              <a:solidFill>
                <a:srgbClr val="1A0AFF"/>
              </a:solidFill>
              <a:latin typeface="Times" panose="02020603050405020304" pitchFamily="18" charset="0"/>
            </a:endParaRPr>
          </a:p>
          <a:p>
            <a:pPr>
              <a:spcAft>
                <a:spcPts val="600"/>
              </a:spcAft>
            </a:pPr>
            <a:r>
              <a:rPr lang="en-US" altLang="en-US" dirty="0">
                <a:solidFill>
                  <a:srgbClr val="1A0AFF"/>
                </a:solidFill>
                <a:latin typeface="Times" panose="02020603050405020304" pitchFamily="18" charset="0"/>
              </a:rPr>
              <a:t>From, </a:t>
            </a:r>
            <a:r>
              <a:rPr lang="en-US" altLang="en-US" dirty="0" err="1">
                <a:solidFill>
                  <a:srgbClr val="1A0AFF"/>
                </a:solidFill>
                <a:latin typeface="Times" panose="02020603050405020304" pitchFamily="18" charset="0"/>
              </a:rPr>
              <a:t>sin</a:t>
            </a:r>
            <a:r>
              <a:rPr lang="en-US" altLang="en-US" i="1" dirty="0" err="1">
                <a:solidFill>
                  <a:srgbClr val="1A0AFF"/>
                </a:solidFill>
                <a:latin typeface="Symbol" panose="05050102010706020507" pitchFamily="18" charset="2"/>
                <a:sym typeface="Symbol" panose="05050102010706020507" pitchFamily="18" charset="2"/>
              </a:rPr>
              <a:t></a:t>
            </a:r>
            <a:r>
              <a:rPr lang="en-US" altLang="en-US" i="1" baseline="-25000" dirty="0" err="1">
                <a:solidFill>
                  <a:srgbClr val="1A0AFF"/>
                </a:solidFill>
                <a:latin typeface="Times" panose="02020603050405020304" pitchFamily="18" charset="0"/>
              </a:rPr>
              <a:t>max</a:t>
            </a:r>
            <a:r>
              <a:rPr lang="en-US" altLang="en-US" dirty="0">
                <a:solidFill>
                  <a:srgbClr val="1A0AFF"/>
                </a:solidFill>
                <a:latin typeface="Times" panose="02020603050405020304" pitchFamily="18" charset="0"/>
              </a:rPr>
              <a:t> = NA/</a:t>
            </a:r>
            <a:r>
              <a:rPr lang="en-US" altLang="en-US" i="1" dirty="0">
                <a:solidFill>
                  <a:srgbClr val="1A0AFF"/>
                </a:solidFill>
                <a:latin typeface="Times" panose="02020603050405020304" pitchFamily="18" charset="0"/>
              </a:rPr>
              <a:t>n</a:t>
            </a:r>
            <a:r>
              <a:rPr lang="en-US" altLang="en-US" i="1" baseline="-25000" dirty="0">
                <a:solidFill>
                  <a:srgbClr val="1A0AFF"/>
                </a:solidFill>
                <a:latin typeface="Times" panose="02020603050405020304" pitchFamily="18" charset="0"/>
              </a:rPr>
              <a:t>o</a:t>
            </a:r>
            <a:r>
              <a:rPr lang="en-US" altLang="en-US" dirty="0">
                <a:solidFill>
                  <a:srgbClr val="1A0AFF"/>
                </a:solidFill>
                <a:latin typeface="Times" panose="02020603050405020304" pitchFamily="18" charset="0"/>
              </a:rPr>
              <a:t> = 0.2425/1</a:t>
            </a:r>
          </a:p>
          <a:p>
            <a:pPr>
              <a:spcAft>
                <a:spcPts val="600"/>
              </a:spcAft>
            </a:pPr>
            <a:r>
              <a:rPr lang="en-US" altLang="en-US" dirty="0">
                <a:solidFill>
                  <a:srgbClr val="1A0AFF"/>
                </a:solidFill>
                <a:latin typeface="Times" panose="02020603050405020304" pitchFamily="18" charset="0"/>
              </a:rPr>
              <a:t>Acceptance angle </a:t>
            </a:r>
            <a:r>
              <a:rPr lang="en-US" altLang="en-US" i="1" dirty="0">
                <a:solidFill>
                  <a:srgbClr val="1A0AFF"/>
                </a:solidFill>
                <a:latin typeface="Symbol" panose="05050102010706020507" pitchFamily="18" charset="2"/>
                <a:sym typeface="Symbol" panose="05050102010706020507" pitchFamily="18" charset="2"/>
              </a:rPr>
              <a:t></a:t>
            </a:r>
            <a:r>
              <a:rPr lang="en-US" altLang="en-US" i="1" baseline="-25000" dirty="0">
                <a:solidFill>
                  <a:srgbClr val="1A0AFF"/>
                </a:solidFill>
                <a:latin typeface="Times" panose="02020603050405020304" pitchFamily="18" charset="0"/>
              </a:rPr>
              <a:t>max</a:t>
            </a:r>
            <a:r>
              <a:rPr lang="en-US" altLang="en-US" dirty="0">
                <a:solidFill>
                  <a:srgbClr val="1A0AFF"/>
                </a:solidFill>
                <a:latin typeface="Times" panose="02020603050405020304" pitchFamily="18" charset="0"/>
              </a:rPr>
              <a:t> = </a:t>
            </a:r>
            <a:r>
              <a:rPr lang="en-US" altLang="en-US" b="1" dirty="0">
                <a:solidFill>
                  <a:srgbClr val="1A0AFF"/>
                </a:solidFill>
                <a:latin typeface="Times" panose="02020603050405020304" pitchFamily="18" charset="0"/>
              </a:rPr>
              <a:t>14</a:t>
            </a:r>
            <a:r>
              <a:rPr lang="en-US" altLang="en-US" b="1" dirty="0">
                <a:solidFill>
                  <a:srgbClr val="1A0AFF"/>
                </a:solidFill>
                <a:latin typeface="Symbol" panose="05050102010706020507" pitchFamily="18" charset="2"/>
                <a:sym typeface="Symbol" panose="05050102010706020507" pitchFamily="18" charset="2"/>
              </a:rPr>
              <a:t></a:t>
            </a:r>
            <a:r>
              <a:rPr lang="en-US" altLang="en-US" dirty="0">
                <a:solidFill>
                  <a:srgbClr val="1A0AFF"/>
                </a:solidFill>
                <a:latin typeface="Times" panose="02020603050405020304" pitchFamily="18" charset="0"/>
              </a:rPr>
              <a:t> </a:t>
            </a:r>
          </a:p>
          <a:p>
            <a:pPr>
              <a:spcAft>
                <a:spcPts val="600"/>
              </a:spcAft>
            </a:pPr>
            <a:r>
              <a:rPr lang="en-US" altLang="en-US" dirty="0">
                <a:solidFill>
                  <a:srgbClr val="1A0AFF"/>
                </a:solidFill>
                <a:latin typeface="Times" panose="02020603050405020304" pitchFamily="18" charset="0"/>
              </a:rPr>
              <a:t>Total acceptance angle 2</a:t>
            </a:r>
            <a:r>
              <a:rPr lang="en-US" altLang="en-US" i="1" dirty="0">
                <a:solidFill>
                  <a:srgbClr val="1A0AFF"/>
                </a:solidFill>
                <a:latin typeface="Symbol" panose="05050102010706020507" pitchFamily="18" charset="2"/>
                <a:sym typeface="Symbol" panose="05050102010706020507" pitchFamily="18" charset="2"/>
              </a:rPr>
              <a:t></a:t>
            </a:r>
            <a:r>
              <a:rPr lang="en-US" altLang="en-US" i="1" baseline="-25000" dirty="0">
                <a:solidFill>
                  <a:srgbClr val="1A0AFF"/>
                </a:solidFill>
                <a:latin typeface="Times" panose="02020603050405020304" pitchFamily="18" charset="0"/>
              </a:rPr>
              <a:t>max</a:t>
            </a:r>
            <a:r>
              <a:rPr lang="en-US" altLang="en-US" dirty="0">
                <a:solidFill>
                  <a:srgbClr val="1A0AFF"/>
                </a:solidFill>
                <a:latin typeface="Times" panose="02020603050405020304" pitchFamily="18" charset="0"/>
              </a:rPr>
              <a:t> = </a:t>
            </a:r>
            <a:r>
              <a:rPr lang="en-US" altLang="en-US" b="1" dirty="0">
                <a:solidFill>
                  <a:srgbClr val="1A0AFF"/>
                </a:solidFill>
                <a:latin typeface="Times" panose="02020603050405020304" pitchFamily="18" charset="0"/>
              </a:rPr>
              <a:t>28</a:t>
            </a:r>
            <a:r>
              <a:rPr lang="en-US" altLang="en-US" b="1" dirty="0">
                <a:solidFill>
                  <a:srgbClr val="1A0AFF"/>
                </a:solidFill>
                <a:latin typeface="Symbol" panose="05050102010706020507" pitchFamily="18" charset="2"/>
                <a:sym typeface="Symbol" panose="05050102010706020507" pitchFamily="18" charset="2"/>
              </a:rPr>
              <a:t></a:t>
            </a:r>
            <a:endParaRPr lang="en-US" altLang="en-US" dirty="0">
              <a:solidFill>
                <a:srgbClr val="1A0AFF"/>
              </a:solidFill>
              <a:latin typeface="Times" panose="02020603050405020304" pitchFamily="18" charset="0"/>
            </a:endParaRPr>
          </a:p>
          <a:p>
            <a:pPr>
              <a:spcAft>
                <a:spcPts val="600"/>
              </a:spcAft>
            </a:pPr>
            <a:r>
              <a:rPr lang="en-US" altLang="en-US" i="1" dirty="0">
                <a:solidFill>
                  <a:srgbClr val="1A0AFF"/>
                </a:solidFill>
                <a:latin typeface="Times" panose="02020603050405020304" pitchFamily="18" charset="0"/>
              </a:rPr>
              <a:t>V</a:t>
            </a:r>
            <a:r>
              <a:rPr lang="en-US" altLang="en-US" dirty="0">
                <a:solidFill>
                  <a:srgbClr val="1A0AFF"/>
                </a:solidFill>
                <a:latin typeface="Times" panose="02020603050405020304" pitchFamily="18" charset="0"/>
              </a:rPr>
              <a:t>-number in terms of the numerical aperture can be written as, </a:t>
            </a:r>
          </a:p>
          <a:p>
            <a:pPr>
              <a:spcAft>
                <a:spcPts val="600"/>
              </a:spcAft>
            </a:pPr>
            <a:r>
              <a:rPr lang="en-US" altLang="en-US" i="1" dirty="0">
                <a:solidFill>
                  <a:srgbClr val="1A0AFF"/>
                </a:solidFill>
                <a:latin typeface="Times" panose="02020603050405020304" pitchFamily="18" charset="0"/>
              </a:rPr>
              <a:t>V</a:t>
            </a:r>
            <a:r>
              <a:rPr lang="en-US" altLang="en-US" dirty="0">
                <a:solidFill>
                  <a:srgbClr val="1A0AFF"/>
                </a:solidFill>
                <a:latin typeface="Times" panose="02020603050405020304" pitchFamily="18" charset="0"/>
              </a:rPr>
              <a:t> = (2</a:t>
            </a:r>
            <a:r>
              <a:rPr lang="en-US" altLang="en-US" i="1" dirty="0">
                <a:solidFill>
                  <a:srgbClr val="1A0AFF"/>
                </a:solidFill>
                <a:latin typeface="Symbol" panose="05050102010706020507" pitchFamily="18" charset="2"/>
                <a:sym typeface="Symbol" panose="05050102010706020507" pitchFamily="18" charset="2"/>
              </a:rPr>
              <a:t></a:t>
            </a:r>
            <a:r>
              <a:rPr lang="en-US" altLang="en-US" i="1" dirty="0">
                <a:solidFill>
                  <a:srgbClr val="1A0AFF"/>
                </a:solidFill>
                <a:latin typeface="Times" panose="02020603050405020304" pitchFamily="18" charset="0"/>
              </a:rPr>
              <a:t>a</a:t>
            </a:r>
            <a:r>
              <a:rPr lang="en-US" altLang="en-US" dirty="0">
                <a:solidFill>
                  <a:srgbClr val="1A0AFF"/>
                </a:solidFill>
                <a:latin typeface="Times" panose="02020603050405020304" pitchFamily="18" charset="0"/>
              </a:rPr>
              <a:t>/</a:t>
            </a:r>
            <a:r>
              <a:rPr lang="en-US" altLang="en-US" i="1" dirty="0">
                <a:solidFill>
                  <a:srgbClr val="1A0AFF"/>
                </a:solidFill>
                <a:latin typeface="Symbol" panose="05050102010706020507" pitchFamily="18" charset="2"/>
                <a:sym typeface="Symbol" panose="05050102010706020507" pitchFamily="18" charset="2"/>
              </a:rPr>
              <a:t></a:t>
            </a:r>
            <a:r>
              <a:rPr lang="en-US" altLang="en-US" dirty="0">
                <a:solidFill>
                  <a:srgbClr val="1A0AFF"/>
                </a:solidFill>
                <a:latin typeface="Times" panose="02020603050405020304" pitchFamily="18" charset="0"/>
              </a:rPr>
              <a:t>)NA = [(2</a:t>
            </a:r>
            <a:r>
              <a:rPr lang="en-US" altLang="en-US" i="1" dirty="0">
                <a:solidFill>
                  <a:srgbClr val="1A0AFF"/>
                </a:solidFill>
                <a:latin typeface="Symbol" panose="05050102010706020507" pitchFamily="18" charset="2"/>
                <a:sym typeface="Symbol" panose="05050102010706020507" pitchFamily="18" charset="2"/>
              </a:rPr>
              <a:t></a:t>
            </a:r>
            <a:r>
              <a:rPr lang="en-US" altLang="en-US" dirty="0">
                <a:solidFill>
                  <a:srgbClr val="1A0AFF"/>
                </a:solidFill>
                <a:latin typeface="Times" panose="02020603050405020304" pitchFamily="18" charset="0"/>
              </a:rPr>
              <a:t>50 </a:t>
            </a:r>
            <a:r>
              <a:rPr lang="en-US" altLang="en-US" dirty="0">
                <a:solidFill>
                  <a:srgbClr val="1A0AFF"/>
                </a:solidFill>
                <a:latin typeface="Symbol" panose="05050102010706020507" pitchFamily="18" charset="2"/>
              </a:rPr>
              <a:t>m</a:t>
            </a:r>
            <a:r>
              <a:rPr lang="en-US" altLang="en-US" dirty="0">
                <a:solidFill>
                  <a:srgbClr val="1A0AFF"/>
                </a:solidFill>
                <a:latin typeface="Times" panose="02020603050405020304" pitchFamily="18" charset="0"/>
              </a:rPr>
              <a:t>m)/(0.85 </a:t>
            </a:r>
            <a:r>
              <a:rPr lang="en-US" altLang="en-US" dirty="0">
                <a:solidFill>
                  <a:srgbClr val="1A0AFF"/>
                </a:solidFill>
                <a:latin typeface="Symbol" panose="05050102010706020507" pitchFamily="18" charset="2"/>
              </a:rPr>
              <a:t>m</a:t>
            </a:r>
            <a:r>
              <a:rPr lang="en-US" altLang="en-US" dirty="0">
                <a:solidFill>
                  <a:srgbClr val="1A0AFF"/>
                </a:solidFill>
              </a:rPr>
              <a:t>m</a:t>
            </a:r>
            <a:r>
              <a:rPr lang="en-US" altLang="en-US" dirty="0">
                <a:solidFill>
                  <a:srgbClr val="1A0AFF"/>
                </a:solidFill>
                <a:latin typeface="Times" panose="02020603050405020304" pitchFamily="18" charset="0"/>
              </a:rPr>
              <a:t>)](0.2425) = 89.62</a:t>
            </a:r>
          </a:p>
          <a:p>
            <a:pPr>
              <a:spcAft>
                <a:spcPts val="600"/>
              </a:spcAft>
            </a:pPr>
            <a:r>
              <a:rPr lang="en-US" altLang="en-US" dirty="0">
                <a:solidFill>
                  <a:srgbClr val="1A0AFF"/>
                </a:solidFill>
                <a:latin typeface="Times" panose="02020603050405020304" pitchFamily="18" charset="0"/>
              </a:rPr>
              <a:t>The number of modes, </a:t>
            </a:r>
            <a:r>
              <a:rPr lang="en-US" altLang="en-US" i="1" dirty="0">
                <a:solidFill>
                  <a:srgbClr val="1A0AFF"/>
                </a:solidFill>
                <a:latin typeface="Times" panose="02020603050405020304" pitchFamily="18" charset="0"/>
              </a:rPr>
              <a:t>M</a:t>
            </a:r>
            <a:r>
              <a:rPr lang="en-US" altLang="en-US" dirty="0">
                <a:solidFill>
                  <a:srgbClr val="1A0AFF"/>
                </a:solidFill>
                <a:latin typeface="Times" panose="02020603050405020304" pitchFamily="18" charset="0"/>
              </a:rPr>
              <a:t> </a:t>
            </a:r>
            <a:r>
              <a:rPr lang="en-US" altLang="en-US" dirty="0">
                <a:solidFill>
                  <a:srgbClr val="1A0AFF"/>
                </a:solidFill>
                <a:latin typeface="Times" panose="02020603050405020304" pitchFamily="18" charset="0"/>
                <a:sym typeface="Symbol" panose="05050102010706020507" pitchFamily="18" charset="2"/>
              </a:rPr>
              <a:t></a:t>
            </a:r>
            <a:r>
              <a:rPr lang="en-US" altLang="en-US" dirty="0">
                <a:solidFill>
                  <a:srgbClr val="1A0AFF"/>
                </a:solidFill>
                <a:latin typeface="Times" panose="02020603050405020304" pitchFamily="18" charset="0"/>
              </a:rPr>
              <a:t> </a:t>
            </a:r>
            <a:r>
              <a:rPr lang="en-US" altLang="en-US" i="1" dirty="0">
                <a:solidFill>
                  <a:srgbClr val="1A0AFF"/>
                </a:solidFill>
                <a:latin typeface="Times" panose="02020603050405020304" pitchFamily="18" charset="0"/>
              </a:rPr>
              <a:t>V</a:t>
            </a:r>
            <a:r>
              <a:rPr lang="en-US" altLang="en-US" baseline="30000" dirty="0">
                <a:solidFill>
                  <a:srgbClr val="1A0AFF"/>
                </a:solidFill>
                <a:latin typeface="Times" panose="02020603050405020304" pitchFamily="18" charset="0"/>
              </a:rPr>
              <a:t>2</a:t>
            </a:r>
            <a:r>
              <a:rPr lang="en-US" altLang="en-US" dirty="0">
                <a:solidFill>
                  <a:srgbClr val="1A0AFF"/>
                </a:solidFill>
                <a:latin typeface="Times" panose="02020603050405020304" pitchFamily="18" charset="0"/>
              </a:rPr>
              <a:t>/2 = </a:t>
            </a:r>
            <a:r>
              <a:rPr lang="en-US" altLang="en-US" b="1" dirty="0">
                <a:solidFill>
                  <a:srgbClr val="1A0AFF"/>
                </a:solidFill>
                <a:latin typeface="Times" panose="02020603050405020304" pitchFamily="18" charset="0"/>
              </a:rPr>
              <a:t>4016</a:t>
            </a:r>
            <a:endParaRPr lang="en-US" altLang="en-US" b="1" dirty="0"/>
          </a:p>
        </p:txBody>
      </p:sp>
      <p:sp>
        <p:nvSpPr>
          <p:cNvPr id="2" name="Rectangle 1"/>
          <p:cNvSpPr/>
          <p:nvPr/>
        </p:nvSpPr>
        <p:spPr>
          <a:xfrm>
            <a:off x="4914900" y="1760538"/>
            <a:ext cx="4048125" cy="708025"/>
          </a:xfrm>
          <a:prstGeom prst="rect">
            <a:avLst/>
          </a:prstGeom>
          <a:ln>
            <a:solidFill>
              <a:srgbClr val="008000"/>
            </a:solidFill>
          </a:ln>
        </p:spPr>
        <p:txBody>
          <a:bodyPr wrap="none">
            <a:spAutoFit/>
          </a:bodyPr>
          <a:lstStyle/>
          <a:p>
            <a:pPr>
              <a:defRPr/>
            </a:pPr>
            <a:r>
              <a:rPr lang="en-US" altLang="en-US" sz="2000" dirty="0">
                <a:solidFill>
                  <a:srgbClr val="008000"/>
                </a:solidFill>
                <a:latin typeface="+mn-lt"/>
              </a:rPr>
              <a:t>Normalized refractive index</a:t>
            </a:r>
          </a:p>
          <a:p>
            <a:pPr>
              <a:defRPr/>
            </a:pPr>
            <a:r>
              <a:rPr lang="en-US" altLang="en-US" sz="2000" dirty="0">
                <a:solidFill>
                  <a:srgbClr val="008000"/>
                </a:solidFill>
                <a:latin typeface="Symbol" panose="05050102010706020507" pitchFamily="18" charset="2"/>
              </a:rPr>
              <a:t>D</a:t>
            </a:r>
            <a:r>
              <a:rPr lang="en-US" altLang="en-US" sz="2000" dirty="0">
                <a:solidFill>
                  <a:srgbClr val="008000"/>
                </a:solidFill>
                <a:latin typeface="Times" panose="02020603050405020304" pitchFamily="18" charset="0"/>
              </a:rPr>
              <a:t> = (</a:t>
            </a:r>
            <a:r>
              <a:rPr lang="en-US" altLang="en-US" sz="2000" i="1" dirty="0">
                <a:solidFill>
                  <a:srgbClr val="008000"/>
                </a:solidFill>
                <a:latin typeface="Times" panose="02020603050405020304" pitchFamily="18" charset="0"/>
              </a:rPr>
              <a:t>n</a:t>
            </a:r>
            <a:r>
              <a:rPr lang="en-US" altLang="en-US" sz="2000" baseline="-25000" dirty="0">
                <a:solidFill>
                  <a:srgbClr val="008000"/>
                </a:solidFill>
                <a:latin typeface="Times" panose="02020603050405020304" pitchFamily="18" charset="0"/>
              </a:rPr>
              <a:t>1</a:t>
            </a:r>
            <a:r>
              <a:rPr lang="en-US" altLang="en-US" sz="2000" dirty="0">
                <a:solidFill>
                  <a:srgbClr val="008000"/>
                </a:solidFill>
                <a:latin typeface="Symbol" panose="05050102010706020507" pitchFamily="18" charset="2"/>
                <a:sym typeface="Symbol" panose="05050102010706020507" pitchFamily="18" charset="2"/>
              </a:rPr>
              <a:t></a:t>
            </a:r>
            <a:r>
              <a:rPr lang="en-US" altLang="en-US" sz="2000" i="1" dirty="0">
                <a:solidFill>
                  <a:srgbClr val="008000"/>
                </a:solidFill>
                <a:latin typeface="Times" panose="02020603050405020304" pitchFamily="18" charset="0"/>
              </a:rPr>
              <a:t>n</a:t>
            </a:r>
            <a:r>
              <a:rPr lang="en-US" altLang="en-US" sz="2000" baseline="-25000" dirty="0">
                <a:solidFill>
                  <a:srgbClr val="008000"/>
                </a:solidFill>
                <a:latin typeface="Times" panose="02020603050405020304" pitchFamily="18" charset="0"/>
              </a:rPr>
              <a:t>2</a:t>
            </a:r>
            <a:r>
              <a:rPr lang="en-US" altLang="en-US" sz="2000" dirty="0">
                <a:solidFill>
                  <a:srgbClr val="008000"/>
                </a:solidFill>
                <a:latin typeface="Times" panose="02020603050405020304" pitchFamily="18" charset="0"/>
              </a:rPr>
              <a:t>) /</a:t>
            </a:r>
            <a:r>
              <a:rPr lang="en-US" altLang="en-US" sz="2000" baseline="30000" dirty="0">
                <a:solidFill>
                  <a:srgbClr val="008000"/>
                </a:solidFill>
                <a:latin typeface="Times" panose="02020603050405020304" pitchFamily="18" charset="0"/>
              </a:rPr>
              <a:t> </a:t>
            </a:r>
            <a:r>
              <a:rPr lang="en-US" altLang="en-US" sz="2000" i="1" dirty="0">
                <a:solidFill>
                  <a:srgbClr val="008000"/>
                </a:solidFill>
                <a:latin typeface="Times" panose="02020603050405020304" pitchFamily="18" charset="0"/>
              </a:rPr>
              <a:t>n</a:t>
            </a:r>
            <a:r>
              <a:rPr lang="en-US" altLang="en-US" sz="2000" baseline="-25000" dirty="0">
                <a:solidFill>
                  <a:srgbClr val="008000"/>
                </a:solidFill>
                <a:latin typeface="Times" panose="02020603050405020304" pitchFamily="18" charset="0"/>
              </a:rPr>
              <a:t>1</a:t>
            </a:r>
            <a:r>
              <a:rPr lang="en-US" altLang="en-US" sz="2000" dirty="0">
                <a:solidFill>
                  <a:srgbClr val="008000"/>
                </a:solidFill>
                <a:latin typeface="Times" panose="02020603050405020304" pitchFamily="18" charset="0"/>
              </a:rPr>
              <a:t> = </a:t>
            </a:r>
            <a:r>
              <a:rPr lang="en-US" altLang="en-US" sz="2000" b="1" dirty="0">
                <a:solidFill>
                  <a:srgbClr val="008000"/>
                </a:solidFill>
                <a:latin typeface="Times" panose="02020603050405020304" pitchFamily="18" charset="0"/>
              </a:rPr>
              <a:t>0.0135 or 1.35%  </a:t>
            </a:r>
            <a:endParaRPr lang="en-CA" sz="2000" b="1" dirty="0">
              <a:solidFill>
                <a:srgbClr val="008000"/>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228600" y="152400"/>
            <a:ext cx="792480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1800" b="1" dirty="0">
                <a:solidFill>
                  <a:srgbClr val="FF020B"/>
                </a:solidFill>
                <a:latin typeface="Times" panose="02020603050405020304" pitchFamily="18" charset="0"/>
              </a:rPr>
              <a:t>Example: A single mode </a:t>
            </a:r>
            <a:r>
              <a:rPr lang="en-US" altLang="en-US" sz="1800" b="1" dirty="0" smtClean="0">
                <a:solidFill>
                  <a:srgbClr val="FF020B"/>
                </a:solidFill>
                <a:latin typeface="Times" panose="02020603050405020304" pitchFamily="18" charset="0"/>
              </a:rPr>
              <a:t>fiber and cut-off wavelength</a:t>
            </a:r>
            <a:endParaRPr lang="en-US" altLang="en-US" sz="1800" b="1" dirty="0">
              <a:solidFill>
                <a:srgbClr val="FF020B"/>
              </a:solidFill>
              <a:latin typeface="Times" panose="02020603050405020304" pitchFamily="18" charset="0"/>
            </a:endParaRPr>
          </a:p>
          <a:p>
            <a:pPr>
              <a:spcAft>
                <a:spcPts val="600"/>
              </a:spcAft>
            </a:pPr>
            <a:r>
              <a:rPr lang="en-US" altLang="en-US" sz="1800" dirty="0">
                <a:solidFill>
                  <a:srgbClr val="FF020B"/>
                </a:solidFill>
                <a:latin typeface="Times" panose="02020603050405020304" pitchFamily="18" charset="0"/>
              </a:rPr>
              <a:t>A typical single mode optical fiber has a core of diameter 8 </a:t>
            </a:r>
            <a:r>
              <a:rPr lang="en-US" altLang="en-US" sz="1800" dirty="0">
                <a:solidFill>
                  <a:srgbClr val="FF020B"/>
                </a:solidFill>
                <a:latin typeface="Symbol" panose="05050102010706020507" pitchFamily="18" charset="2"/>
                <a:sym typeface="Symbol" panose="05050102010706020507" pitchFamily="18" charset="2"/>
              </a:rPr>
              <a:t></a:t>
            </a:r>
            <a:r>
              <a:rPr lang="en-US" altLang="en-US" sz="1800" dirty="0">
                <a:solidFill>
                  <a:srgbClr val="FF020B"/>
                </a:solidFill>
                <a:latin typeface="Times" panose="02020603050405020304" pitchFamily="18" charset="0"/>
              </a:rPr>
              <a:t>m and a refractive index of 1.460. The normalized index difference is 0.3%. The cladding diameter is 125 </a:t>
            </a:r>
            <a:r>
              <a:rPr lang="en-US" altLang="en-US" sz="1800" dirty="0">
                <a:solidFill>
                  <a:srgbClr val="FF020B"/>
                </a:solidFill>
                <a:latin typeface="Symbol" panose="05050102010706020507" pitchFamily="18" charset="2"/>
                <a:sym typeface="Symbol" panose="05050102010706020507" pitchFamily="18" charset="2"/>
              </a:rPr>
              <a:t></a:t>
            </a:r>
            <a:r>
              <a:rPr lang="en-US" altLang="en-US" sz="1800" dirty="0">
                <a:solidFill>
                  <a:srgbClr val="FF020B"/>
                </a:solidFill>
                <a:latin typeface="Times" panose="02020603050405020304" pitchFamily="18" charset="0"/>
              </a:rPr>
              <a:t>m. Calculate the numerical aperture and the total acceptance angle of the fiber. What is the single mode cut-off frequency </a:t>
            </a:r>
            <a:r>
              <a:rPr lang="en-US" altLang="en-US" sz="1800" i="1" dirty="0">
                <a:solidFill>
                  <a:srgbClr val="FF020B"/>
                </a:solidFill>
                <a:latin typeface="Symbol" panose="05050102010706020507" pitchFamily="18" charset="2"/>
                <a:sym typeface="Symbol" panose="05050102010706020507" pitchFamily="18" charset="2"/>
              </a:rPr>
              <a:t></a:t>
            </a:r>
            <a:r>
              <a:rPr lang="en-US" altLang="en-US" sz="1800" i="1" baseline="-25000" dirty="0">
                <a:solidFill>
                  <a:srgbClr val="FF020B"/>
                </a:solidFill>
                <a:latin typeface="Times" panose="02020603050405020304" pitchFamily="18" charset="0"/>
              </a:rPr>
              <a:t>c</a:t>
            </a:r>
            <a:r>
              <a:rPr lang="en-US" altLang="en-US" sz="1800" dirty="0">
                <a:solidFill>
                  <a:srgbClr val="FF020B"/>
                </a:solidFill>
                <a:latin typeface="Times" panose="02020603050405020304" pitchFamily="18" charset="0"/>
              </a:rPr>
              <a:t> of the fiber?</a:t>
            </a:r>
            <a:endParaRPr lang="en-US" altLang="en-US" sz="2000" dirty="0">
              <a:latin typeface="Times" panose="02020603050405020304" pitchFamily="18" charset="0"/>
            </a:endParaRPr>
          </a:p>
          <a:p>
            <a:pPr>
              <a:spcAft>
                <a:spcPts val="600"/>
              </a:spcAft>
            </a:pPr>
            <a:r>
              <a:rPr lang="en-US" altLang="en-US" sz="2000" b="1" dirty="0">
                <a:solidFill>
                  <a:schemeClr val="accent2">
                    <a:lumMod val="75000"/>
                  </a:schemeClr>
                </a:solidFill>
                <a:latin typeface="Times" panose="02020603050405020304" pitchFamily="18" charset="0"/>
              </a:rPr>
              <a:t>Solution</a:t>
            </a:r>
          </a:p>
          <a:p>
            <a:pPr>
              <a:spcAft>
                <a:spcPts val="600"/>
              </a:spcAft>
            </a:pPr>
            <a:r>
              <a:rPr lang="en-US" altLang="en-US" sz="2000" dirty="0">
                <a:solidFill>
                  <a:schemeClr val="accent2">
                    <a:lumMod val="75000"/>
                  </a:schemeClr>
                </a:solidFill>
                <a:latin typeface="Times" panose="02020603050405020304" pitchFamily="18" charset="0"/>
              </a:rPr>
              <a:t>The numerical aperture</a:t>
            </a:r>
          </a:p>
          <a:p>
            <a:pPr>
              <a:spcAft>
                <a:spcPts val="600"/>
              </a:spcAft>
            </a:pPr>
            <a:r>
              <a:rPr lang="en-US" altLang="en-US" sz="2000" dirty="0">
                <a:solidFill>
                  <a:schemeClr val="accent2">
                    <a:lumMod val="75000"/>
                  </a:schemeClr>
                </a:solidFill>
                <a:latin typeface="Times" panose="02020603050405020304" pitchFamily="18" charset="0"/>
              </a:rPr>
              <a:t>NA = (</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1</a:t>
            </a:r>
            <a:r>
              <a:rPr lang="en-US" altLang="en-US" sz="2000" baseline="30000" dirty="0">
                <a:solidFill>
                  <a:schemeClr val="accent2">
                    <a:lumMod val="75000"/>
                  </a:schemeClr>
                </a:solidFill>
                <a:latin typeface="Times" panose="02020603050405020304" pitchFamily="18" charset="0"/>
              </a:rPr>
              <a:t>2</a:t>
            </a:r>
            <a:r>
              <a:rPr lang="en-US" altLang="en-US" sz="2000" dirty="0">
                <a:solidFill>
                  <a:schemeClr val="accent2">
                    <a:lumMod val="75000"/>
                  </a:schemeClr>
                </a:solidFill>
                <a:latin typeface="Symbol" panose="05050102010706020507" pitchFamily="18" charset="2"/>
                <a:sym typeface="Symbol" panose="05050102010706020507" pitchFamily="18" charset="2"/>
              </a:rPr>
              <a:t></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2</a:t>
            </a:r>
            <a:r>
              <a:rPr lang="en-US" altLang="en-US" sz="2000" baseline="30000" dirty="0">
                <a:solidFill>
                  <a:schemeClr val="accent2">
                    <a:lumMod val="75000"/>
                  </a:schemeClr>
                </a:solidFill>
                <a:latin typeface="Times" panose="02020603050405020304" pitchFamily="18" charset="0"/>
              </a:rPr>
              <a:t>2</a:t>
            </a:r>
            <a:r>
              <a:rPr lang="en-US" altLang="en-US" sz="2000" dirty="0">
                <a:solidFill>
                  <a:schemeClr val="accent2">
                    <a:lumMod val="75000"/>
                  </a:schemeClr>
                </a:solidFill>
                <a:latin typeface="Times" panose="02020603050405020304" pitchFamily="18" charset="0"/>
              </a:rPr>
              <a:t>)</a:t>
            </a:r>
            <a:r>
              <a:rPr lang="en-US" altLang="en-US" sz="2000" baseline="30000" dirty="0">
                <a:solidFill>
                  <a:schemeClr val="accent2">
                    <a:lumMod val="75000"/>
                  </a:schemeClr>
                </a:solidFill>
                <a:latin typeface="Times" panose="02020603050405020304" pitchFamily="18" charset="0"/>
              </a:rPr>
              <a:t>1/2</a:t>
            </a:r>
            <a:r>
              <a:rPr lang="en-US" altLang="en-US" sz="2000" dirty="0">
                <a:solidFill>
                  <a:schemeClr val="accent2">
                    <a:lumMod val="75000"/>
                  </a:schemeClr>
                </a:solidFill>
                <a:latin typeface="Times" panose="02020603050405020304" pitchFamily="18" charset="0"/>
              </a:rPr>
              <a:t> = [(</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1</a:t>
            </a:r>
            <a:r>
              <a:rPr lang="en-US" altLang="en-US" sz="2000" dirty="0">
                <a:solidFill>
                  <a:schemeClr val="accent2">
                    <a:lumMod val="75000"/>
                  </a:schemeClr>
                </a:solidFill>
                <a:latin typeface="Times" panose="02020603050405020304" pitchFamily="18" charset="0"/>
              </a:rPr>
              <a:t> + </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2</a:t>
            </a:r>
            <a:r>
              <a:rPr lang="en-US" altLang="en-US" sz="2000" dirty="0">
                <a:solidFill>
                  <a:schemeClr val="accent2">
                    <a:lumMod val="75000"/>
                  </a:schemeClr>
                </a:solidFill>
                <a:latin typeface="Times" panose="02020603050405020304" pitchFamily="18" charset="0"/>
              </a:rPr>
              <a:t>)(</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1</a:t>
            </a:r>
            <a:r>
              <a:rPr lang="en-US" altLang="en-US" sz="2000" dirty="0">
                <a:solidFill>
                  <a:schemeClr val="accent2">
                    <a:lumMod val="75000"/>
                  </a:schemeClr>
                </a:solidFill>
                <a:latin typeface="Symbol" panose="05050102010706020507" pitchFamily="18" charset="2"/>
                <a:sym typeface="Symbol" panose="05050102010706020507" pitchFamily="18" charset="2"/>
              </a:rPr>
              <a:t></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2</a:t>
            </a:r>
            <a:r>
              <a:rPr lang="en-US" altLang="en-US" sz="2000" dirty="0">
                <a:solidFill>
                  <a:schemeClr val="accent2">
                    <a:lumMod val="75000"/>
                  </a:schemeClr>
                </a:solidFill>
                <a:latin typeface="Times" panose="02020603050405020304" pitchFamily="18" charset="0"/>
              </a:rPr>
              <a:t>)]</a:t>
            </a:r>
            <a:r>
              <a:rPr lang="en-US" altLang="en-US" sz="2000" baseline="30000" dirty="0">
                <a:solidFill>
                  <a:schemeClr val="accent2">
                    <a:lumMod val="75000"/>
                  </a:schemeClr>
                </a:solidFill>
                <a:latin typeface="Times" panose="02020603050405020304" pitchFamily="18" charset="0"/>
              </a:rPr>
              <a:t>1/2</a:t>
            </a:r>
            <a:endParaRPr lang="en-US" altLang="en-US" sz="2000" dirty="0">
              <a:solidFill>
                <a:schemeClr val="accent2">
                  <a:lumMod val="75000"/>
                </a:schemeClr>
              </a:solidFill>
              <a:latin typeface="Times" panose="02020603050405020304" pitchFamily="18" charset="0"/>
            </a:endParaRPr>
          </a:p>
          <a:p>
            <a:pPr>
              <a:spcAft>
                <a:spcPts val="600"/>
              </a:spcAft>
            </a:pPr>
            <a:r>
              <a:rPr lang="en-US" altLang="en-US" sz="2000" dirty="0">
                <a:solidFill>
                  <a:schemeClr val="accent2">
                    <a:lumMod val="75000"/>
                  </a:schemeClr>
                </a:solidFill>
                <a:latin typeface="Times" panose="02020603050405020304" pitchFamily="18" charset="0"/>
              </a:rPr>
              <a:t>Substituting (</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1</a:t>
            </a:r>
            <a:r>
              <a:rPr lang="en-US" altLang="en-US" sz="2000" dirty="0">
                <a:solidFill>
                  <a:schemeClr val="accent2">
                    <a:lumMod val="75000"/>
                  </a:schemeClr>
                </a:solidFill>
                <a:latin typeface="Symbol" panose="05050102010706020507" pitchFamily="18" charset="2"/>
                <a:sym typeface="Symbol" panose="05050102010706020507" pitchFamily="18" charset="2"/>
              </a:rPr>
              <a:t></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2</a:t>
            </a:r>
            <a:r>
              <a:rPr lang="en-US" altLang="en-US" sz="2000" dirty="0">
                <a:solidFill>
                  <a:schemeClr val="accent2">
                    <a:lumMod val="75000"/>
                  </a:schemeClr>
                </a:solidFill>
                <a:latin typeface="Times" panose="02020603050405020304" pitchFamily="18" charset="0"/>
              </a:rPr>
              <a:t>) = </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1</a:t>
            </a:r>
            <a:r>
              <a:rPr lang="en-US" altLang="en-US" sz="2000" dirty="0">
                <a:solidFill>
                  <a:schemeClr val="accent2">
                    <a:lumMod val="75000"/>
                  </a:schemeClr>
                </a:solidFill>
                <a:latin typeface="Times" panose="02020603050405020304" pitchFamily="18" charset="0"/>
                <a:sym typeface="Symbol" panose="05050102010706020507" pitchFamily="18" charset="2"/>
              </a:rPr>
              <a:t></a:t>
            </a:r>
            <a:r>
              <a:rPr lang="en-US" altLang="en-US" sz="2000" dirty="0">
                <a:solidFill>
                  <a:schemeClr val="accent2">
                    <a:lumMod val="75000"/>
                  </a:schemeClr>
                </a:solidFill>
                <a:latin typeface="Times" panose="02020603050405020304" pitchFamily="18" charset="0"/>
              </a:rPr>
              <a:t> and (</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1</a:t>
            </a:r>
            <a:r>
              <a:rPr lang="en-US" altLang="en-US" sz="2000" dirty="0">
                <a:solidFill>
                  <a:schemeClr val="accent2">
                    <a:lumMod val="75000"/>
                  </a:schemeClr>
                </a:solidFill>
                <a:latin typeface="Times" panose="02020603050405020304" pitchFamily="18" charset="0"/>
              </a:rPr>
              <a:t> + </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2</a:t>
            </a:r>
            <a:r>
              <a:rPr lang="en-US" altLang="en-US" sz="2000" dirty="0">
                <a:solidFill>
                  <a:schemeClr val="accent2">
                    <a:lumMod val="75000"/>
                  </a:schemeClr>
                </a:solidFill>
                <a:latin typeface="Times" panose="02020603050405020304" pitchFamily="18" charset="0"/>
              </a:rPr>
              <a:t>) </a:t>
            </a:r>
            <a:r>
              <a:rPr lang="en-US" altLang="en-US" sz="2000" dirty="0">
                <a:solidFill>
                  <a:schemeClr val="accent2">
                    <a:lumMod val="75000"/>
                  </a:schemeClr>
                </a:solidFill>
                <a:latin typeface="Times" panose="02020603050405020304" pitchFamily="18" charset="0"/>
                <a:sym typeface="Symbol" panose="05050102010706020507" pitchFamily="18" charset="2"/>
              </a:rPr>
              <a:t></a:t>
            </a:r>
            <a:r>
              <a:rPr lang="en-US" altLang="en-US" sz="2000" dirty="0">
                <a:solidFill>
                  <a:schemeClr val="accent2">
                    <a:lumMod val="75000"/>
                  </a:schemeClr>
                </a:solidFill>
                <a:latin typeface="Times" panose="02020603050405020304" pitchFamily="18" charset="0"/>
              </a:rPr>
              <a:t> 2</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1</a:t>
            </a:r>
            <a:r>
              <a:rPr lang="en-US" altLang="en-US" sz="2000" dirty="0">
                <a:solidFill>
                  <a:schemeClr val="accent2">
                    <a:lumMod val="75000"/>
                  </a:schemeClr>
                </a:solidFill>
                <a:latin typeface="Times" panose="02020603050405020304" pitchFamily="18" charset="0"/>
              </a:rPr>
              <a:t>, we get </a:t>
            </a:r>
          </a:p>
          <a:p>
            <a:pPr>
              <a:spcAft>
                <a:spcPts val="600"/>
              </a:spcAft>
            </a:pPr>
            <a:r>
              <a:rPr lang="en-US" altLang="en-US" sz="2000" dirty="0">
                <a:solidFill>
                  <a:schemeClr val="accent2">
                    <a:lumMod val="75000"/>
                  </a:schemeClr>
                </a:solidFill>
                <a:latin typeface="Times" panose="02020603050405020304" pitchFamily="18" charset="0"/>
              </a:rPr>
              <a:t>NA </a:t>
            </a:r>
            <a:r>
              <a:rPr lang="en-US" altLang="en-US" sz="2000" dirty="0">
                <a:solidFill>
                  <a:schemeClr val="accent2">
                    <a:lumMod val="75000"/>
                  </a:schemeClr>
                </a:solidFill>
                <a:latin typeface="Times" panose="02020603050405020304" pitchFamily="18" charset="0"/>
                <a:sym typeface="Symbol" panose="05050102010706020507" pitchFamily="18" charset="2"/>
              </a:rPr>
              <a:t></a:t>
            </a:r>
            <a:r>
              <a:rPr lang="en-US" altLang="en-US" sz="2000" dirty="0">
                <a:solidFill>
                  <a:schemeClr val="accent2">
                    <a:lumMod val="75000"/>
                  </a:schemeClr>
                </a:solidFill>
                <a:latin typeface="Times" panose="02020603050405020304" pitchFamily="18" charset="0"/>
              </a:rPr>
              <a:t> [(2</a:t>
            </a:r>
            <a:r>
              <a:rPr lang="en-US" altLang="en-US" sz="2000" i="1" dirty="0">
                <a:solidFill>
                  <a:schemeClr val="accent2">
                    <a:lumMod val="75000"/>
                  </a:schemeClr>
                </a:solidFill>
                <a:latin typeface="Times" panose="02020603050405020304" pitchFamily="18" charset="0"/>
              </a:rPr>
              <a:t>n</a:t>
            </a:r>
            <a:r>
              <a:rPr lang="en-US" altLang="en-US" sz="2000" i="1" baseline="-25000" dirty="0">
                <a:solidFill>
                  <a:schemeClr val="accent2">
                    <a:lumMod val="75000"/>
                  </a:schemeClr>
                </a:solidFill>
                <a:latin typeface="Times" panose="02020603050405020304" pitchFamily="18" charset="0"/>
              </a:rPr>
              <a:t>1</a:t>
            </a:r>
            <a:r>
              <a:rPr lang="en-US" altLang="en-US" sz="2000" dirty="0">
                <a:solidFill>
                  <a:schemeClr val="accent2">
                    <a:lumMod val="75000"/>
                  </a:schemeClr>
                </a:solidFill>
                <a:latin typeface="Times" panose="02020603050405020304" pitchFamily="18" charset="0"/>
              </a:rPr>
              <a:t>)(</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1</a:t>
            </a:r>
            <a:r>
              <a:rPr lang="en-US" altLang="en-US" sz="2000" dirty="0">
                <a:solidFill>
                  <a:schemeClr val="accent2">
                    <a:lumMod val="75000"/>
                  </a:schemeClr>
                </a:solidFill>
                <a:latin typeface="Times" panose="02020603050405020304" pitchFamily="18" charset="0"/>
                <a:sym typeface="Symbol" panose="05050102010706020507" pitchFamily="18" charset="2"/>
              </a:rPr>
              <a:t></a:t>
            </a:r>
            <a:r>
              <a:rPr lang="en-US" altLang="en-US" sz="2000" dirty="0">
                <a:solidFill>
                  <a:schemeClr val="accent2">
                    <a:lumMod val="75000"/>
                  </a:schemeClr>
                </a:solidFill>
                <a:latin typeface="Times" panose="02020603050405020304" pitchFamily="18" charset="0"/>
              </a:rPr>
              <a:t>)]</a:t>
            </a:r>
            <a:r>
              <a:rPr lang="en-US" altLang="en-US" sz="2000" baseline="30000" dirty="0">
                <a:solidFill>
                  <a:schemeClr val="accent2">
                    <a:lumMod val="75000"/>
                  </a:schemeClr>
                </a:solidFill>
                <a:latin typeface="Times" panose="02020603050405020304" pitchFamily="18" charset="0"/>
              </a:rPr>
              <a:t>1/2</a:t>
            </a:r>
            <a:r>
              <a:rPr lang="en-US" altLang="en-US" sz="2000" dirty="0">
                <a:solidFill>
                  <a:schemeClr val="accent2">
                    <a:lumMod val="75000"/>
                  </a:schemeClr>
                </a:solidFill>
                <a:latin typeface="Times" panose="02020603050405020304" pitchFamily="18" charset="0"/>
              </a:rPr>
              <a:t> = </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1</a:t>
            </a:r>
            <a:r>
              <a:rPr lang="en-US" altLang="en-US" sz="2000" dirty="0">
                <a:solidFill>
                  <a:schemeClr val="accent2">
                    <a:lumMod val="75000"/>
                  </a:schemeClr>
                </a:solidFill>
                <a:latin typeface="Times" panose="02020603050405020304" pitchFamily="18" charset="0"/>
              </a:rPr>
              <a:t>(2</a:t>
            </a:r>
            <a:r>
              <a:rPr lang="en-US" altLang="en-US" sz="2000" dirty="0">
                <a:solidFill>
                  <a:schemeClr val="accent2">
                    <a:lumMod val="75000"/>
                  </a:schemeClr>
                </a:solidFill>
                <a:latin typeface="Times" panose="02020603050405020304" pitchFamily="18" charset="0"/>
                <a:sym typeface="Symbol" panose="05050102010706020507" pitchFamily="18" charset="2"/>
              </a:rPr>
              <a:t></a:t>
            </a:r>
            <a:r>
              <a:rPr lang="en-US" altLang="en-US" sz="2000" dirty="0">
                <a:solidFill>
                  <a:schemeClr val="accent2">
                    <a:lumMod val="75000"/>
                  </a:schemeClr>
                </a:solidFill>
                <a:latin typeface="Times" panose="02020603050405020304" pitchFamily="18" charset="0"/>
              </a:rPr>
              <a:t>)</a:t>
            </a:r>
            <a:r>
              <a:rPr lang="en-US" altLang="en-US" sz="2000" baseline="30000" dirty="0">
                <a:solidFill>
                  <a:schemeClr val="accent2">
                    <a:lumMod val="75000"/>
                  </a:schemeClr>
                </a:solidFill>
                <a:latin typeface="Times" panose="02020603050405020304" pitchFamily="18" charset="0"/>
              </a:rPr>
              <a:t>1/2</a:t>
            </a:r>
            <a:r>
              <a:rPr lang="en-US" altLang="en-US" sz="2000" dirty="0">
                <a:solidFill>
                  <a:schemeClr val="accent2">
                    <a:lumMod val="75000"/>
                  </a:schemeClr>
                </a:solidFill>
                <a:latin typeface="Times" panose="02020603050405020304" pitchFamily="18" charset="0"/>
              </a:rPr>
              <a:t> = 1.46(2</a:t>
            </a:r>
            <a:r>
              <a:rPr lang="en-US" altLang="en-US" sz="2000" dirty="0">
                <a:solidFill>
                  <a:schemeClr val="accent2">
                    <a:lumMod val="75000"/>
                  </a:schemeClr>
                </a:solidFill>
                <a:latin typeface="Symbol" panose="05050102010706020507" pitchFamily="18" charset="2"/>
                <a:sym typeface="Symbol" panose="05050102010706020507" pitchFamily="18" charset="2"/>
              </a:rPr>
              <a:t></a:t>
            </a:r>
            <a:r>
              <a:rPr lang="en-US" altLang="en-US" sz="2000" dirty="0">
                <a:solidFill>
                  <a:schemeClr val="accent2">
                    <a:lumMod val="75000"/>
                  </a:schemeClr>
                </a:solidFill>
                <a:latin typeface="Times" panose="02020603050405020304" pitchFamily="18" charset="0"/>
              </a:rPr>
              <a:t>0.003)</a:t>
            </a:r>
            <a:r>
              <a:rPr lang="en-US" altLang="en-US" sz="2000" baseline="30000" dirty="0">
                <a:solidFill>
                  <a:schemeClr val="accent2">
                    <a:lumMod val="75000"/>
                  </a:schemeClr>
                </a:solidFill>
                <a:latin typeface="Times" panose="02020603050405020304" pitchFamily="18" charset="0"/>
              </a:rPr>
              <a:t>1/2</a:t>
            </a:r>
            <a:r>
              <a:rPr lang="en-US" altLang="en-US" sz="2000" dirty="0">
                <a:solidFill>
                  <a:schemeClr val="accent2">
                    <a:lumMod val="75000"/>
                  </a:schemeClr>
                </a:solidFill>
                <a:latin typeface="Times" panose="02020603050405020304" pitchFamily="18" charset="0"/>
              </a:rPr>
              <a:t> = </a:t>
            </a:r>
            <a:r>
              <a:rPr lang="en-US" altLang="en-US" sz="2000" b="1" dirty="0">
                <a:solidFill>
                  <a:schemeClr val="accent2">
                    <a:lumMod val="75000"/>
                  </a:schemeClr>
                </a:solidFill>
                <a:latin typeface="Times" panose="02020603050405020304" pitchFamily="18" charset="0"/>
              </a:rPr>
              <a:t>0.113 or 11.3 %</a:t>
            </a:r>
          </a:p>
          <a:p>
            <a:pPr>
              <a:spcAft>
                <a:spcPts val="600"/>
              </a:spcAft>
            </a:pPr>
            <a:r>
              <a:rPr lang="en-US" altLang="en-US" sz="2000" dirty="0">
                <a:solidFill>
                  <a:schemeClr val="accent2">
                    <a:lumMod val="75000"/>
                  </a:schemeClr>
                </a:solidFill>
                <a:latin typeface="Times" panose="02020603050405020304" pitchFamily="18" charset="0"/>
              </a:rPr>
              <a:t>The acceptance angle is given by </a:t>
            </a:r>
          </a:p>
          <a:p>
            <a:pPr>
              <a:spcAft>
                <a:spcPts val="600"/>
              </a:spcAft>
            </a:pPr>
            <a:r>
              <a:rPr lang="en-US" altLang="en-US" sz="2000" dirty="0" err="1">
                <a:solidFill>
                  <a:schemeClr val="accent2">
                    <a:lumMod val="75000"/>
                  </a:schemeClr>
                </a:solidFill>
                <a:latin typeface="Times" panose="02020603050405020304" pitchFamily="18" charset="0"/>
              </a:rPr>
              <a:t>sin</a:t>
            </a:r>
            <a:r>
              <a:rPr lang="en-US" altLang="en-US" sz="2000" i="1" dirty="0" err="1">
                <a:solidFill>
                  <a:schemeClr val="accent2">
                    <a:lumMod val="75000"/>
                  </a:schemeClr>
                </a:solidFill>
                <a:latin typeface="Symbol" panose="05050102010706020507" pitchFamily="18" charset="2"/>
                <a:sym typeface="Symbol" panose="05050102010706020507" pitchFamily="18" charset="2"/>
              </a:rPr>
              <a:t></a:t>
            </a:r>
            <a:r>
              <a:rPr lang="en-US" altLang="en-US" sz="2000" i="1" baseline="-25000" dirty="0" err="1">
                <a:solidFill>
                  <a:schemeClr val="accent2">
                    <a:lumMod val="75000"/>
                  </a:schemeClr>
                </a:solidFill>
                <a:latin typeface="Times" panose="02020603050405020304" pitchFamily="18" charset="0"/>
              </a:rPr>
              <a:t>max</a:t>
            </a:r>
            <a:r>
              <a:rPr lang="en-US" altLang="en-US" sz="2000" dirty="0">
                <a:solidFill>
                  <a:schemeClr val="accent2">
                    <a:lumMod val="75000"/>
                  </a:schemeClr>
                </a:solidFill>
                <a:latin typeface="Times" panose="02020603050405020304" pitchFamily="18" charset="0"/>
              </a:rPr>
              <a:t> = NA/</a:t>
            </a:r>
            <a:r>
              <a:rPr lang="en-US" altLang="en-US" sz="2000" i="1" dirty="0">
                <a:solidFill>
                  <a:schemeClr val="accent2">
                    <a:lumMod val="75000"/>
                  </a:schemeClr>
                </a:solidFill>
                <a:latin typeface="Times" panose="02020603050405020304" pitchFamily="18" charset="0"/>
              </a:rPr>
              <a:t>n</a:t>
            </a:r>
            <a:r>
              <a:rPr lang="en-US" altLang="en-US" sz="2000" i="1" baseline="-25000" dirty="0">
                <a:solidFill>
                  <a:schemeClr val="accent2">
                    <a:lumMod val="75000"/>
                  </a:schemeClr>
                </a:solidFill>
                <a:latin typeface="Times" panose="02020603050405020304" pitchFamily="18" charset="0"/>
              </a:rPr>
              <a:t>o</a:t>
            </a:r>
            <a:r>
              <a:rPr lang="en-US" altLang="en-US" sz="2000" dirty="0">
                <a:solidFill>
                  <a:schemeClr val="accent2">
                    <a:lumMod val="75000"/>
                  </a:schemeClr>
                </a:solidFill>
                <a:latin typeface="Times" panose="02020603050405020304" pitchFamily="18" charset="0"/>
              </a:rPr>
              <a:t> = 0.113/1 or </a:t>
            </a:r>
            <a:r>
              <a:rPr lang="en-US" altLang="en-US" sz="2000" i="1" dirty="0">
                <a:solidFill>
                  <a:schemeClr val="accent2">
                    <a:lumMod val="75000"/>
                  </a:schemeClr>
                </a:solidFill>
                <a:latin typeface="Symbol" panose="05050102010706020507" pitchFamily="18" charset="2"/>
                <a:sym typeface="Symbol" panose="05050102010706020507" pitchFamily="18" charset="2"/>
              </a:rPr>
              <a:t></a:t>
            </a:r>
            <a:r>
              <a:rPr lang="en-US" altLang="en-US" sz="2000" i="1" baseline="-25000" dirty="0">
                <a:solidFill>
                  <a:schemeClr val="accent2">
                    <a:lumMod val="75000"/>
                  </a:schemeClr>
                </a:solidFill>
                <a:latin typeface="Times" panose="02020603050405020304" pitchFamily="18" charset="0"/>
              </a:rPr>
              <a:t>max</a:t>
            </a:r>
            <a:r>
              <a:rPr lang="en-US" altLang="en-US" sz="2000" dirty="0">
                <a:solidFill>
                  <a:schemeClr val="accent2">
                    <a:lumMod val="75000"/>
                  </a:schemeClr>
                </a:solidFill>
                <a:latin typeface="Times" panose="02020603050405020304" pitchFamily="18" charset="0"/>
              </a:rPr>
              <a:t> = </a:t>
            </a:r>
            <a:r>
              <a:rPr lang="en-US" altLang="en-US" sz="2000" b="1" dirty="0">
                <a:solidFill>
                  <a:schemeClr val="accent2">
                    <a:lumMod val="75000"/>
                  </a:schemeClr>
                </a:solidFill>
                <a:latin typeface="Times" panose="02020603050405020304" pitchFamily="18" charset="0"/>
              </a:rPr>
              <a:t>6.5°</a:t>
            </a:r>
            <a:r>
              <a:rPr lang="en-US" altLang="en-US" sz="2000" dirty="0">
                <a:solidFill>
                  <a:schemeClr val="accent2">
                    <a:lumMod val="75000"/>
                  </a:schemeClr>
                </a:solidFill>
                <a:latin typeface="Times" panose="02020603050405020304" pitchFamily="18" charset="0"/>
              </a:rPr>
              <a:t>, and 2</a:t>
            </a:r>
            <a:r>
              <a:rPr lang="en-US" altLang="en-US" sz="2000" i="1" dirty="0">
                <a:solidFill>
                  <a:schemeClr val="accent2">
                    <a:lumMod val="75000"/>
                  </a:schemeClr>
                </a:solidFill>
                <a:latin typeface="Symbol" panose="05050102010706020507" pitchFamily="18" charset="2"/>
                <a:sym typeface="Symbol" panose="05050102010706020507" pitchFamily="18" charset="2"/>
              </a:rPr>
              <a:t></a:t>
            </a:r>
            <a:r>
              <a:rPr lang="en-US" altLang="en-US" sz="2000" i="1" baseline="-25000" dirty="0">
                <a:solidFill>
                  <a:schemeClr val="accent2">
                    <a:lumMod val="75000"/>
                  </a:schemeClr>
                </a:solidFill>
                <a:latin typeface="Times" panose="02020603050405020304" pitchFamily="18" charset="0"/>
              </a:rPr>
              <a:t>max</a:t>
            </a:r>
            <a:r>
              <a:rPr lang="en-US" altLang="en-US" sz="2000" dirty="0">
                <a:solidFill>
                  <a:schemeClr val="accent2">
                    <a:lumMod val="75000"/>
                  </a:schemeClr>
                </a:solidFill>
                <a:latin typeface="Times" panose="02020603050405020304" pitchFamily="18" charset="0"/>
              </a:rPr>
              <a:t> = </a:t>
            </a:r>
            <a:r>
              <a:rPr lang="en-US" altLang="en-US" sz="2000" b="1" dirty="0">
                <a:solidFill>
                  <a:schemeClr val="accent2">
                    <a:lumMod val="75000"/>
                  </a:schemeClr>
                </a:solidFill>
                <a:latin typeface="Times" panose="02020603050405020304" pitchFamily="18" charset="0"/>
              </a:rPr>
              <a:t>13°</a:t>
            </a:r>
            <a:endParaRPr lang="en-US" altLang="en-US" sz="2000" dirty="0">
              <a:solidFill>
                <a:schemeClr val="accent2">
                  <a:lumMod val="75000"/>
                </a:schemeClr>
              </a:solidFill>
              <a:latin typeface="Times" panose="02020603050405020304" pitchFamily="18" charset="0"/>
            </a:endParaRPr>
          </a:p>
          <a:p>
            <a:pPr>
              <a:spcAft>
                <a:spcPts val="600"/>
              </a:spcAft>
            </a:pPr>
            <a:r>
              <a:rPr lang="en-US" altLang="en-US" sz="2000" dirty="0">
                <a:solidFill>
                  <a:schemeClr val="accent2">
                    <a:lumMod val="75000"/>
                  </a:schemeClr>
                </a:solidFill>
                <a:latin typeface="Times" panose="02020603050405020304" pitchFamily="18" charset="0"/>
              </a:rPr>
              <a:t>The condition for single mode propagation is </a:t>
            </a:r>
            <a:r>
              <a:rPr lang="en-US" altLang="en-US" sz="2000" i="1" dirty="0">
                <a:solidFill>
                  <a:schemeClr val="accent2">
                    <a:lumMod val="75000"/>
                  </a:schemeClr>
                </a:solidFill>
                <a:latin typeface="Times" panose="02020603050405020304" pitchFamily="18" charset="0"/>
              </a:rPr>
              <a:t>V </a:t>
            </a:r>
            <a:r>
              <a:rPr lang="en-US" altLang="en-US" sz="2000" dirty="0">
                <a:solidFill>
                  <a:schemeClr val="accent2">
                    <a:lumMod val="75000"/>
                  </a:schemeClr>
                </a:solidFill>
                <a:latin typeface="Times" panose="02020603050405020304" pitchFamily="18" charset="0"/>
                <a:sym typeface="Symbol" panose="05050102010706020507" pitchFamily="18" charset="2"/>
              </a:rPr>
              <a:t></a:t>
            </a:r>
            <a:r>
              <a:rPr lang="en-US" altLang="en-US" sz="2000" dirty="0">
                <a:solidFill>
                  <a:schemeClr val="accent2">
                    <a:lumMod val="75000"/>
                  </a:schemeClr>
                </a:solidFill>
                <a:latin typeface="Times" panose="02020603050405020304" pitchFamily="18" charset="0"/>
              </a:rPr>
              <a:t> </a:t>
            </a:r>
            <a:r>
              <a:rPr lang="en-US" altLang="en-US" sz="2000" dirty="0" smtClean="0">
                <a:solidFill>
                  <a:schemeClr val="accent2">
                    <a:lumMod val="75000"/>
                  </a:schemeClr>
                </a:solidFill>
                <a:latin typeface="Times" panose="02020603050405020304" pitchFamily="18" charset="0"/>
              </a:rPr>
              <a:t>2.405. At cut-off,</a:t>
            </a:r>
          </a:p>
          <a:p>
            <a:pPr>
              <a:spcAft>
                <a:spcPts val="600"/>
              </a:spcAft>
            </a:pPr>
            <a:r>
              <a:rPr lang="en-US" altLang="en-US" sz="2000" i="1" dirty="0">
                <a:solidFill>
                  <a:schemeClr val="accent2">
                    <a:lumMod val="75000"/>
                  </a:schemeClr>
                </a:solidFill>
                <a:latin typeface="Times" panose="02020603050405020304" pitchFamily="18" charset="0"/>
              </a:rPr>
              <a:t>V</a:t>
            </a:r>
            <a:r>
              <a:rPr lang="en-US" altLang="en-US" sz="2000" dirty="0">
                <a:solidFill>
                  <a:schemeClr val="accent2">
                    <a:lumMod val="75000"/>
                  </a:schemeClr>
                </a:solidFill>
                <a:latin typeface="Times" panose="02020603050405020304" pitchFamily="18" charset="0"/>
              </a:rPr>
              <a:t> = (2</a:t>
            </a:r>
            <a:r>
              <a:rPr lang="en-US" altLang="en-US" sz="2000" i="1" dirty="0">
                <a:solidFill>
                  <a:schemeClr val="accent2">
                    <a:lumMod val="75000"/>
                  </a:schemeClr>
                </a:solidFill>
                <a:latin typeface="Times" panose="02020603050405020304" pitchFamily="18" charset="0"/>
                <a:sym typeface="Symbol" panose="05050102010706020507" pitchFamily="18" charset="2"/>
              </a:rPr>
              <a:t></a:t>
            </a:r>
            <a:r>
              <a:rPr lang="en-US" altLang="en-US" sz="2000" i="1" dirty="0">
                <a:solidFill>
                  <a:schemeClr val="accent2">
                    <a:lumMod val="75000"/>
                  </a:schemeClr>
                </a:solidFill>
                <a:latin typeface="Times" panose="02020603050405020304" pitchFamily="18" charset="0"/>
              </a:rPr>
              <a:t>a</a:t>
            </a:r>
            <a:r>
              <a:rPr lang="en-US" altLang="en-US" sz="2000" dirty="0">
                <a:solidFill>
                  <a:schemeClr val="accent2">
                    <a:lumMod val="75000"/>
                  </a:schemeClr>
                </a:solidFill>
                <a:latin typeface="Times" panose="02020603050405020304" pitchFamily="18" charset="0"/>
              </a:rPr>
              <a:t>/</a:t>
            </a:r>
            <a:r>
              <a:rPr lang="en-US" altLang="en-US" sz="2000" i="1" dirty="0" smtClean="0">
                <a:solidFill>
                  <a:schemeClr val="accent2">
                    <a:lumMod val="75000"/>
                  </a:schemeClr>
                </a:solidFill>
                <a:latin typeface="Symbol" panose="05050102010706020507" pitchFamily="18" charset="2"/>
                <a:sym typeface="Symbol" panose="05050102010706020507" pitchFamily="18" charset="2"/>
              </a:rPr>
              <a:t></a:t>
            </a:r>
            <a:r>
              <a:rPr lang="en-US" altLang="en-US" sz="2000" i="1" baseline="-25000" dirty="0" smtClean="0">
                <a:solidFill>
                  <a:schemeClr val="accent2">
                    <a:lumMod val="75000"/>
                  </a:schemeClr>
                </a:solidFill>
                <a:latin typeface="+mn-lt"/>
                <a:sym typeface="Symbol" panose="05050102010706020507" pitchFamily="18" charset="2"/>
              </a:rPr>
              <a:t>c</a:t>
            </a:r>
            <a:r>
              <a:rPr lang="en-US" altLang="en-US" sz="2000" dirty="0" smtClean="0">
                <a:solidFill>
                  <a:schemeClr val="accent2">
                    <a:lumMod val="75000"/>
                  </a:schemeClr>
                </a:solidFill>
                <a:latin typeface="Times" panose="02020603050405020304" pitchFamily="18" charset="0"/>
              </a:rPr>
              <a:t>)(</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1</a:t>
            </a:r>
            <a:r>
              <a:rPr lang="en-US" altLang="en-US" sz="2000" baseline="30000" dirty="0">
                <a:solidFill>
                  <a:schemeClr val="accent2">
                    <a:lumMod val="75000"/>
                  </a:schemeClr>
                </a:solidFill>
                <a:latin typeface="Times" panose="02020603050405020304" pitchFamily="18" charset="0"/>
              </a:rPr>
              <a:t>2</a:t>
            </a:r>
            <a:r>
              <a:rPr lang="en-US" altLang="en-US" sz="2000" dirty="0">
                <a:solidFill>
                  <a:schemeClr val="accent2">
                    <a:lumMod val="75000"/>
                  </a:schemeClr>
                </a:solidFill>
                <a:latin typeface="Symbol" panose="05050102010706020507" pitchFamily="18" charset="2"/>
                <a:sym typeface="Symbol" panose="05050102010706020507" pitchFamily="18" charset="2"/>
              </a:rPr>
              <a:t></a:t>
            </a:r>
            <a:r>
              <a:rPr lang="en-US" altLang="en-US" sz="2000" i="1" dirty="0">
                <a:solidFill>
                  <a:schemeClr val="accent2">
                    <a:lumMod val="75000"/>
                  </a:schemeClr>
                </a:solidFill>
                <a:latin typeface="Times" panose="02020603050405020304" pitchFamily="18" charset="0"/>
              </a:rPr>
              <a:t>n</a:t>
            </a:r>
            <a:r>
              <a:rPr lang="en-US" altLang="en-US" sz="2000" baseline="-25000" dirty="0">
                <a:solidFill>
                  <a:schemeClr val="accent2">
                    <a:lumMod val="75000"/>
                  </a:schemeClr>
                </a:solidFill>
                <a:latin typeface="Times" panose="02020603050405020304" pitchFamily="18" charset="0"/>
              </a:rPr>
              <a:t>2</a:t>
            </a:r>
            <a:r>
              <a:rPr lang="en-US" altLang="en-US" sz="2000" baseline="30000" dirty="0">
                <a:solidFill>
                  <a:schemeClr val="accent2">
                    <a:lumMod val="75000"/>
                  </a:schemeClr>
                </a:solidFill>
                <a:latin typeface="Times" panose="02020603050405020304" pitchFamily="18" charset="0"/>
              </a:rPr>
              <a:t>2 </a:t>
            </a:r>
            <a:r>
              <a:rPr lang="en-US" altLang="en-US" sz="2000" dirty="0">
                <a:solidFill>
                  <a:schemeClr val="accent2">
                    <a:lumMod val="75000"/>
                  </a:schemeClr>
                </a:solidFill>
                <a:latin typeface="Times" panose="02020603050405020304" pitchFamily="18" charset="0"/>
              </a:rPr>
              <a:t>)</a:t>
            </a:r>
            <a:r>
              <a:rPr lang="en-US" altLang="en-US" sz="2000" baseline="30000" dirty="0">
                <a:solidFill>
                  <a:schemeClr val="accent2">
                    <a:lumMod val="75000"/>
                  </a:schemeClr>
                </a:solidFill>
                <a:latin typeface="Times" panose="02020603050405020304" pitchFamily="18" charset="0"/>
              </a:rPr>
              <a:t>1/2 </a:t>
            </a:r>
            <a:r>
              <a:rPr lang="en-US" altLang="en-US" sz="2000" dirty="0" smtClean="0">
                <a:solidFill>
                  <a:schemeClr val="accent2">
                    <a:lumMod val="75000"/>
                  </a:schemeClr>
                </a:solidFill>
                <a:latin typeface="Symbol" panose="05050102010706020507" pitchFamily="18" charset="2"/>
                <a:sym typeface="Symbol" panose="05050102010706020507" pitchFamily="18" charset="2"/>
              </a:rPr>
              <a:t>=</a:t>
            </a:r>
            <a:r>
              <a:rPr lang="en-US" altLang="en-US" sz="2000" dirty="0">
                <a:solidFill>
                  <a:schemeClr val="accent2">
                    <a:lumMod val="75000"/>
                  </a:schemeClr>
                </a:solidFill>
                <a:latin typeface="Times" panose="02020603050405020304" pitchFamily="18" charset="0"/>
              </a:rPr>
              <a:t>2.405</a:t>
            </a:r>
          </a:p>
          <a:p>
            <a:pPr>
              <a:spcAft>
                <a:spcPts val="600"/>
              </a:spcAft>
            </a:pPr>
            <a:r>
              <a:rPr lang="en-US" altLang="en-US" sz="2000" i="1" dirty="0" smtClean="0">
                <a:solidFill>
                  <a:schemeClr val="accent2">
                    <a:lumMod val="75000"/>
                  </a:schemeClr>
                </a:solidFill>
                <a:latin typeface="Symbol" panose="05050102010706020507" pitchFamily="18" charset="2"/>
                <a:sym typeface="Symbol" panose="05050102010706020507" pitchFamily="18" charset="2"/>
              </a:rPr>
              <a:t> </a:t>
            </a:r>
            <a:r>
              <a:rPr lang="en-US" altLang="en-US" sz="2000" i="1" baseline="-25000" dirty="0">
                <a:solidFill>
                  <a:schemeClr val="accent2">
                    <a:lumMod val="75000"/>
                  </a:schemeClr>
                </a:solidFill>
                <a:latin typeface="Times" panose="02020603050405020304" pitchFamily="18" charset="0"/>
              </a:rPr>
              <a:t>c</a:t>
            </a:r>
            <a:r>
              <a:rPr lang="en-US" altLang="en-US" sz="2000" dirty="0">
                <a:solidFill>
                  <a:schemeClr val="accent2">
                    <a:lumMod val="75000"/>
                  </a:schemeClr>
                </a:solidFill>
                <a:latin typeface="Times" panose="02020603050405020304" pitchFamily="18" charset="0"/>
              </a:rPr>
              <a:t> = [2</a:t>
            </a:r>
            <a:r>
              <a:rPr lang="en-US" altLang="en-US" sz="2000" i="1" dirty="0">
                <a:solidFill>
                  <a:schemeClr val="accent2">
                    <a:lumMod val="75000"/>
                  </a:schemeClr>
                </a:solidFill>
                <a:latin typeface="Times" panose="02020603050405020304" pitchFamily="18" charset="0"/>
                <a:sym typeface="Symbol" panose="05050102010706020507" pitchFamily="18" charset="2"/>
              </a:rPr>
              <a:t></a:t>
            </a:r>
            <a:r>
              <a:rPr lang="en-US" altLang="en-US" sz="2000" i="1" dirty="0">
                <a:solidFill>
                  <a:schemeClr val="accent2">
                    <a:lumMod val="75000"/>
                  </a:schemeClr>
                </a:solidFill>
                <a:latin typeface="Times" panose="02020603050405020304" pitchFamily="18" charset="0"/>
              </a:rPr>
              <a:t>a</a:t>
            </a:r>
            <a:r>
              <a:rPr lang="en-US" altLang="en-US" sz="2000" dirty="0">
                <a:solidFill>
                  <a:schemeClr val="accent2">
                    <a:lumMod val="75000"/>
                  </a:schemeClr>
                </a:solidFill>
                <a:latin typeface="Times" panose="02020603050405020304" pitchFamily="18" charset="0"/>
              </a:rPr>
              <a:t>NA]/2.405 = [(2</a:t>
            </a:r>
            <a:r>
              <a:rPr lang="en-US" altLang="en-US" sz="2000" i="1" dirty="0">
                <a:solidFill>
                  <a:schemeClr val="accent2">
                    <a:lumMod val="75000"/>
                  </a:schemeClr>
                </a:solidFill>
                <a:latin typeface="Times" panose="02020603050405020304" pitchFamily="18" charset="0"/>
                <a:sym typeface="Symbol" panose="05050102010706020507" pitchFamily="18" charset="2"/>
              </a:rPr>
              <a:t></a:t>
            </a:r>
            <a:r>
              <a:rPr lang="en-US" altLang="en-US" sz="2000" dirty="0">
                <a:solidFill>
                  <a:schemeClr val="accent2">
                    <a:lumMod val="75000"/>
                  </a:schemeClr>
                </a:solidFill>
                <a:latin typeface="Times" panose="02020603050405020304" pitchFamily="18" charset="0"/>
                <a:sym typeface="Symbol" panose="05050102010706020507" pitchFamily="18" charset="2"/>
              </a:rPr>
              <a:t>)(</a:t>
            </a:r>
            <a:r>
              <a:rPr lang="en-US" altLang="en-US" sz="2000" dirty="0">
                <a:solidFill>
                  <a:schemeClr val="accent2">
                    <a:lumMod val="75000"/>
                  </a:schemeClr>
                </a:solidFill>
                <a:latin typeface="Times" panose="02020603050405020304" pitchFamily="18" charset="0"/>
              </a:rPr>
              <a:t>4 </a:t>
            </a:r>
            <a:r>
              <a:rPr lang="en-US" altLang="en-US" sz="2000" dirty="0">
                <a:solidFill>
                  <a:schemeClr val="accent2">
                    <a:lumMod val="75000"/>
                  </a:schemeClr>
                </a:solidFill>
                <a:latin typeface="Symbol" panose="05050102010706020507" pitchFamily="18" charset="2"/>
                <a:sym typeface="Symbol" panose="05050102010706020507" pitchFamily="18" charset="2"/>
              </a:rPr>
              <a:t></a:t>
            </a:r>
            <a:r>
              <a:rPr lang="en-US" altLang="en-US" sz="2000" dirty="0">
                <a:solidFill>
                  <a:schemeClr val="accent2">
                    <a:lumMod val="75000"/>
                  </a:schemeClr>
                </a:solidFill>
                <a:latin typeface="Times" panose="02020603050405020304" pitchFamily="18" charset="0"/>
              </a:rPr>
              <a:t>m)(0.113)]/2.405 = </a:t>
            </a:r>
            <a:r>
              <a:rPr lang="en-US" altLang="en-US" sz="2000" b="1" dirty="0">
                <a:solidFill>
                  <a:schemeClr val="accent2">
                    <a:lumMod val="75000"/>
                  </a:schemeClr>
                </a:solidFill>
                <a:latin typeface="Times" panose="02020603050405020304" pitchFamily="18" charset="0"/>
              </a:rPr>
              <a:t>1.18 </a:t>
            </a:r>
            <a:r>
              <a:rPr lang="en-US" altLang="en-US" sz="2000" b="1" dirty="0">
                <a:solidFill>
                  <a:schemeClr val="accent2">
                    <a:lumMod val="75000"/>
                  </a:schemeClr>
                </a:solidFill>
                <a:latin typeface="Symbol" panose="05050102010706020507" pitchFamily="18" charset="2"/>
                <a:sym typeface="Symbol" panose="05050102010706020507" pitchFamily="18" charset="2"/>
              </a:rPr>
              <a:t></a:t>
            </a:r>
            <a:r>
              <a:rPr lang="en-US" altLang="en-US" sz="2000" b="1" dirty="0">
                <a:solidFill>
                  <a:schemeClr val="accent2">
                    <a:lumMod val="75000"/>
                  </a:schemeClr>
                </a:solidFill>
                <a:latin typeface="Times" panose="02020603050405020304" pitchFamily="18" charset="0"/>
              </a:rPr>
              <a:t>m</a:t>
            </a:r>
            <a:endParaRPr lang="en-US" altLang="en-US" sz="2000" dirty="0">
              <a:solidFill>
                <a:schemeClr val="accent2">
                  <a:lumMod val="75000"/>
                </a:schemeClr>
              </a:solidFill>
              <a:latin typeface="Times" panose="02020603050405020304" pitchFamily="18" charset="0"/>
            </a:endParaRPr>
          </a:p>
          <a:p>
            <a:r>
              <a:rPr lang="en-US" altLang="en-US" sz="2000" dirty="0">
                <a:solidFill>
                  <a:schemeClr val="accent2">
                    <a:lumMod val="75000"/>
                  </a:schemeClr>
                </a:solidFill>
                <a:latin typeface="Times" panose="02020603050405020304" pitchFamily="18" charset="0"/>
              </a:rPr>
              <a:t>Wavelengths shorter than 1.18 </a:t>
            </a:r>
            <a:r>
              <a:rPr lang="en-US" altLang="en-US" sz="2000" dirty="0">
                <a:solidFill>
                  <a:schemeClr val="accent2">
                    <a:lumMod val="75000"/>
                  </a:schemeClr>
                </a:solidFill>
                <a:latin typeface="Symbol" panose="05050102010706020507" pitchFamily="18" charset="2"/>
                <a:sym typeface="Symbol" panose="05050102010706020507" pitchFamily="18" charset="2"/>
              </a:rPr>
              <a:t></a:t>
            </a:r>
            <a:r>
              <a:rPr lang="en-US" altLang="en-US" sz="2000" dirty="0">
                <a:solidFill>
                  <a:schemeClr val="accent2">
                    <a:lumMod val="75000"/>
                  </a:schemeClr>
                </a:solidFill>
                <a:latin typeface="Times" panose="02020603050405020304" pitchFamily="18" charset="0"/>
              </a:rPr>
              <a:t>m will result in multimode operation.</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1600200" y="381000"/>
            <a:ext cx="6172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b="1">
                <a:solidFill>
                  <a:srgbClr val="FF020B"/>
                </a:solidFill>
              </a:rPr>
              <a:t>Dispersion = Spread of Information</a:t>
            </a:r>
            <a:endParaRPr lang="en-US" altLang="en-US" sz="2800"/>
          </a:p>
        </p:txBody>
      </p:sp>
      <p:sp>
        <p:nvSpPr>
          <p:cNvPr id="143363" name="Text Box 3"/>
          <p:cNvSpPr txBox="1">
            <a:spLocks noChangeArrowheads="1"/>
          </p:cNvSpPr>
          <p:nvPr/>
        </p:nvSpPr>
        <p:spPr bwMode="auto">
          <a:xfrm>
            <a:off x="838200" y="1219200"/>
            <a:ext cx="739140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buFont typeface="Times" panose="02020603050405020304" pitchFamily="18" charset="0"/>
              <a:buChar char="•"/>
            </a:pPr>
            <a:r>
              <a:rPr lang="en-US" altLang="en-US" sz="2000">
                <a:solidFill>
                  <a:srgbClr val="1A0AFF"/>
                </a:solidFill>
              </a:rPr>
              <a:t> </a:t>
            </a:r>
            <a:r>
              <a:rPr lang="en-US" altLang="en-US" sz="2000" b="1">
                <a:solidFill>
                  <a:srgbClr val="1A0AFF"/>
                </a:solidFill>
              </a:rPr>
              <a:t>Intermode (Intermodal) Dispersion: Multimode fibers only</a:t>
            </a:r>
          </a:p>
          <a:p>
            <a:pPr>
              <a:spcBef>
                <a:spcPct val="50000"/>
              </a:spcBef>
              <a:buFont typeface="Times" panose="02020603050405020304" pitchFamily="18" charset="0"/>
              <a:buChar char="•"/>
            </a:pPr>
            <a:r>
              <a:rPr lang="en-US" altLang="en-US" sz="2000" b="1">
                <a:solidFill>
                  <a:srgbClr val="1A0AFF"/>
                </a:solidFill>
              </a:rPr>
              <a:t> Material Dispersion</a:t>
            </a:r>
            <a:br>
              <a:rPr lang="en-US" altLang="en-US" sz="2000" b="1">
                <a:solidFill>
                  <a:srgbClr val="1A0AFF"/>
                </a:solidFill>
              </a:rPr>
            </a:br>
            <a:r>
              <a:rPr lang="en-US" altLang="en-US" sz="2000" b="1">
                <a:solidFill>
                  <a:srgbClr val="1A0AFF"/>
                </a:solidFill>
              </a:rPr>
              <a:t>	Group velocity depends on </a:t>
            </a:r>
            <a:r>
              <a:rPr lang="en-US" altLang="en-US" sz="2000" b="1" i="1">
                <a:solidFill>
                  <a:srgbClr val="1A0AFF"/>
                </a:solidFill>
              </a:rPr>
              <a:t>N</a:t>
            </a:r>
            <a:r>
              <a:rPr lang="en-US" altLang="en-US" sz="2000" b="1" i="1" baseline="-25000">
                <a:solidFill>
                  <a:srgbClr val="1A0AFF"/>
                </a:solidFill>
              </a:rPr>
              <a:t>g</a:t>
            </a:r>
            <a:r>
              <a:rPr lang="en-US" altLang="en-US" sz="2000" b="1">
                <a:solidFill>
                  <a:srgbClr val="1A0AFF"/>
                </a:solidFill>
              </a:rPr>
              <a:t> and hence on </a:t>
            </a:r>
            <a:r>
              <a:rPr lang="en-US" altLang="en-US" sz="2000" b="1" i="1">
                <a:solidFill>
                  <a:srgbClr val="1A0AFF"/>
                </a:solidFill>
                <a:latin typeface="Symbol" panose="05050102010706020507" pitchFamily="18" charset="2"/>
              </a:rPr>
              <a:t>l</a:t>
            </a:r>
            <a:endParaRPr lang="en-US" altLang="en-US" sz="2000" b="1">
              <a:solidFill>
                <a:srgbClr val="1A0AFF"/>
              </a:solidFill>
            </a:endParaRPr>
          </a:p>
          <a:p>
            <a:pPr>
              <a:spcBef>
                <a:spcPct val="50000"/>
              </a:spcBef>
              <a:buFont typeface="Times" panose="02020603050405020304" pitchFamily="18" charset="0"/>
              <a:buChar char="•"/>
            </a:pPr>
            <a:r>
              <a:rPr lang="en-US" altLang="en-US" sz="2000" b="1">
                <a:solidFill>
                  <a:srgbClr val="1A0AFF"/>
                </a:solidFill>
              </a:rPr>
              <a:t> Waveguide Dispersion</a:t>
            </a:r>
            <a:br>
              <a:rPr lang="en-US" altLang="en-US" sz="2000" b="1">
                <a:solidFill>
                  <a:srgbClr val="1A0AFF"/>
                </a:solidFill>
              </a:rPr>
            </a:br>
            <a:r>
              <a:rPr lang="en-US" altLang="en-US" sz="2000" b="1">
                <a:solidFill>
                  <a:srgbClr val="1A0AFF"/>
                </a:solidFill>
              </a:rPr>
              <a:t>	Group velocity depends on waveguide structure</a:t>
            </a:r>
          </a:p>
          <a:p>
            <a:pPr>
              <a:spcBef>
                <a:spcPct val="50000"/>
              </a:spcBef>
              <a:buFont typeface="Times" panose="02020603050405020304" pitchFamily="18" charset="0"/>
              <a:buChar char="•"/>
            </a:pPr>
            <a:r>
              <a:rPr lang="en-US" altLang="en-US" sz="2000" b="1">
                <a:solidFill>
                  <a:srgbClr val="1A0AFF"/>
                </a:solidFill>
              </a:rPr>
              <a:t> Chromatic Dispersion</a:t>
            </a:r>
            <a:br>
              <a:rPr lang="en-US" altLang="en-US" sz="2000" b="1">
                <a:solidFill>
                  <a:srgbClr val="1A0AFF"/>
                </a:solidFill>
              </a:rPr>
            </a:br>
            <a:r>
              <a:rPr lang="en-US" altLang="en-US" sz="2000" b="1">
                <a:solidFill>
                  <a:srgbClr val="1A0AFF"/>
                </a:solidFill>
              </a:rPr>
              <a:t>	Material dispersion + Waveguide Dispersion</a:t>
            </a:r>
          </a:p>
          <a:p>
            <a:pPr>
              <a:spcBef>
                <a:spcPct val="50000"/>
              </a:spcBef>
              <a:buFont typeface="Times" panose="02020603050405020304" pitchFamily="18" charset="0"/>
              <a:buChar char="•"/>
            </a:pPr>
            <a:r>
              <a:rPr lang="en-US" altLang="en-US" sz="2000" b="1">
                <a:solidFill>
                  <a:srgbClr val="1A0AFF"/>
                </a:solidFill>
              </a:rPr>
              <a:t> Polarization Dispersion</a:t>
            </a:r>
          </a:p>
          <a:p>
            <a:pPr>
              <a:spcBef>
                <a:spcPct val="50000"/>
              </a:spcBef>
              <a:buFont typeface="Times" panose="02020603050405020304" pitchFamily="18" charset="0"/>
              <a:buChar char="•"/>
            </a:pPr>
            <a:r>
              <a:rPr lang="en-US" altLang="en-US" sz="2000" b="1">
                <a:solidFill>
                  <a:srgbClr val="1A0AFF"/>
                </a:solidFill>
              </a:rPr>
              <a:t> Profile Dispersion</a:t>
            </a:r>
            <a:br>
              <a:rPr lang="en-US" altLang="en-US" sz="2000" b="1">
                <a:solidFill>
                  <a:srgbClr val="1A0AFF"/>
                </a:solidFill>
              </a:rPr>
            </a:br>
            <a:r>
              <a:rPr lang="en-US" altLang="en-US" sz="2000" b="1">
                <a:solidFill>
                  <a:srgbClr val="1A0AFF"/>
                </a:solidFill>
              </a:rPr>
              <a:t>	Like material and waveguide dispersion. Add all 3</a:t>
            </a:r>
            <a:br>
              <a:rPr lang="en-US" altLang="en-US" sz="2000" b="1">
                <a:solidFill>
                  <a:srgbClr val="1A0AFF"/>
                </a:solidFill>
              </a:rPr>
            </a:br>
            <a:r>
              <a:rPr lang="en-US" altLang="en-US" sz="2000" b="1">
                <a:solidFill>
                  <a:srgbClr val="1A0AFF"/>
                </a:solidFill>
              </a:rPr>
              <a:t>	Material + Waveguide + Profile</a:t>
            </a:r>
          </a:p>
          <a:p>
            <a:pPr>
              <a:spcBef>
                <a:spcPct val="50000"/>
              </a:spcBef>
              <a:buFont typeface="Times" panose="02020603050405020304" pitchFamily="18" charset="0"/>
              <a:buChar char="•"/>
            </a:pPr>
            <a:r>
              <a:rPr lang="en-US" altLang="en-US" sz="2000" b="1">
                <a:solidFill>
                  <a:srgbClr val="1A0AFF"/>
                </a:solidFill>
              </a:rPr>
              <a:t> Self phase modulation dispersion</a:t>
            </a:r>
            <a:endParaRPr lang="en-US" altLang="en-US" sz="2000"/>
          </a:p>
          <a:p>
            <a:pPr>
              <a:spcBef>
                <a:spcPct val="50000"/>
              </a:spcBef>
              <a:buFont typeface="Times" panose="02020603050405020304" pitchFamily="18" charset="0"/>
              <a:buChar char="•"/>
            </a:pPr>
            <a:endParaRPr lang="en-US"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815975" y="123825"/>
            <a:ext cx="738187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4000" b="1">
                <a:solidFill>
                  <a:srgbClr val="FF020B"/>
                </a:solidFill>
              </a:rPr>
              <a:t>Intermode Dispersion (MMF)</a:t>
            </a:r>
            <a:endParaRPr lang="en-US" altLang="en-US" sz="4000"/>
          </a:p>
        </p:txBody>
      </p:sp>
      <p:graphicFrame>
        <p:nvGraphicFramePr>
          <p:cNvPr id="145411" name="Object 7"/>
          <p:cNvGraphicFramePr>
            <a:graphicFrameLocks noChangeAspect="1"/>
          </p:cNvGraphicFramePr>
          <p:nvPr/>
        </p:nvGraphicFramePr>
        <p:xfrm>
          <a:off x="3114675" y="4181475"/>
          <a:ext cx="2100263" cy="914400"/>
        </p:xfrm>
        <a:graphic>
          <a:graphicData uri="http://schemas.openxmlformats.org/presentationml/2006/ole">
            <mc:AlternateContent xmlns:mc="http://schemas.openxmlformats.org/markup-compatibility/2006">
              <mc:Choice xmlns:v="urn:schemas-microsoft-com:vml" Requires="v">
                <p:oleObj spid="_x0000_s145445" name="Equation" r:id="rId4" imgW="1574800" imgH="685800" progId="Equation.3">
                  <p:embed/>
                </p:oleObj>
              </mc:Choice>
              <mc:Fallback>
                <p:oleObj name="Equation" r:id="rId4" imgW="1574800" imgH="6858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4675" y="4181475"/>
                        <a:ext cx="2100263" cy="914400"/>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5412" name="Text Box 10"/>
          <p:cNvSpPr txBox="1">
            <a:spLocks noChangeArrowheads="1"/>
          </p:cNvSpPr>
          <p:nvPr/>
        </p:nvSpPr>
        <p:spPr bwMode="auto">
          <a:xfrm>
            <a:off x="2374900" y="2820988"/>
            <a:ext cx="3581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ts val="600"/>
              </a:spcAft>
            </a:pPr>
            <a:r>
              <a:rPr lang="en-US" altLang="en-US">
                <a:latin typeface="Times" panose="02020603050405020304" pitchFamily="18" charset="0"/>
              </a:rPr>
              <a:t>Group Delay </a:t>
            </a:r>
            <a:r>
              <a:rPr lang="en-US" altLang="en-US" i="1">
                <a:latin typeface="Symbol" panose="05050102010706020507" pitchFamily="18" charset="2"/>
              </a:rPr>
              <a:t></a:t>
            </a:r>
            <a:r>
              <a:rPr lang="en-US" altLang="en-US">
                <a:latin typeface="Times" panose="02020603050405020304" pitchFamily="18" charset="0"/>
              </a:rPr>
              <a:t> = </a:t>
            </a:r>
            <a:r>
              <a:rPr lang="en-US" altLang="en-US" i="1">
                <a:latin typeface="Times" panose="02020603050405020304" pitchFamily="18" charset="0"/>
              </a:rPr>
              <a:t>L / </a:t>
            </a:r>
            <a:r>
              <a:rPr lang="en-US" altLang="en-US" i="1">
                <a:latin typeface="Arial" panose="020B0604020202020204" pitchFamily="34" charset="0"/>
              </a:rPr>
              <a:t>v</a:t>
            </a:r>
            <a:r>
              <a:rPr lang="en-US" altLang="en-US" i="1" baseline="-25000">
                <a:latin typeface="Arial" panose="020B0604020202020204" pitchFamily="34" charset="0"/>
              </a:rPr>
              <a:t>g</a:t>
            </a:r>
            <a:endParaRPr lang="en-US" altLang="en-US"/>
          </a:p>
        </p:txBody>
      </p:sp>
      <p:sp>
        <p:nvSpPr>
          <p:cNvPr id="25" name="TextBox 24"/>
          <p:cNvSpPr txBox="1"/>
          <p:nvPr/>
        </p:nvSpPr>
        <p:spPr>
          <a:xfrm>
            <a:off x="1647825" y="5240338"/>
            <a:ext cx="4811713" cy="369887"/>
          </a:xfrm>
          <a:prstGeom prst="rect">
            <a:avLst/>
          </a:prstGeom>
          <a:noFill/>
        </p:spPr>
        <p:txBody>
          <a:bodyPr>
            <a:spAutoFit/>
          </a:bodyPr>
          <a:lstStyle/>
          <a:p>
            <a:pPr algn="ctr" eaLnBrk="1" fontAlgn="auto" hangingPunct="1">
              <a:spcBef>
                <a:spcPts val="0"/>
              </a:spcBef>
              <a:spcAft>
                <a:spcPts val="0"/>
              </a:spcAft>
              <a:defRPr/>
            </a:pPr>
            <a:r>
              <a:rPr lang="en-US" sz="1800" kern="0" dirty="0">
                <a:solidFill>
                  <a:srgbClr val="800080"/>
                </a:solidFill>
              </a:rPr>
              <a:t>(Since </a:t>
            </a:r>
            <a:r>
              <a:rPr lang="en-US" sz="1800" i="1" kern="0" dirty="0">
                <a:solidFill>
                  <a:srgbClr val="800080"/>
                </a:solidFill>
              </a:rPr>
              <a:t>n</a:t>
            </a:r>
            <a:r>
              <a:rPr lang="en-US" sz="1800" kern="0" baseline="-25000" dirty="0">
                <a:solidFill>
                  <a:srgbClr val="800080"/>
                </a:solidFill>
              </a:rPr>
              <a:t>1</a:t>
            </a:r>
            <a:r>
              <a:rPr lang="en-US" sz="1800" kern="0" dirty="0">
                <a:solidFill>
                  <a:srgbClr val="800080"/>
                </a:solidFill>
              </a:rPr>
              <a:t> and </a:t>
            </a:r>
            <a:r>
              <a:rPr lang="en-US" sz="1800" i="1" kern="0" dirty="0">
                <a:solidFill>
                  <a:srgbClr val="800080"/>
                </a:solidFill>
              </a:rPr>
              <a:t>n</a:t>
            </a:r>
            <a:r>
              <a:rPr lang="en-US" sz="1800" kern="0" baseline="-25000" dirty="0">
                <a:solidFill>
                  <a:srgbClr val="800080"/>
                </a:solidFill>
              </a:rPr>
              <a:t>2</a:t>
            </a:r>
            <a:r>
              <a:rPr lang="en-US" sz="1800" kern="0" dirty="0">
                <a:solidFill>
                  <a:srgbClr val="800080"/>
                </a:solidFill>
              </a:rPr>
              <a:t> are only slightly different)</a:t>
            </a:r>
          </a:p>
        </p:txBody>
      </p:sp>
      <p:pic>
        <p:nvPicPr>
          <p:cNvPr id="145414" name="Picture 7" descr="C:\Users\sok533\Desktop\#2-07-RayModes(CNV)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313" y="1168400"/>
            <a:ext cx="8331200"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1385888" y="23813"/>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Intermode Dispersion (MMF)</a:t>
            </a:r>
            <a:endParaRPr lang="en-US" altLang="en-US"/>
          </a:p>
        </p:txBody>
      </p:sp>
      <p:graphicFrame>
        <p:nvGraphicFramePr>
          <p:cNvPr id="147459" name="Object 5"/>
          <p:cNvGraphicFramePr>
            <a:graphicFrameLocks noChangeAspect="1"/>
          </p:cNvGraphicFramePr>
          <p:nvPr/>
        </p:nvGraphicFramePr>
        <p:xfrm>
          <a:off x="1062038" y="3376613"/>
          <a:ext cx="2200275" cy="846137"/>
        </p:xfrm>
        <a:graphic>
          <a:graphicData uri="http://schemas.openxmlformats.org/presentationml/2006/ole">
            <mc:AlternateContent xmlns:mc="http://schemas.openxmlformats.org/markup-compatibility/2006">
              <mc:Choice xmlns:v="urn:schemas-microsoft-com:vml" Requires="v">
                <p:oleObj spid="_x0000_s147640" name="Equation" r:id="rId4" imgW="1155199" imgH="444307" progId="Equation.3">
                  <p:embed/>
                </p:oleObj>
              </mc:Choice>
              <mc:Fallback>
                <p:oleObj name="Equation" r:id="rId4" imgW="1155199" imgH="444307"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2038" y="3376613"/>
                        <a:ext cx="220027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7460" name="Object 7"/>
          <p:cNvGraphicFramePr>
            <a:graphicFrameLocks noChangeAspect="1"/>
          </p:cNvGraphicFramePr>
          <p:nvPr/>
        </p:nvGraphicFramePr>
        <p:xfrm>
          <a:off x="3271838" y="4924425"/>
          <a:ext cx="2100262" cy="914400"/>
        </p:xfrm>
        <a:graphic>
          <a:graphicData uri="http://schemas.openxmlformats.org/presentationml/2006/ole">
            <mc:AlternateContent xmlns:mc="http://schemas.openxmlformats.org/markup-compatibility/2006">
              <mc:Choice xmlns:v="urn:schemas-microsoft-com:vml" Requires="v">
                <p:oleObj spid="_x0000_s147641" name="Equation" r:id="rId6" imgW="1574800" imgH="685800" progId="Equation.3">
                  <p:embed/>
                </p:oleObj>
              </mc:Choice>
              <mc:Fallback>
                <p:oleObj name="Equation" r:id="rId6" imgW="1574800" imgH="6858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1838" y="4924425"/>
                        <a:ext cx="2100262" cy="914400"/>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7461" name="Text Box 8"/>
          <p:cNvSpPr txBox="1">
            <a:spLocks noChangeArrowheads="1"/>
          </p:cNvSpPr>
          <p:nvPr/>
        </p:nvSpPr>
        <p:spPr bwMode="auto">
          <a:xfrm>
            <a:off x="5634038" y="4945063"/>
            <a:ext cx="3124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latin typeface="Symbol" panose="05050102010706020507" pitchFamily="18" charset="2"/>
              </a:rPr>
              <a:t>D</a:t>
            </a:r>
            <a:r>
              <a:rPr lang="en-US" altLang="en-US" i="1">
                <a:latin typeface="Symbol" panose="05050102010706020507" pitchFamily="18" charset="2"/>
              </a:rPr>
              <a:t>t</a:t>
            </a:r>
            <a:r>
              <a:rPr lang="en-US" altLang="en-US" i="1"/>
              <a:t>/L</a:t>
            </a:r>
            <a:r>
              <a:rPr lang="en-US" altLang="en-US"/>
              <a:t> </a:t>
            </a:r>
            <a:r>
              <a:rPr lang="en-US" altLang="en-US" sz="2000">
                <a:latin typeface="Symbol" panose="05050102010706020507" pitchFamily="18" charset="2"/>
                <a:sym typeface="Symbol" panose="05050102010706020507" pitchFamily="18" charset="2"/>
              </a:rPr>
              <a:t></a:t>
            </a:r>
            <a:r>
              <a:rPr lang="en-US" altLang="en-US" sz="2000">
                <a:latin typeface="Times" panose="02020603050405020304" pitchFamily="18" charset="0"/>
                <a:sym typeface="Symbol" panose="05050102010706020507" pitchFamily="18" charset="2"/>
              </a:rPr>
              <a:t> </a:t>
            </a:r>
            <a:r>
              <a:rPr lang="en-US" altLang="en-US" sz="2000">
                <a:latin typeface="Symbol" panose="05050102010706020507" pitchFamily="18" charset="2"/>
                <a:sym typeface="Symbol" panose="05050102010706020507" pitchFamily="18" charset="2"/>
              </a:rPr>
              <a:t>-</a:t>
            </a:r>
            <a:r>
              <a:rPr lang="en-US" altLang="en-US" sz="2000">
                <a:latin typeface="Times" panose="02020603050405020304" pitchFamily="18" charset="0"/>
                <a:sym typeface="Symbol" panose="05050102010706020507" pitchFamily="18" charset="2"/>
              </a:rPr>
              <a:t> 50 ns / km</a:t>
            </a:r>
          </a:p>
          <a:p>
            <a:pPr>
              <a:spcBef>
                <a:spcPct val="50000"/>
              </a:spcBef>
            </a:pPr>
            <a:r>
              <a:rPr lang="en-US" altLang="en-US" sz="2000">
                <a:latin typeface="Times" panose="02020603050405020304" pitchFamily="18" charset="0"/>
                <a:sym typeface="Symbol" panose="05050102010706020507" pitchFamily="18" charset="2"/>
              </a:rPr>
              <a:t>Depends on length! </a:t>
            </a:r>
            <a:endParaRPr lang="en-US" altLang="en-US"/>
          </a:p>
        </p:txBody>
      </p:sp>
      <p:graphicFrame>
        <p:nvGraphicFramePr>
          <p:cNvPr id="147462" name="Object 2"/>
          <p:cNvGraphicFramePr>
            <a:graphicFrameLocks noChangeAspect="1"/>
          </p:cNvGraphicFramePr>
          <p:nvPr/>
        </p:nvGraphicFramePr>
        <p:xfrm>
          <a:off x="144463" y="2711450"/>
          <a:ext cx="2116137" cy="642938"/>
        </p:xfrm>
        <a:graphic>
          <a:graphicData uri="http://schemas.openxmlformats.org/presentationml/2006/ole">
            <mc:AlternateContent xmlns:mc="http://schemas.openxmlformats.org/markup-compatibility/2006">
              <mc:Choice xmlns:v="urn:schemas-microsoft-com:vml" Requires="v">
                <p:oleObj spid="_x0000_s147642" name="Equation" r:id="rId8" imgW="1586811" imgH="482391" progId="Equation.3">
                  <p:embed/>
                </p:oleObj>
              </mc:Choice>
              <mc:Fallback>
                <p:oleObj name="Equation" r:id="rId8" imgW="1586811" imgH="482391" progId="Equation.3">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463" y="2711450"/>
                        <a:ext cx="2116137" cy="642938"/>
                      </a:xfrm>
                      <a:prstGeom prst="rect">
                        <a:avLst/>
                      </a:prstGeom>
                      <a:noFill/>
                      <a:ln w="28575">
                        <a:solidFill>
                          <a:srgbClr val="1A0A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3" name="Object 4"/>
          <p:cNvGraphicFramePr>
            <a:graphicFrameLocks noChangeAspect="1"/>
          </p:cNvGraphicFramePr>
          <p:nvPr/>
        </p:nvGraphicFramePr>
        <p:xfrm>
          <a:off x="4837113" y="3268663"/>
          <a:ext cx="2443162" cy="917575"/>
        </p:xfrm>
        <a:graphic>
          <a:graphicData uri="http://schemas.openxmlformats.org/presentationml/2006/ole">
            <mc:AlternateContent xmlns:mc="http://schemas.openxmlformats.org/markup-compatibility/2006">
              <mc:Choice xmlns:v="urn:schemas-microsoft-com:vml" Requires="v">
                <p:oleObj spid="_x0000_s147643" name="Equation" r:id="rId10" imgW="1282700" imgH="482600" progId="Equation.3">
                  <p:embed/>
                </p:oleObj>
              </mc:Choice>
              <mc:Fallback>
                <p:oleObj name="Equation" r:id="rId10" imgW="1282700" imgH="482600"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37113" y="3268663"/>
                        <a:ext cx="2443162" cy="917575"/>
                      </a:xfrm>
                      <a:prstGeom prst="rect">
                        <a:avLst/>
                      </a:prstGeom>
                      <a:solidFill>
                        <a:srgbClr val="C2FFF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7464" name="Straight Arrow Connector 7"/>
          <p:cNvCxnSpPr>
            <a:cxnSpLocks noChangeShapeType="1"/>
          </p:cNvCxnSpPr>
          <p:nvPr/>
        </p:nvCxnSpPr>
        <p:spPr bwMode="auto">
          <a:xfrm flipV="1">
            <a:off x="3825875" y="3776663"/>
            <a:ext cx="827088" cy="11112"/>
          </a:xfrm>
          <a:prstGeom prst="straightConnector1">
            <a:avLst/>
          </a:prstGeom>
          <a:noFill/>
          <a:ln w="57150" algn="ctr">
            <a:solidFill>
              <a:srgbClr val="00B05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flipH="1">
            <a:off x="5372100" y="4186238"/>
            <a:ext cx="447675" cy="758825"/>
          </a:xfrm>
          <a:prstGeom prst="straightConnector1">
            <a:avLst/>
          </a:prstGeom>
          <a:solidFill>
            <a:schemeClr val="accent1"/>
          </a:solidFill>
          <a:ln w="5715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66" name="Straight Arrow Connector 17"/>
          <p:cNvCxnSpPr>
            <a:cxnSpLocks noChangeShapeType="1"/>
          </p:cNvCxnSpPr>
          <p:nvPr/>
        </p:nvCxnSpPr>
        <p:spPr bwMode="auto">
          <a:xfrm>
            <a:off x="1598613" y="3360738"/>
            <a:ext cx="290512" cy="495300"/>
          </a:xfrm>
          <a:prstGeom prst="straightConnector1">
            <a:avLst/>
          </a:prstGeom>
          <a:noFill/>
          <a:ln w="12700" algn="ctr">
            <a:solidFill>
              <a:srgbClr val="1A0A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14"/>
          <p:cNvSpPr/>
          <p:nvPr/>
        </p:nvSpPr>
        <p:spPr bwMode="auto">
          <a:xfrm>
            <a:off x="2139950" y="603250"/>
            <a:ext cx="4152900" cy="1917700"/>
          </a:xfrm>
          <a:prstGeom prst="rect">
            <a:avLst/>
          </a:prstGeom>
          <a:solidFill>
            <a:srgbClr val="FFFF00"/>
          </a:solidFill>
          <a:ln w="28575" cap="flat" cmpd="sng" algn="ctr">
            <a:solidFill>
              <a:schemeClr val="tx1"/>
            </a:solidFill>
            <a:prstDash val="solid"/>
            <a:round/>
            <a:headEnd type="none" w="med" len="med"/>
            <a:tailEnd type="none" w="med" len="med"/>
          </a:ln>
          <a:effectLst/>
          <a:extLst/>
        </p:spPr>
        <p:txBody>
          <a:bodyPr/>
          <a:lstStyle/>
          <a:p>
            <a:pPr>
              <a:defRPr/>
            </a:pPr>
            <a:endParaRPr lang="en-US" kern="0">
              <a:solidFill>
                <a:srgbClr val="000000"/>
              </a:solidFill>
            </a:endParaRPr>
          </a:p>
        </p:txBody>
      </p:sp>
      <p:sp>
        <p:nvSpPr>
          <p:cNvPr id="17" name="Rectangle 16"/>
          <p:cNvSpPr/>
          <p:nvPr/>
        </p:nvSpPr>
        <p:spPr bwMode="auto">
          <a:xfrm>
            <a:off x="2139950" y="925513"/>
            <a:ext cx="4152900" cy="1270000"/>
          </a:xfrm>
          <a:prstGeom prst="rect">
            <a:avLst/>
          </a:prstGeom>
          <a:solidFill>
            <a:srgbClr val="FFFFFF"/>
          </a:solidFill>
          <a:ln w="28575" cap="flat" cmpd="sng" algn="ctr">
            <a:solidFill>
              <a:schemeClr val="tx1"/>
            </a:solidFill>
            <a:prstDash val="solid"/>
            <a:round/>
            <a:headEnd type="none" w="med" len="med"/>
            <a:tailEnd type="none" w="med" len="med"/>
          </a:ln>
          <a:effectLst/>
          <a:extLst/>
        </p:spPr>
        <p:txBody>
          <a:bodyPr/>
          <a:lstStyle/>
          <a:p>
            <a:pPr>
              <a:defRPr/>
            </a:pPr>
            <a:endParaRPr lang="en-US" kern="0">
              <a:solidFill>
                <a:srgbClr val="000000"/>
              </a:solidFill>
            </a:endParaRPr>
          </a:p>
        </p:txBody>
      </p:sp>
      <p:cxnSp>
        <p:nvCxnSpPr>
          <p:cNvPr id="147469" name="Straight Connector 18"/>
          <p:cNvCxnSpPr>
            <a:cxnSpLocks noChangeShapeType="1"/>
            <a:endCxn id="15" idx="3"/>
          </p:cNvCxnSpPr>
          <p:nvPr/>
        </p:nvCxnSpPr>
        <p:spPr bwMode="auto">
          <a:xfrm>
            <a:off x="2139950" y="1562100"/>
            <a:ext cx="4152900" cy="0"/>
          </a:xfrm>
          <a:prstGeom prst="line">
            <a:avLst/>
          </a:prstGeom>
          <a:noFill/>
          <a:ln w="38100" algn="ctr">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0" name="Straight Arrow Connector 19"/>
          <p:cNvCxnSpPr>
            <a:cxnSpLocks noChangeShapeType="1"/>
          </p:cNvCxnSpPr>
          <p:nvPr/>
        </p:nvCxnSpPr>
        <p:spPr bwMode="auto">
          <a:xfrm>
            <a:off x="6140450" y="1562100"/>
            <a:ext cx="468313" cy="0"/>
          </a:xfrm>
          <a:prstGeom prst="straightConnector1">
            <a:avLst/>
          </a:prstGeom>
          <a:noFill/>
          <a:ln w="28575" algn="ctr">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1" name="Straight Arrow Connector 20"/>
          <p:cNvCxnSpPr>
            <a:cxnSpLocks noChangeShapeType="1"/>
          </p:cNvCxnSpPr>
          <p:nvPr/>
        </p:nvCxnSpPr>
        <p:spPr bwMode="auto">
          <a:xfrm flipV="1">
            <a:off x="6284913" y="1231900"/>
            <a:ext cx="169862" cy="322263"/>
          </a:xfrm>
          <a:prstGeom prst="straightConnector1">
            <a:avLst/>
          </a:prstGeom>
          <a:noFill/>
          <a:ln w="28575" algn="ctr">
            <a:solidFill>
              <a:srgbClr val="1A0A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2" name="Straight Connector 21"/>
          <p:cNvCxnSpPr>
            <a:cxnSpLocks noChangeShapeType="1"/>
          </p:cNvCxnSpPr>
          <p:nvPr/>
        </p:nvCxnSpPr>
        <p:spPr bwMode="auto">
          <a:xfrm>
            <a:off x="4270375" y="860425"/>
            <a:ext cx="0" cy="574675"/>
          </a:xfrm>
          <a:prstGeom prst="line">
            <a:avLst/>
          </a:prstGeom>
          <a:noFill/>
          <a:ln w="9525" algn="ctr">
            <a:solidFill>
              <a:srgbClr val="1A0A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4043363" y="1168400"/>
            <a:ext cx="301625" cy="261938"/>
          </a:xfrm>
          <a:prstGeom prst="rect">
            <a:avLst/>
          </a:prstGeom>
          <a:noFill/>
        </p:spPr>
        <p:txBody>
          <a:bodyPr>
            <a:spAutoFit/>
          </a:bodyPr>
          <a:lstStyle/>
          <a:p>
            <a:pPr eaLnBrk="1" fontAlgn="auto" hangingPunct="1">
              <a:spcBef>
                <a:spcPts val="0"/>
              </a:spcBef>
              <a:spcAft>
                <a:spcPts val="0"/>
              </a:spcAft>
              <a:defRPr/>
            </a:pPr>
            <a:r>
              <a:rPr lang="en-US" sz="1100" i="1" kern="0" dirty="0">
                <a:solidFill>
                  <a:srgbClr val="1A0AFF"/>
                </a:solidFill>
                <a:latin typeface="Symbol" pitchFamily="18" charset="2"/>
              </a:rPr>
              <a:t>q</a:t>
            </a:r>
            <a:r>
              <a:rPr lang="en-US" sz="1100" i="1" kern="0" baseline="-25000" dirty="0">
                <a:solidFill>
                  <a:srgbClr val="1A0AFF"/>
                </a:solidFill>
              </a:rPr>
              <a:t>c</a:t>
            </a:r>
          </a:p>
        </p:txBody>
      </p:sp>
      <p:cxnSp>
        <p:nvCxnSpPr>
          <p:cNvPr id="147474" name="Straight Arrow Connector 24"/>
          <p:cNvCxnSpPr>
            <a:cxnSpLocks noChangeShapeType="1"/>
          </p:cNvCxnSpPr>
          <p:nvPr/>
        </p:nvCxnSpPr>
        <p:spPr bwMode="auto">
          <a:xfrm>
            <a:off x="6280150" y="1514475"/>
            <a:ext cx="307975" cy="252413"/>
          </a:xfrm>
          <a:prstGeom prst="straightConnector1">
            <a:avLst/>
          </a:prstGeom>
          <a:noFill/>
          <a:ln w="285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75" name="Straight Arrow Connector 27"/>
          <p:cNvCxnSpPr>
            <a:cxnSpLocks noChangeShapeType="1"/>
          </p:cNvCxnSpPr>
          <p:nvPr/>
        </p:nvCxnSpPr>
        <p:spPr bwMode="auto">
          <a:xfrm>
            <a:off x="6264275" y="1546225"/>
            <a:ext cx="257175" cy="385763"/>
          </a:xfrm>
          <a:prstGeom prst="straightConnector1">
            <a:avLst/>
          </a:prstGeom>
          <a:noFill/>
          <a:ln w="28575" algn="ctr">
            <a:solidFill>
              <a:srgbClr val="1A0A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4187825" y="1173163"/>
            <a:ext cx="349250" cy="261937"/>
          </a:xfrm>
          <a:prstGeom prst="rect">
            <a:avLst/>
          </a:prstGeom>
          <a:noFill/>
        </p:spPr>
        <p:txBody>
          <a:bodyPr>
            <a:spAutoFit/>
          </a:bodyPr>
          <a:lstStyle/>
          <a:p>
            <a:pPr eaLnBrk="1" fontAlgn="auto" hangingPunct="1">
              <a:spcBef>
                <a:spcPts val="0"/>
              </a:spcBef>
              <a:spcAft>
                <a:spcPts val="0"/>
              </a:spcAft>
              <a:defRPr/>
            </a:pPr>
            <a:r>
              <a:rPr lang="en-US" sz="1100" i="1" kern="0" dirty="0">
                <a:solidFill>
                  <a:srgbClr val="1A0AFF"/>
                </a:solidFill>
                <a:latin typeface="Symbol" pitchFamily="18" charset="2"/>
              </a:rPr>
              <a:t>q</a:t>
            </a:r>
            <a:r>
              <a:rPr lang="en-US" sz="1100" i="1" kern="0" baseline="-25000" dirty="0">
                <a:solidFill>
                  <a:srgbClr val="1A0AFF"/>
                </a:solidFill>
              </a:rPr>
              <a:t>c</a:t>
            </a:r>
          </a:p>
        </p:txBody>
      </p:sp>
      <p:sp>
        <p:nvSpPr>
          <p:cNvPr id="29" name="Freeform 28"/>
          <p:cNvSpPr/>
          <p:nvPr/>
        </p:nvSpPr>
        <p:spPr bwMode="auto">
          <a:xfrm>
            <a:off x="2151063" y="935038"/>
            <a:ext cx="4121150" cy="1250950"/>
          </a:xfrm>
          <a:custGeom>
            <a:avLst/>
            <a:gdLst>
              <a:gd name="connsiteX0" fmla="*/ 0 w 4008922"/>
              <a:gd name="connsiteY0" fmla="*/ 606391 h 1251284"/>
              <a:gd name="connsiteX1" fmla="*/ 413886 w 4008922"/>
              <a:gd name="connsiteY1" fmla="*/ 0 h 1251284"/>
              <a:gd name="connsiteX2" fmla="*/ 967339 w 4008922"/>
              <a:gd name="connsiteY2" fmla="*/ 1251284 h 1251284"/>
              <a:gd name="connsiteX3" fmla="*/ 1564105 w 4008922"/>
              <a:gd name="connsiteY3" fmla="*/ 4812 h 1251284"/>
              <a:gd name="connsiteX4" fmla="*/ 2054993 w 4008922"/>
              <a:gd name="connsiteY4" fmla="*/ 1241659 h 1251284"/>
              <a:gd name="connsiteX5" fmla="*/ 2536257 w 4008922"/>
              <a:gd name="connsiteY5" fmla="*/ 4812 h 1251284"/>
              <a:gd name="connsiteX6" fmla="*/ 3094522 w 4008922"/>
              <a:gd name="connsiteY6" fmla="*/ 1246471 h 1251284"/>
              <a:gd name="connsiteX7" fmla="*/ 3633537 w 4008922"/>
              <a:gd name="connsiteY7" fmla="*/ 14438 h 1251284"/>
              <a:gd name="connsiteX8" fmla="*/ 4008922 w 4008922"/>
              <a:gd name="connsiteY8" fmla="*/ 625642 h 1251284"/>
              <a:gd name="connsiteX0" fmla="*/ 0 w 4008922"/>
              <a:gd name="connsiteY0" fmla="*/ 609096 h 1253989"/>
              <a:gd name="connsiteX1" fmla="*/ 387578 w 4008922"/>
              <a:gd name="connsiteY1" fmla="*/ 0 h 1253989"/>
              <a:gd name="connsiteX2" fmla="*/ 967339 w 4008922"/>
              <a:gd name="connsiteY2" fmla="*/ 1253989 h 1253989"/>
              <a:gd name="connsiteX3" fmla="*/ 1564105 w 4008922"/>
              <a:gd name="connsiteY3" fmla="*/ 7517 h 1253989"/>
              <a:gd name="connsiteX4" fmla="*/ 2054993 w 4008922"/>
              <a:gd name="connsiteY4" fmla="*/ 1244364 h 1253989"/>
              <a:gd name="connsiteX5" fmla="*/ 2536257 w 4008922"/>
              <a:gd name="connsiteY5" fmla="*/ 7517 h 1253989"/>
              <a:gd name="connsiteX6" fmla="*/ 3094522 w 4008922"/>
              <a:gd name="connsiteY6" fmla="*/ 1249176 h 1253989"/>
              <a:gd name="connsiteX7" fmla="*/ 3633537 w 4008922"/>
              <a:gd name="connsiteY7" fmla="*/ 17143 h 1253989"/>
              <a:gd name="connsiteX8" fmla="*/ 4008922 w 4008922"/>
              <a:gd name="connsiteY8" fmla="*/ 628347 h 1253989"/>
              <a:gd name="connsiteX0" fmla="*/ 0 w 4008922"/>
              <a:gd name="connsiteY0" fmla="*/ 614506 h 1259399"/>
              <a:gd name="connsiteX1" fmla="*/ 369163 w 4008922"/>
              <a:gd name="connsiteY1" fmla="*/ 0 h 1259399"/>
              <a:gd name="connsiteX2" fmla="*/ 967339 w 4008922"/>
              <a:gd name="connsiteY2" fmla="*/ 1259399 h 1259399"/>
              <a:gd name="connsiteX3" fmla="*/ 1564105 w 4008922"/>
              <a:gd name="connsiteY3" fmla="*/ 12927 h 1259399"/>
              <a:gd name="connsiteX4" fmla="*/ 2054993 w 4008922"/>
              <a:gd name="connsiteY4" fmla="*/ 1249774 h 1259399"/>
              <a:gd name="connsiteX5" fmla="*/ 2536257 w 4008922"/>
              <a:gd name="connsiteY5" fmla="*/ 12927 h 1259399"/>
              <a:gd name="connsiteX6" fmla="*/ 3094522 w 4008922"/>
              <a:gd name="connsiteY6" fmla="*/ 1254586 h 1259399"/>
              <a:gd name="connsiteX7" fmla="*/ 3633537 w 4008922"/>
              <a:gd name="connsiteY7" fmla="*/ 22553 h 1259399"/>
              <a:gd name="connsiteX8" fmla="*/ 4008922 w 4008922"/>
              <a:gd name="connsiteY8" fmla="*/ 633757 h 1259399"/>
              <a:gd name="connsiteX0" fmla="*/ 0 w 4008922"/>
              <a:gd name="connsiteY0" fmla="*/ 614506 h 1259399"/>
              <a:gd name="connsiteX1" fmla="*/ 369163 w 4008922"/>
              <a:gd name="connsiteY1" fmla="*/ 0 h 1259399"/>
              <a:gd name="connsiteX2" fmla="*/ 967339 w 4008922"/>
              <a:gd name="connsiteY2" fmla="*/ 1259399 h 1259399"/>
              <a:gd name="connsiteX3" fmla="*/ 1535166 w 4008922"/>
              <a:gd name="connsiteY3" fmla="*/ 10222 h 1259399"/>
              <a:gd name="connsiteX4" fmla="*/ 2054993 w 4008922"/>
              <a:gd name="connsiteY4" fmla="*/ 1249774 h 1259399"/>
              <a:gd name="connsiteX5" fmla="*/ 2536257 w 4008922"/>
              <a:gd name="connsiteY5" fmla="*/ 12927 h 1259399"/>
              <a:gd name="connsiteX6" fmla="*/ 3094522 w 4008922"/>
              <a:gd name="connsiteY6" fmla="*/ 1254586 h 1259399"/>
              <a:gd name="connsiteX7" fmla="*/ 3633537 w 4008922"/>
              <a:gd name="connsiteY7" fmla="*/ 22553 h 1259399"/>
              <a:gd name="connsiteX8" fmla="*/ 4008922 w 4008922"/>
              <a:gd name="connsiteY8" fmla="*/ 633757 h 1259399"/>
              <a:gd name="connsiteX0" fmla="*/ 0 w 4008922"/>
              <a:gd name="connsiteY0" fmla="*/ 614506 h 1259399"/>
              <a:gd name="connsiteX1" fmla="*/ 369163 w 4008922"/>
              <a:gd name="connsiteY1" fmla="*/ 0 h 1259399"/>
              <a:gd name="connsiteX2" fmla="*/ 967339 w 4008922"/>
              <a:gd name="connsiteY2" fmla="*/ 1259399 h 1259399"/>
              <a:gd name="connsiteX3" fmla="*/ 1535166 w 4008922"/>
              <a:gd name="connsiteY3" fmla="*/ 10222 h 1259399"/>
              <a:gd name="connsiteX4" fmla="*/ 2054993 w 4008922"/>
              <a:gd name="connsiteY4" fmla="*/ 1249774 h 1259399"/>
              <a:gd name="connsiteX5" fmla="*/ 2536257 w 4008922"/>
              <a:gd name="connsiteY5" fmla="*/ 12927 h 1259399"/>
              <a:gd name="connsiteX6" fmla="*/ 3118199 w 4008922"/>
              <a:gd name="connsiteY6" fmla="*/ 1254586 h 1259399"/>
              <a:gd name="connsiteX7" fmla="*/ 3633537 w 4008922"/>
              <a:gd name="connsiteY7" fmla="*/ 22553 h 1259399"/>
              <a:gd name="connsiteX8" fmla="*/ 4008922 w 4008922"/>
              <a:gd name="connsiteY8" fmla="*/ 633757 h 1259399"/>
              <a:gd name="connsiteX0" fmla="*/ 0 w 4008922"/>
              <a:gd name="connsiteY0" fmla="*/ 614506 h 1259399"/>
              <a:gd name="connsiteX1" fmla="*/ 369163 w 4008922"/>
              <a:gd name="connsiteY1" fmla="*/ 0 h 1259399"/>
              <a:gd name="connsiteX2" fmla="*/ 967339 w 4008922"/>
              <a:gd name="connsiteY2" fmla="*/ 1259399 h 1259399"/>
              <a:gd name="connsiteX3" fmla="*/ 1535166 w 4008922"/>
              <a:gd name="connsiteY3" fmla="*/ 10222 h 1259399"/>
              <a:gd name="connsiteX4" fmla="*/ 2054993 w 4008922"/>
              <a:gd name="connsiteY4" fmla="*/ 1249774 h 1259399"/>
              <a:gd name="connsiteX5" fmla="*/ 2536257 w 4008922"/>
              <a:gd name="connsiteY5" fmla="*/ 12927 h 1259399"/>
              <a:gd name="connsiteX6" fmla="*/ 3133984 w 4008922"/>
              <a:gd name="connsiteY6" fmla="*/ 1246470 h 1259399"/>
              <a:gd name="connsiteX7" fmla="*/ 3633537 w 4008922"/>
              <a:gd name="connsiteY7" fmla="*/ 22553 h 1259399"/>
              <a:gd name="connsiteX8" fmla="*/ 4008922 w 4008922"/>
              <a:gd name="connsiteY8" fmla="*/ 633757 h 1259399"/>
              <a:gd name="connsiteX0" fmla="*/ 0 w 4008922"/>
              <a:gd name="connsiteY0" fmla="*/ 614506 h 1259399"/>
              <a:gd name="connsiteX1" fmla="*/ 369163 w 4008922"/>
              <a:gd name="connsiteY1" fmla="*/ 0 h 1259399"/>
              <a:gd name="connsiteX2" fmla="*/ 967339 w 4008922"/>
              <a:gd name="connsiteY2" fmla="*/ 1259399 h 1259399"/>
              <a:gd name="connsiteX3" fmla="*/ 1535166 w 4008922"/>
              <a:gd name="connsiteY3" fmla="*/ 10222 h 1259399"/>
              <a:gd name="connsiteX4" fmla="*/ 2054993 w 4008922"/>
              <a:gd name="connsiteY4" fmla="*/ 1249774 h 1259399"/>
              <a:gd name="connsiteX5" fmla="*/ 2536257 w 4008922"/>
              <a:gd name="connsiteY5" fmla="*/ 12927 h 1259399"/>
              <a:gd name="connsiteX6" fmla="*/ 3133984 w 4008922"/>
              <a:gd name="connsiteY6" fmla="*/ 1246470 h 1259399"/>
              <a:gd name="connsiteX7" fmla="*/ 3633537 w 4008922"/>
              <a:gd name="connsiteY7" fmla="*/ 22553 h 1259399"/>
              <a:gd name="connsiteX8" fmla="*/ 4008922 w 4008922"/>
              <a:gd name="connsiteY8" fmla="*/ 633757 h 1259399"/>
              <a:gd name="connsiteX0" fmla="*/ 0 w 4008922"/>
              <a:gd name="connsiteY0" fmla="*/ 614506 h 1249774"/>
              <a:gd name="connsiteX1" fmla="*/ 369163 w 4008922"/>
              <a:gd name="connsiteY1" fmla="*/ 0 h 1249774"/>
              <a:gd name="connsiteX2" fmla="*/ 967339 w 4008922"/>
              <a:gd name="connsiteY2" fmla="*/ 1242621 h 1249774"/>
              <a:gd name="connsiteX3" fmla="*/ 1535166 w 4008922"/>
              <a:gd name="connsiteY3" fmla="*/ 10222 h 1249774"/>
              <a:gd name="connsiteX4" fmla="*/ 2054993 w 4008922"/>
              <a:gd name="connsiteY4" fmla="*/ 1249774 h 1249774"/>
              <a:gd name="connsiteX5" fmla="*/ 2536257 w 4008922"/>
              <a:gd name="connsiteY5" fmla="*/ 12927 h 1249774"/>
              <a:gd name="connsiteX6" fmla="*/ 3133984 w 4008922"/>
              <a:gd name="connsiteY6" fmla="*/ 1246470 h 1249774"/>
              <a:gd name="connsiteX7" fmla="*/ 3633537 w 4008922"/>
              <a:gd name="connsiteY7" fmla="*/ 22553 h 1249774"/>
              <a:gd name="connsiteX8" fmla="*/ 4008922 w 4008922"/>
              <a:gd name="connsiteY8" fmla="*/ 633757 h 1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8922" h="1249774">
                <a:moveTo>
                  <a:pt x="0" y="614506"/>
                </a:moveTo>
                <a:lnTo>
                  <a:pt x="369163" y="0"/>
                </a:lnTo>
                <a:lnTo>
                  <a:pt x="967339" y="1242621"/>
                </a:lnTo>
                <a:lnTo>
                  <a:pt x="1535166" y="10222"/>
                </a:lnTo>
                <a:lnTo>
                  <a:pt x="2054993" y="1249774"/>
                </a:lnTo>
                <a:lnTo>
                  <a:pt x="2536257" y="12927"/>
                </a:lnTo>
                <a:lnTo>
                  <a:pt x="3133984" y="1246470"/>
                </a:lnTo>
                <a:lnTo>
                  <a:pt x="3633537" y="22553"/>
                </a:lnTo>
                <a:cubicBezTo>
                  <a:pt x="3779060" y="264038"/>
                  <a:pt x="3883794" y="430022"/>
                  <a:pt x="4008922" y="633757"/>
                </a:cubicBezTo>
              </a:path>
            </a:pathLst>
          </a:custGeom>
          <a:noFill/>
          <a:ln w="28575" cap="flat" cmpd="sng" algn="ctr">
            <a:solidFill>
              <a:srgbClr val="1A0A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rgbClr val="000000"/>
              </a:solidFill>
            </a:endParaRPr>
          </a:p>
        </p:txBody>
      </p:sp>
      <p:sp>
        <p:nvSpPr>
          <p:cNvPr id="31" name="Freeform 30"/>
          <p:cNvSpPr/>
          <p:nvPr/>
        </p:nvSpPr>
        <p:spPr bwMode="auto">
          <a:xfrm flipV="1">
            <a:off x="2162175" y="923925"/>
            <a:ext cx="4122738" cy="1252538"/>
          </a:xfrm>
          <a:custGeom>
            <a:avLst/>
            <a:gdLst>
              <a:gd name="connsiteX0" fmla="*/ 0 w 4008922"/>
              <a:gd name="connsiteY0" fmla="*/ 606391 h 1251284"/>
              <a:gd name="connsiteX1" fmla="*/ 413886 w 4008922"/>
              <a:gd name="connsiteY1" fmla="*/ 0 h 1251284"/>
              <a:gd name="connsiteX2" fmla="*/ 967339 w 4008922"/>
              <a:gd name="connsiteY2" fmla="*/ 1251284 h 1251284"/>
              <a:gd name="connsiteX3" fmla="*/ 1564105 w 4008922"/>
              <a:gd name="connsiteY3" fmla="*/ 4812 h 1251284"/>
              <a:gd name="connsiteX4" fmla="*/ 2054993 w 4008922"/>
              <a:gd name="connsiteY4" fmla="*/ 1241659 h 1251284"/>
              <a:gd name="connsiteX5" fmla="*/ 2536257 w 4008922"/>
              <a:gd name="connsiteY5" fmla="*/ 4812 h 1251284"/>
              <a:gd name="connsiteX6" fmla="*/ 3094522 w 4008922"/>
              <a:gd name="connsiteY6" fmla="*/ 1246471 h 1251284"/>
              <a:gd name="connsiteX7" fmla="*/ 3633537 w 4008922"/>
              <a:gd name="connsiteY7" fmla="*/ 14438 h 1251284"/>
              <a:gd name="connsiteX8" fmla="*/ 4008922 w 4008922"/>
              <a:gd name="connsiteY8" fmla="*/ 625642 h 1251284"/>
              <a:gd name="connsiteX0" fmla="*/ 0 w 4008922"/>
              <a:gd name="connsiteY0" fmla="*/ 609096 h 1253989"/>
              <a:gd name="connsiteX1" fmla="*/ 387578 w 4008922"/>
              <a:gd name="connsiteY1" fmla="*/ 0 h 1253989"/>
              <a:gd name="connsiteX2" fmla="*/ 967339 w 4008922"/>
              <a:gd name="connsiteY2" fmla="*/ 1253989 h 1253989"/>
              <a:gd name="connsiteX3" fmla="*/ 1564105 w 4008922"/>
              <a:gd name="connsiteY3" fmla="*/ 7517 h 1253989"/>
              <a:gd name="connsiteX4" fmla="*/ 2054993 w 4008922"/>
              <a:gd name="connsiteY4" fmla="*/ 1244364 h 1253989"/>
              <a:gd name="connsiteX5" fmla="*/ 2536257 w 4008922"/>
              <a:gd name="connsiteY5" fmla="*/ 7517 h 1253989"/>
              <a:gd name="connsiteX6" fmla="*/ 3094522 w 4008922"/>
              <a:gd name="connsiteY6" fmla="*/ 1249176 h 1253989"/>
              <a:gd name="connsiteX7" fmla="*/ 3633537 w 4008922"/>
              <a:gd name="connsiteY7" fmla="*/ 17143 h 1253989"/>
              <a:gd name="connsiteX8" fmla="*/ 4008922 w 4008922"/>
              <a:gd name="connsiteY8" fmla="*/ 628347 h 1253989"/>
              <a:gd name="connsiteX0" fmla="*/ 0 w 4008922"/>
              <a:gd name="connsiteY0" fmla="*/ 614506 h 1259399"/>
              <a:gd name="connsiteX1" fmla="*/ 369163 w 4008922"/>
              <a:gd name="connsiteY1" fmla="*/ 0 h 1259399"/>
              <a:gd name="connsiteX2" fmla="*/ 967339 w 4008922"/>
              <a:gd name="connsiteY2" fmla="*/ 1259399 h 1259399"/>
              <a:gd name="connsiteX3" fmla="*/ 1564105 w 4008922"/>
              <a:gd name="connsiteY3" fmla="*/ 12927 h 1259399"/>
              <a:gd name="connsiteX4" fmla="*/ 2054993 w 4008922"/>
              <a:gd name="connsiteY4" fmla="*/ 1249774 h 1259399"/>
              <a:gd name="connsiteX5" fmla="*/ 2536257 w 4008922"/>
              <a:gd name="connsiteY5" fmla="*/ 12927 h 1259399"/>
              <a:gd name="connsiteX6" fmla="*/ 3094522 w 4008922"/>
              <a:gd name="connsiteY6" fmla="*/ 1254586 h 1259399"/>
              <a:gd name="connsiteX7" fmla="*/ 3633537 w 4008922"/>
              <a:gd name="connsiteY7" fmla="*/ 22553 h 1259399"/>
              <a:gd name="connsiteX8" fmla="*/ 4008922 w 4008922"/>
              <a:gd name="connsiteY8" fmla="*/ 633757 h 1259399"/>
              <a:gd name="connsiteX0" fmla="*/ 0 w 4008922"/>
              <a:gd name="connsiteY0" fmla="*/ 614506 h 1259399"/>
              <a:gd name="connsiteX1" fmla="*/ 369163 w 4008922"/>
              <a:gd name="connsiteY1" fmla="*/ 0 h 1259399"/>
              <a:gd name="connsiteX2" fmla="*/ 967339 w 4008922"/>
              <a:gd name="connsiteY2" fmla="*/ 1259399 h 1259399"/>
              <a:gd name="connsiteX3" fmla="*/ 1535166 w 4008922"/>
              <a:gd name="connsiteY3" fmla="*/ 10222 h 1259399"/>
              <a:gd name="connsiteX4" fmla="*/ 2054993 w 4008922"/>
              <a:gd name="connsiteY4" fmla="*/ 1249774 h 1259399"/>
              <a:gd name="connsiteX5" fmla="*/ 2536257 w 4008922"/>
              <a:gd name="connsiteY5" fmla="*/ 12927 h 1259399"/>
              <a:gd name="connsiteX6" fmla="*/ 3094522 w 4008922"/>
              <a:gd name="connsiteY6" fmla="*/ 1254586 h 1259399"/>
              <a:gd name="connsiteX7" fmla="*/ 3633537 w 4008922"/>
              <a:gd name="connsiteY7" fmla="*/ 22553 h 1259399"/>
              <a:gd name="connsiteX8" fmla="*/ 4008922 w 4008922"/>
              <a:gd name="connsiteY8" fmla="*/ 633757 h 1259399"/>
              <a:gd name="connsiteX0" fmla="*/ 0 w 4008922"/>
              <a:gd name="connsiteY0" fmla="*/ 614506 h 1259399"/>
              <a:gd name="connsiteX1" fmla="*/ 369163 w 4008922"/>
              <a:gd name="connsiteY1" fmla="*/ 0 h 1259399"/>
              <a:gd name="connsiteX2" fmla="*/ 967339 w 4008922"/>
              <a:gd name="connsiteY2" fmla="*/ 1259399 h 1259399"/>
              <a:gd name="connsiteX3" fmla="*/ 1535166 w 4008922"/>
              <a:gd name="connsiteY3" fmla="*/ 10222 h 1259399"/>
              <a:gd name="connsiteX4" fmla="*/ 2054993 w 4008922"/>
              <a:gd name="connsiteY4" fmla="*/ 1249774 h 1259399"/>
              <a:gd name="connsiteX5" fmla="*/ 2536257 w 4008922"/>
              <a:gd name="connsiteY5" fmla="*/ 12927 h 1259399"/>
              <a:gd name="connsiteX6" fmla="*/ 3118199 w 4008922"/>
              <a:gd name="connsiteY6" fmla="*/ 1254586 h 1259399"/>
              <a:gd name="connsiteX7" fmla="*/ 3633537 w 4008922"/>
              <a:gd name="connsiteY7" fmla="*/ 22553 h 1259399"/>
              <a:gd name="connsiteX8" fmla="*/ 4008922 w 4008922"/>
              <a:gd name="connsiteY8" fmla="*/ 633757 h 1259399"/>
              <a:gd name="connsiteX0" fmla="*/ 0 w 4008922"/>
              <a:gd name="connsiteY0" fmla="*/ 614506 h 1259399"/>
              <a:gd name="connsiteX1" fmla="*/ 369163 w 4008922"/>
              <a:gd name="connsiteY1" fmla="*/ 0 h 1259399"/>
              <a:gd name="connsiteX2" fmla="*/ 967339 w 4008922"/>
              <a:gd name="connsiteY2" fmla="*/ 1259399 h 1259399"/>
              <a:gd name="connsiteX3" fmla="*/ 1535166 w 4008922"/>
              <a:gd name="connsiteY3" fmla="*/ 10222 h 1259399"/>
              <a:gd name="connsiteX4" fmla="*/ 2054993 w 4008922"/>
              <a:gd name="connsiteY4" fmla="*/ 1249774 h 1259399"/>
              <a:gd name="connsiteX5" fmla="*/ 2536257 w 4008922"/>
              <a:gd name="connsiteY5" fmla="*/ 12927 h 1259399"/>
              <a:gd name="connsiteX6" fmla="*/ 3133984 w 4008922"/>
              <a:gd name="connsiteY6" fmla="*/ 1246470 h 1259399"/>
              <a:gd name="connsiteX7" fmla="*/ 3633537 w 4008922"/>
              <a:gd name="connsiteY7" fmla="*/ 22553 h 1259399"/>
              <a:gd name="connsiteX8" fmla="*/ 4008922 w 4008922"/>
              <a:gd name="connsiteY8" fmla="*/ 633757 h 1259399"/>
              <a:gd name="connsiteX0" fmla="*/ 0 w 4008922"/>
              <a:gd name="connsiteY0" fmla="*/ 617120 h 1262013"/>
              <a:gd name="connsiteX1" fmla="*/ 369163 w 4008922"/>
              <a:gd name="connsiteY1" fmla="*/ 2614 h 1262013"/>
              <a:gd name="connsiteX2" fmla="*/ 967339 w 4008922"/>
              <a:gd name="connsiteY2" fmla="*/ 1262013 h 1262013"/>
              <a:gd name="connsiteX3" fmla="*/ 1535166 w 4008922"/>
              <a:gd name="connsiteY3" fmla="*/ 12836 h 1262013"/>
              <a:gd name="connsiteX4" fmla="*/ 2054993 w 4008922"/>
              <a:gd name="connsiteY4" fmla="*/ 1252388 h 1262013"/>
              <a:gd name="connsiteX5" fmla="*/ 2536257 w 4008922"/>
              <a:gd name="connsiteY5" fmla="*/ 15541 h 1262013"/>
              <a:gd name="connsiteX6" fmla="*/ 3133984 w 4008922"/>
              <a:gd name="connsiteY6" fmla="*/ 1249084 h 1262013"/>
              <a:gd name="connsiteX7" fmla="*/ 3649854 w 4008922"/>
              <a:gd name="connsiteY7" fmla="*/ 0 h 1262013"/>
              <a:gd name="connsiteX8" fmla="*/ 4008922 w 4008922"/>
              <a:gd name="connsiteY8" fmla="*/ 636371 h 1262013"/>
              <a:gd name="connsiteX0" fmla="*/ 0 w 4008922"/>
              <a:gd name="connsiteY0" fmla="*/ 617120 h 1262013"/>
              <a:gd name="connsiteX1" fmla="*/ 369163 w 4008922"/>
              <a:gd name="connsiteY1" fmla="*/ 2614 h 1262013"/>
              <a:gd name="connsiteX2" fmla="*/ 967339 w 4008922"/>
              <a:gd name="connsiteY2" fmla="*/ 1262013 h 1262013"/>
              <a:gd name="connsiteX3" fmla="*/ 1535166 w 4008922"/>
              <a:gd name="connsiteY3" fmla="*/ 12836 h 1262013"/>
              <a:gd name="connsiteX4" fmla="*/ 2054993 w 4008922"/>
              <a:gd name="connsiteY4" fmla="*/ 1252388 h 1262013"/>
              <a:gd name="connsiteX5" fmla="*/ 2536257 w 4008922"/>
              <a:gd name="connsiteY5" fmla="*/ 15541 h 1262013"/>
              <a:gd name="connsiteX6" fmla="*/ 3133984 w 4008922"/>
              <a:gd name="connsiteY6" fmla="*/ 1249084 h 1262013"/>
              <a:gd name="connsiteX7" fmla="*/ 3649854 w 4008922"/>
              <a:gd name="connsiteY7" fmla="*/ 0 h 1262013"/>
              <a:gd name="connsiteX8" fmla="*/ 4008922 w 4008922"/>
              <a:gd name="connsiteY8" fmla="*/ 636371 h 1262013"/>
              <a:gd name="connsiteX0" fmla="*/ 0 w 4008922"/>
              <a:gd name="connsiteY0" fmla="*/ 617120 h 1262013"/>
              <a:gd name="connsiteX1" fmla="*/ 369163 w 4008922"/>
              <a:gd name="connsiteY1" fmla="*/ 2614 h 1262013"/>
              <a:gd name="connsiteX2" fmla="*/ 967339 w 4008922"/>
              <a:gd name="connsiteY2" fmla="*/ 1262013 h 1262013"/>
              <a:gd name="connsiteX3" fmla="*/ 1535166 w 4008922"/>
              <a:gd name="connsiteY3" fmla="*/ 12836 h 1262013"/>
              <a:gd name="connsiteX4" fmla="*/ 2054993 w 4008922"/>
              <a:gd name="connsiteY4" fmla="*/ 1252388 h 1262013"/>
              <a:gd name="connsiteX5" fmla="*/ 2536257 w 4008922"/>
              <a:gd name="connsiteY5" fmla="*/ 15541 h 1262013"/>
              <a:gd name="connsiteX6" fmla="*/ 3133984 w 4008922"/>
              <a:gd name="connsiteY6" fmla="*/ 1249084 h 1262013"/>
              <a:gd name="connsiteX7" fmla="*/ 3649854 w 4008922"/>
              <a:gd name="connsiteY7" fmla="*/ 0 h 1262013"/>
              <a:gd name="connsiteX8" fmla="*/ 4008922 w 4008922"/>
              <a:gd name="connsiteY8" fmla="*/ 636371 h 1262013"/>
              <a:gd name="connsiteX0" fmla="*/ 0 w 4008922"/>
              <a:gd name="connsiteY0" fmla="*/ 617120 h 1262013"/>
              <a:gd name="connsiteX1" fmla="*/ 369163 w 4008922"/>
              <a:gd name="connsiteY1" fmla="*/ 2614 h 1262013"/>
              <a:gd name="connsiteX2" fmla="*/ 967339 w 4008922"/>
              <a:gd name="connsiteY2" fmla="*/ 1262013 h 1262013"/>
              <a:gd name="connsiteX3" fmla="*/ 1535166 w 4008922"/>
              <a:gd name="connsiteY3" fmla="*/ 12836 h 1262013"/>
              <a:gd name="connsiteX4" fmla="*/ 2054993 w 4008922"/>
              <a:gd name="connsiteY4" fmla="*/ 1252388 h 1262013"/>
              <a:gd name="connsiteX5" fmla="*/ 2536257 w 4008922"/>
              <a:gd name="connsiteY5" fmla="*/ 15541 h 1262013"/>
              <a:gd name="connsiteX6" fmla="*/ 3133984 w 4008922"/>
              <a:gd name="connsiteY6" fmla="*/ 1249084 h 1262013"/>
              <a:gd name="connsiteX7" fmla="*/ 3649854 w 4008922"/>
              <a:gd name="connsiteY7" fmla="*/ 0 h 1262013"/>
              <a:gd name="connsiteX8" fmla="*/ 4008922 w 4008922"/>
              <a:gd name="connsiteY8" fmla="*/ 636371 h 1262013"/>
              <a:gd name="connsiteX0" fmla="*/ 0 w 4008922"/>
              <a:gd name="connsiteY0" fmla="*/ 617120 h 1262013"/>
              <a:gd name="connsiteX1" fmla="*/ 369163 w 4008922"/>
              <a:gd name="connsiteY1" fmla="*/ 2614 h 1262013"/>
              <a:gd name="connsiteX2" fmla="*/ 967339 w 4008922"/>
              <a:gd name="connsiteY2" fmla="*/ 1262013 h 1262013"/>
              <a:gd name="connsiteX3" fmla="*/ 1535166 w 4008922"/>
              <a:gd name="connsiteY3" fmla="*/ 12836 h 1262013"/>
              <a:gd name="connsiteX4" fmla="*/ 2054993 w 4008922"/>
              <a:gd name="connsiteY4" fmla="*/ 1252388 h 1262013"/>
              <a:gd name="connsiteX5" fmla="*/ 2536257 w 4008922"/>
              <a:gd name="connsiteY5" fmla="*/ 15541 h 1262013"/>
              <a:gd name="connsiteX6" fmla="*/ 3133984 w 4008922"/>
              <a:gd name="connsiteY6" fmla="*/ 1249084 h 1262013"/>
              <a:gd name="connsiteX7" fmla="*/ 3682486 w 4008922"/>
              <a:gd name="connsiteY7" fmla="*/ 0 h 1262013"/>
              <a:gd name="connsiteX8" fmla="*/ 4008922 w 4008922"/>
              <a:gd name="connsiteY8" fmla="*/ 636371 h 1262013"/>
              <a:gd name="connsiteX0" fmla="*/ 0 w 4008922"/>
              <a:gd name="connsiteY0" fmla="*/ 617120 h 1262013"/>
              <a:gd name="connsiteX1" fmla="*/ 369163 w 4008922"/>
              <a:gd name="connsiteY1" fmla="*/ 2614 h 1262013"/>
              <a:gd name="connsiteX2" fmla="*/ 967339 w 4008922"/>
              <a:gd name="connsiteY2" fmla="*/ 1262013 h 1262013"/>
              <a:gd name="connsiteX3" fmla="*/ 1535166 w 4008922"/>
              <a:gd name="connsiteY3" fmla="*/ 12836 h 1262013"/>
              <a:gd name="connsiteX4" fmla="*/ 2054993 w 4008922"/>
              <a:gd name="connsiteY4" fmla="*/ 1252388 h 1262013"/>
              <a:gd name="connsiteX5" fmla="*/ 2536257 w 4008922"/>
              <a:gd name="connsiteY5" fmla="*/ 15541 h 1262013"/>
              <a:gd name="connsiteX6" fmla="*/ 3133984 w 4008922"/>
              <a:gd name="connsiteY6" fmla="*/ 1249084 h 1262013"/>
              <a:gd name="connsiteX7" fmla="*/ 3682486 w 4008922"/>
              <a:gd name="connsiteY7" fmla="*/ 0 h 1262013"/>
              <a:gd name="connsiteX8" fmla="*/ 4008922 w 4008922"/>
              <a:gd name="connsiteY8" fmla="*/ 636371 h 1262013"/>
              <a:gd name="connsiteX0" fmla="*/ 0 w 4008922"/>
              <a:gd name="connsiteY0" fmla="*/ 617120 h 1262013"/>
              <a:gd name="connsiteX1" fmla="*/ 369163 w 4008922"/>
              <a:gd name="connsiteY1" fmla="*/ 2614 h 1262013"/>
              <a:gd name="connsiteX2" fmla="*/ 967339 w 4008922"/>
              <a:gd name="connsiteY2" fmla="*/ 1262013 h 1262013"/>
              <a:gd name="connsiteX3" fmla="*/ 1535166 w 4008922"/>
              <a:gd name="connsiteY3" fmla="*/ 12836 h 1262013"/>
              <a:gd name="connsiteX4" fmla="*/ 2054993 w 4008922"/>
              <a:gd name="connsiteY4" fmla="*/ 1252388 h 1262013"/>
              <a:gd name="connsiteX5" fmla="*/ 2536257 w 4008922"/>
              <a:gd name="connsiteY5" fmla="*/ 15541 h 1262013"/>
              <a:gd name="connsiteX6" fmla="*/ 3133984 w 4008922"/>
              <a:gd name="connsiteY6" fmla="*/ 1249084 h 1262013"/>
              <a:gd name="connsiteX7" fmla="*/ 3682486 w 4008922"/>
              <a:gd name="connsiteY7" fmla="*/ 0 h 1262013"/>
              <a:gd name="connsiteX8" fmla="*/ 4008922 w 4008922"/>
              <a:gd name="connsiteY8" fmla="*/ 636371 h 1262013"/>
              <a:gd name="connsiteX0" fmla="*/ 0 w 4008922"/>
              <a:gd name="connsiteY0" fmla="*/ 617120 h 1252388"/>
              <a:gd name="connsiteX1" fmla="*/ 369163 w 4008922"/>
              <a:gd name="connsiteY1" fmla="*/ 2614 h 1252388"/>
              <a:gd name="connsiteX2" fmla="*/ 967339 w 4008922"/>
              <a:gd name="connsiteY2" fmla="*/ 1232651 h 1252388"/>
              <a:gd name="connsiteX3" fmla="*/ 1535166 w 4008922"/>
              <a:gd name="connsiteY3" fmla="*/ 12836 h 1252388"/>
              <a:gd name="connsiteX4" fmla="*/ 2054993 w 4008922"/>
              <a:gd name="connsiteY4" fmla="*/ 1252388 h 1252388"/>
              <a:gd name="connsiteX5" fmla="*/ 2536257 w 4008922"/>
              <a:gd name="connsiteY5" fmla="*/ 15541 h 1252388"/>
              <a:gd name="connsiteX6" fmla="*/ 3133984 w 4008922"/>
              <a:gd name="connsiteY6" fmla="*/ 1249084 h 1252388"/>
              <a:gd name="connsiteX7" fmla="*/ 3682486 w 4008922"/>
              <a:gd name="connsiteY7" fmla="*/ 0 h 1252388"/>
              <a:gd name="connsiteX8" fmla="*/ 4008922 w 4008922"/>
              <a:gd name="connsiteY8" fmla="*/ 636371 h 125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8922" h="1252388">
                <a:moveTo>
                  <a:pt x="0" y="617120"/>
                </a:moveTo>
                <a:lnTo>
                  <a:pt x="369163" y="2614"/>
                </a:lnTo>
                <a:lnTo>
                  <a:pt x="967339" y="1232651"/>
                </a:lnTo>
                <a:lnTo>
                  <a:pt x="1535166" y="12836"/>
                </a:lnTo>
                <a:lnTo>
                  <a:pt x="2054993" y="1252388"/>
                </a:lnTo>
                <a:lnTo>
                  <a:pt x="2536257" y="15541"/>
                </a:lnTo>
                <a:cubicBezTo>
                  <a:pt x="2735499" y="426722"/>
                  <a:pt x="3099832" y="1226385"/>
                  <a:pt x="3133984" y="1249084"/>
                </a:cubicBezTo>
                <a:cubicBezTo>
                  <a:pt x="3137121" y="1251169"/>
                  <a:pt x="3530924" y="445722"/>
                  <a:pt x="3682486" y="0"/>
                </a:cubicBezTo>
                <a:lnTo>
                  <a:pt x="4008922" y="636371"/>
                </a:lnTo>
              </a:path>
            </a:pathLst>
          </a:custGeom>
          <a:noFill/>
          <a:ln w="28575" cap="flat" cmpd="sng" algn="ctr">
            <a:solidFill>
              <a:srgbClr val="1A0A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rgbClr val="000000"/>
              </a:solidFill>
            </a:endParaRPr>
          </a:p>
        </p:txBody>
      </p:sp>
      <p:sp>
        <p:nvSpPr>
          <p:cNvPr id="32" name="Rectangle 2"/>
          <p:cNvSpPr txBox="1">
            <a:spLocks noChangeArrowheads="1"/>
          </p:cNvSpPr>
          <p:nvPr/>
        </p:nvSpPr>
        <p:spPr bwMode="auto">
          <a:xfrm>
            <a:off x="2924175" y="1304925"/>
            <a:ext cx="466725" cy="3222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defRPr/>
            </a:pPr>
            <a:r>
              <a:rPr lang="en-US" sz="1200" b="1" kern="0" dirty="0" smtClean="0">
                <a:solidFill>
                  <a:srgbClr val="008000"/>
                </a:solidFill>
              </a:rPr>
              <a:t>TE</a:t>
            </a:r>
            <a:r>
              <a:rPr lang="en-US" sz="1200" b="1" kern="0" baseline="-25000" dirty="0" smtClean="0">
                <a:solidFill>
                  <a:srgbClr val="008000"/>
                </a:solidFill>
              </a:rPr>
              <a:t>0</a:t>
            </a:r>
            <a:endParaRPr lang="en-US" sz="2000" kern="0" baseline="-25000" dirty="0" smtClean="0">
              <a:solidFill>
                <a:srgbClr val="008000"/>
              </a:solidFill>
            </a:endParaRPr>
          </a:p>
        </p:txBody>
      </p:sp>
      <p:sp>
        <p:nvSpPr>
          <p:cNvPr id="33" name="Freeform 32"/>
          <p:cNvSpPr/>
          <p:nvPr/>
        </p:nvSpPr>
        <p:spPr bwMode="auto">
          <a:xfrm>
            <a:off x="2159000" y="928688"/>
            <a:ext cx="4125913" cy="1235075"/>
          </a:xfrm>
          <a:custGeom>
            <a:avLst/>
            <a:gdLst>
              <a:gd name="connsiteX0" fmla="*/ 0 w 4309571"/>
              <a:gd name="connsiteY0" fmla="*/ 467451 h 988208"/>
              <a:gd name="connsiteX1" fmla="*/ 836491 w 4309571"/>
              <a:gd name="connsiteY1" fmla="*/ 8201 h 988208"/>
              <a:gd name="connsiteX2" fmla="*/ 2406963 w 4309571"/>
              <a:gd name="connsiteY2" fmla="*/ 988208 h 988208"/>
              <a:gd name="connsiteX3" fmla="*/ 3456678 w 4309571"/>
              <a:gd name="connsiteY3" fmla="*/ 0 h 988208"/>
              <a:gd name="connsiteX4" fmla="*/ 4309571 w 4309571"/>
              <a:gd name="connsiteY4" fmla="*/ 578163 h 988208"/>
              <a:gd name="connsiteX0" fmla="*/ 0 w 4309571"/>
              <a:gd name="connsiteY0" fmla="*/ 467451 h 988208"/>
              <a:gd name="connsiteX1" fmla="*/ 836491 w 4309571"/>
              <a:gd name="connsiteY1" fmla="*/ 8201 h 988208"/>
              <a:gd name="connsiteX2" fmla="*/ 2357758 w 4309571"/>
              <a:gd name="connsiteY2" fmla="*/ 988208 h 988208"/>
              <a:gd name="connsiteX3" fmla="*/ 3456678 w 4309571"/>
              <a:gd name="connsiteY3" fmla="*/ 0 h 988208"/>
              <a:gd name="connsiteX4" fmla="*/ 4309571 w 4309571"/>
              <a:gd name="connsiteY4" fmla="*/ 578163 h 988208"/>
              <a:gd name="connsiteX0" fmla="*/ 0 w 4309571"/>
              <a:gd name="connsiteY0" fmla="*/ 467451 h 972113"/>
              <a:gd name="connsiteX1" fmla="*/ 836491 w 4309571"/>
              <a:gd name="connsiteY1" fmla="*/ 8201 h 972113"/>
              <a:gd name="connsiteX2" fmla="*/ 2300351 w 4309571"/>
              <a:gd name="connsiteY2" fmla="*/ 972113 h 972113"/>
              <a:gd name="connsiteX3" fmla="*/ 3456678 w 4309571"/>
              <a:gd name="connsiteY3" fmla="*/ 0 h 972113"/>
              <a:gd name="connsiteX4" fmla="*/ 4309571 w 4309571"/>
              <a:gd name="connsiteY4" fmla="*/ 578163 h 972113"/>
              <a:gd name="connsiteX0" fmla="*/ 0 w 4309571"/>
              <a:gd name="connsiteY0" fmla="*/ 467451 h 978551"/>
              <a:gd name="connsiteX1" fmla="*/ 836491 w 4309571"/>
              <a:gd name="connsiteY1" fmla="*/ 8201 h 978551"/>
              <a:gd name="connsiteX2" fmla="*/ 2197840 w 4309571"/>
              <a:gd name="connsiteY2" fmla="*/ 978551 h 978551"/>
              <a:gd name="connsiteX3" fmla="*/ 3456678 w 4309571"/>
              <a:gd name="connsiteY3" fmla="*/ 0 h 978551"/>
              <a:gd name="connsiteX4" fmla="*/ 4309571 w 4309571"/>
              <a:gd name="connsiteY4" fmla="*/ 578163 h 978551"/>
              <a:gd name="connsiteX0" fmla="*/ 0 w 4309571"/>
              <a:gd name="connsiteY0" fmla="*/ 467451 h 978551"/>
              <a:gd name="connsiteX1" fmla="*/ 836491 w 4309571"/>
              <a:gd name="connsiteY1" fmla="*/ 8201 h 978551"/>
              <a:gd name="connsiteX2" fmla="*/ 2177338 w 4309571"/>
              <a:gd name="connsiteY2" fmla="*/ 978551 h 978551"/>
              <a:gd name="connsiteX3" fmla="*/ 3456678 w 4309571"/>
              <a:gd name="connsiteY3" fmla="*/ 0 h 978551"/>
              <a:gd name="connsiteX4" fmla="*/ 4309571 w 4309571"/>
              <a:gd name="connsiteY4" fmla="*/ 578163 h 978551"/>
              <a:gd name="connsiteX0" fmla="*/ 0 w 4309571"/>
              <a:gd name="connsiteY0" fmla="*/ 467451 h 978551"/>
              <a:gd name="connsiteX1" fmla="*/ 774985 w 4309571"/>
              <a:gd name="connsiteY1" fmla="*/ 8201 h 978551"/>
              <a:gd name="connsiteX2" fmla="*/ 2177338 w 4309571"/>
              <a:gd name="connsiteY2" fmla="*/ 978551 h 978551"/>
              <a:gd name="connsiteX3" fmla="*/ 3456678 w 4309571"/>
              <a:gd name="connsiteY3" fmla="*/ 0 h 978551"/>
              <a:gd name="connsiteX4" fmla="*/ 4309571 w 4309571"/>
              <a:gd name="connsiteY4" fmla="*/ 578163 h 978551"/>
              <a:gd name="connsiteX0" fmla="*/ 0 w 4141453"/>
              <a:gd name="connsiteY0" fmla="*/ 467451 h 978551"/>
              <a:gd name="connsiteX1" fmla="*/ 774985 w 4141453"/>
              <a:gd name="connsiteY1" fmla="*/ 8201 h 978551"/>
              <a:gd name="connsiteX2" fmla="*/ 2177338 w 4141453"/>
              <a:gd name="connsiteY2" fmla="*/ 978551 h 978551"/>
              <a:gd name="connsiteX3" fmla="*/ 3456678 w 4141453"/>
              <a:gd name="connsiteY3" fmla="*/ 0 h 978551"/>
              <a:gd name="connsiteX4" fmla="*/ 4141453 w 4141453"/>
              <a:gd name="connsiteY4" fmla="*/ 475158 h 978551"/>
              <a:gd name="connsiteX0" fmla="*/ 0 w 4124415"/>
              <a:gd name="connsiteY0" fmla="*/ 489743 h 978551"/>
              <a:gd name="connsiteX1" fmla="*/ 757947 w 4124415"/>
              <a:gd name="connsiteY1" fmla="*/ 8201 h 978551"/>
              <a:gd name="connsiteX2" fmla="*/ 2160300 w 4124415"/>
              <a:gd name="connsiteY2" fmla="*/ 978551 h 978551"/>
              <a:gd name="connsiteX3" fmla="*/ 3439640 w 4124415"/>
              <a:gd name="connsiteY3" fmla="*/ 0 h 978551"/>
              <a:gd name="connsiteX4" fmla="*/ 4124415 w 4124415"/>
              <a:gd name="connsiteY4" fmla="*/ 475158 h 978551"/>
              <a:gd name="connsiteX0" fmla="*/ 0 w 4124415"/>
              <a:gd name="connsiteY0" fmla="*/ 481542 h 970350"/>
              <a:gd name="connsiteX1" fmla="*/ 757947 w 4124415"/>
              <a:gd name="connsiteY1" fmla="*/ 0 h 970350"/>
              <a:gd name="connsiteX2" fmla="*/ 2160300 w 4124415"/>
              <a:gd name="connsiteY2" fmla="*/ 970350 h 970350"/>
              <a:gd name="connsiteX3" fmla="*/ 3439640 w 4124415"/>
              <a:gd name="connsiteY3" fmla="*/ 8262 h 970350"/>
              <a:gd name="connsiteX4" fmla="*/ 4124415 w 4124415"/>
              <a:gd name="connsiteY4" fmla="*/ 466957 h 97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5" h="970350">
                <a:moveTo>
                  <a:pt x="0" y="481542"/>
                </a:moveTo>
                <a:lnTo>
                  <a:pt x="757947" y="0"/>
                </a:lnTo>
                <a:lnTo>
                  <a:pt x="2160300" y="970350"/>
                </a:lnTo>
                <a:lnTo>
                  <a:pt x="3439640" y="8262"/>
                </a:lnTo>
                <a:lnTo>
                  <a:pt x="4124415" y="466957"/>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rgbClr val="000000"/>
              </a:solidFill>
            </a:endParaRPr>
          </a:p>
        </p:txBody>
      </p:sp>
      <p:sp>
        <p:nvSpPr>
          <p:cNvPr id="26" name="Freeform 25"/>
          <p:cNvSpPr/>
          <p:nvPr/>
        </p:nvSpPr>
        <p:spPr bwMode="auto">
          <a:xfrm flipV="1">
            <a:off x="2151063" y="925513"/>
            <a:ext cx="4124325" cy="1246187"/>
          </a:xfrm>
          <a:custGeom>
            <a:avLst/>
            <a:gdLst>
              <a:gd name="connsiteX0" fmla="*/ 0 w 4309571"/>
              <a:gd name="connsiteY0" fmla="*/ 467451 h 988208"/>
              <a:gd name="connsiteX1" fmla="*/ 836491 w 4309571"/>
              <a:gd name="connsiteY1" fmla="*/ 8201 h 988208"/>
              <a:gd name="connsiteX2" fmla="*/ 2406963 w 4309571"/>
              <a:gd name="connsiteY2" fmla="*/ 988208 h 988208"/>
              <a:gd name="connsiteX3" fmla="*/ 3456678 w 4309571"/>
              <a:gd name="connsiteY3" fmla="*/ 0 h 988208"/>
              <a:gd name="connsiteX4" fmla="*/ 4309571 w 4309571"/>
              <a:gd name="connsiteY4" fmla="*/ 578163 h 988208"/>
              <a:gd name="connsiteX0" fmla="*/ 0 w 4309571"/>
              <a:gd name="connsiteY0" fmla="*/ 467451 h 988208"/>
              <a:gd name="connsiteX1" fmla="*/ 836491 w 4309571"/>
              <a:gd name="connsiteY1" fmla="*/ 8201 h 988208"/>
              <a:gd name="connsiteX2" fmla="*/ 2357758 w 4309571"/>
              <a:gd name="connsiteY2" fmla="*/ 988208 h 988208"/>
              <a:gd name="connsiteX3" fmla="*/ 3456678 w 4309571"/>
              <a:gd name="connsiteY3" fmla="*/ 0 h 988208"/>
              <a:gd name="connsiteX4" fmla="*/ 4309571 w 4309571"/>
              <a:gd name="connsiteY4" fmla="*/ 578163 h 988208"/>
              <a:gd name="connsiteX0" fmla="*/ 0 w 4309571"/>
              <a:gd name="connsiteY0" fmla="*/ 467451 h 972113"/>
              <a:gd name="connsiteX1" fmla="*/ 836491 w 4309571"/>
              <a:gd name="connsiteY1" fmla="*/ 8201 h 972113"/>
              <a:gd name="connsiteX2" fmla="*/ 2300351 w 4309571"/>
              <a:gd name="connsiteY2" fmla="*/ 972113 h 972113"/>
              <a:gd name="connsiteX3" fmla="*/ 3456678 w 4309571"/>
              <a:gd name="connsiteY3" fmla="*/ 0 h 972113"/>
              <a:gd name="connsiteX4" fmla="*/ 4309571 w 4309571"/>
              <a:gd name="connsiteY4" fmla="*/ 578163 h 972113"/>
              <a:gd name="connsiteX0" fmla="*/ 0 w 4309571"/>
              <a:gd name="connsiteY0" fmla="*/ 467451 h 978551"/>
              <a:gd name="connsiteX1" fmla="*/ 836491 w 4309571"/>
              <a:gd name="connsiteY1" fmla="*/ 8201 h 978551"/>
              <a:gd name="connsiteX2" fmla="*/ 2197840 w 4309571"/>
              <a:gd name="connsiteY2" fmla="*/ 978551 h 978551"/>
              <a:gd name="connsiteX3" fmla="*/ 3456678 w 4309571"/>
              <a:gd name="connsiteY3" fmla="*/ 0 h 978551"/>
              <a:gd name="connsiteX4" fmla="*/ 4309571 w 4309571"/>
              <a:gd name="connsiteY4" fmla="*/ 578163 h 978551"/>
              <a:gd name="connsiteX0" fmla="*/ 0 w 4309571"/>
              <a:gd name="connsiteY0" fmla="*/ 467451 h 978551"/>
              <a:gd name="connsiteX1" fmla="*/ 836491 w 4309571"/>
              <a:gd name="connsiteY1" fmla="*/ 8201 h 978551"/>
              <a:gd name="connsiteX2" fmla="*/ 2177338 w 4309571"/>
              <a:gd name="connsiteY2" fmla="*/ 978551 h 978551"/>
              <a:gd name="connsiteX3" fmla="*/ 3456678 w 4309571"/>
              <a:gd name="connsiteY3" fmla="*/ 0 h 978551"/>
              <a:gd name="connsiteX4" fmla="*/ 4309571 w 4309571"/>
              <a:gd name="connsiteY4" fmla="*/ 578163 h 978551"/>
              <a:gd name="connsiteX0" fmla="*/ 0 w 4309571"/>
              <a:gd name="connsiteY0" fmla="*/ 467451 h 978551"/>
              <a:gd name="connsiteX1" fmla="*/ 774985 w 4309571"/>
              <a:gd name="connsiteY1" fmla="*/ 8201 h 978551"/>
              <a:gd name="connsiteX2" fmla="*/ 2177338 w 4309571"/>
              <a:gd name="connsiteY2" fmla="*/ 978551 h 978551"/>
              <a:gd name="connsiteX3" fmla="*/ 3456678 w 4309571"/>
              <a:gd name="connsiteY3" fmla="*/ 0 h 978551"/>
              <a:gd name="connsiteX4" fmla="*/ 4309571 w 4309571"/>
              <a:gd name="connsiteY4" fmla="*/ 578163 h 978551"/>
              <a:gd name="connsiteX0" fmla="*/ 0 w 4141453"/>
              <a:gd name="connsiteY0" fmla="*/ 467451 h 978551"/>
              <a:gd name="connsiteX1" fmla="*/ 774985 w 4141453"/>
              <a:gd name="connsiteY1" fmla="*/ 8201 h 978551"/>
              <a:gd name="connsiteX2" fmla="*/ 2177338 w 4141453"/>
              <a:gd name="connsiteY2" fmla="*/ 978551 h 978551"/>
              <a:gd name="connsiteX3" fmla="*/ 3456678 w 4141453"/>
              <a:gd name="connsiteY3" fmla="*/ 0 h 978551"/>
              <a:gd name="connsiteX4" fmla="*/ 4141453 w 4141453"/>
              <a:gd name="connsiteY4" fmla="*/ 475158 h 978551"/>
              <a:gd name="connsiteX0" fmla="*/ 0 w 4124415"/>
              <a:gd name="connsiteY0" fmla="*/ 489743 h 978551"/>
              <a:gd name="connsiteX1" fmla="*/ 757947 w 4124415"/>
              <a:gd name="connsiteY1" fmla="*/ 8201 h 978551"/>
              <a:gd name="connsiteX2" fmla="*/ 2160300 w 4124415"/>
              <a:gd name="connsiteY2" fmla="*/ 978551 h 978551"/>
              <a:gd name="connsiteX3" fmla="*/ 3439640 w 4124415"/>
              <a:gd name="connsiteY3" fmla="*/ 0 h 978551"/>
              <a:gd name="connsiteX4" fmla="*/ 4124415 w 4124415"/>
              <a:gd name="connsiteY4" fmla="*/ 475158 h 978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5" h="978551">
                <a:moveTo>
                  <a:pt x="0" y="489743"/>
                </a:moveTo>
                <a:lnTo>
                  <a:pt x="757947" y="8201"/>
                </a:lnTo>
                <a:lnTo>
                  <a:pt x="2160300" y="978551"/>
                </a:lnTo>
                <a:lnTo>
                  <a:pt x="3439640" y="0"/>
                </a:lnTo>
                <a:lnTo>
                  <a:pt x="4124415" y="475158"/>
                </a:lnTo>
              </a:path>
            </a:pathLst>
          </a:custGeom>
          <a:no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kern="0">
              <a:solidFill>
                <a:srgbClr val="000000"/>
              </a:solidFill>
            </a:endParaRPr>
          </a:p>
        </p:txBody>
      </p:sp>
      <p:cxnSp>
        <p:nvCxnSpPr>
          <p:cNvPr id="147482" name="Straight Arrow Connector 26"/>
          <p:cNvCxnSpPr>
            <a:cxnSpLocks noChangeShapeType="1"/>
          </p:cNvCxnSpPr>
          <p:nvPr/>
        </p:nvCxnSpPr>
        <p:spPr bwMode="auto">
          <a:xfrm flipV="1">
            <a:off x="6238875" y="1365250"/>
            <a:ext cx="307975" cy="225425"/>
          </a:xfrm>
          <a:prstGeom prst="straightConnector1">
            <a:avLst/>
          </a:prstGeom>
          <a:noFill/>
          <a:ln w="2857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83" name="Straight Connector 8"/>
          <p:cNvCxnSpPr>
            <a:cxnSpLocks noChangeShapeType="1"/>
          </p:cNvCxnSpPr>
          <p:nvPr/>
        </p:nvCxnSpPr>
        <p:spPr bwMode="auto">
          <a:xfrm>
            <a:off x="2139950" y="917575"/>
            <a:ext cx="4152900"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Rectangle 2"/>
          <p:cNvSpPr txBox="1">
            <a:spLocks noChangeArrowheads="1"/>
          </p:cNvSpPr>
          <p:nvPr/>
        </p:nvSpPr>
        <p:spPr bwMode="auto">
          <a:xfrm>
            <a:off x="6323013" y="2049463"/>
            <a:ext cx="698500" cy="2905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defRPr/>
            </a:pPr>
            <a:r>
              <a:rPr lang="en-US" sz="1200" b="1" kern="0" dirty="0" err="1" smtClean="0">
                <a:solidFill>
                  <a:srgbClr val="1A0AFF"/>
                </a:solidFill>
              </a:rPr>
              <a:t>TE</a:t>
            </a:r>
            <a:r>
              <a:rPr lang="en-US" sz="1200" b="1" kern="0" baseline="-25000" dirty="0" err="1" smtClean="0">
                <a:solidFill>
                  <a:srgbClr val="1A0AFF"/>
                </a:solidFill>
              </a:rPr>
              <a:t>highest</a:t>
            </a:r>
            <a:endParaRPr lang="en-US" sz="2000" kern="0" baseline="-25000" dirty="0" smtClean="0">
              <a:solidFill>
                <a:srgbClr val="1A0AFF"/>
              </a:solidFill>
            </a:endParaRPr>
          </a:p>
        </p:txBody>
      </p:sp>
      <p:cxnSp>
        <p:nvCxnSpPr>
          <p:cNvPr id="147485" name="Straight Connector 10"/>
          <p:cNvCxnSpPr>
            <a:cxnSpLocks noChangeShapeType="1"/>
          </p:cNvCxnSpPr>
          <p:nvPr/>
        </p:nvCxnSpPr>
        <p:spPr bwMode="auto">
          <a:xfrm flipH="1" flipV="1">
            <a:off x="6057900" y="2008188"/>
            <a:ext cx="327025" cy="155575"/>
          </a:xfrm>
          <a:prstGeom prst="line">
            <a:avLst/>
          </a:prstGeom>
          <a:noFill/>
          <a:ln w="9525" algn="ctr">
            <a:solidFill>
              <a:srgbClr val="1A0A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86" name="Straight Arrow Connector 38"/>
          <p:cNvCxnSpPr>
            <a:cxnSpLocks noChangeShapeType="1"/>
          </p:cNvCxnSpPr>
          <p:nvPr/>
        </p:nvCxnSpPr>
        <p:spPr bwMode="auto">
          <a:xfrm flipV="1">
            <a:off x="1598613" y="1985963"/>
            <a:ext cx="831850" cy="711200"/>
          </a:xfrm>
          <a:prstGeom prst="straightConnector1">
            <a:avLst/>
          </a:prstGeom>
          <a:noFill/>
          <a:ln w="12700" algn="ctr">
            <a:solidFill>
              <a:srgbClr val="1A0A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487" name="Straight Arrow Connector 40"/>
          <p:cNvCxnSpPr>
            <a:cxnSpLocks noChangeShapeType="1"/>
          </p:cNvCxnSpPr>
          <p:nvPr/>
        </p:nvCxnSpPr>
        <p:spPr bwMode="auto">
          <a:xfrm flipV="1">
            <a:off x="3340100" y="1590675"/>
            <a:ext cx="576263" cy="1106488"/>
          </a:xfrm>
          <a:prstGeom prst="straightConnector1">
            <a:avLst/>
          </a:prstGeom>
          <a:noFill/>
          <a:ln w="12700" algn="ctr">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47488" name="Object 3"/>
          <p:cNvGraphicFramePr>
            <a:graphicFrameLocks noChangeAspect="1"/>
          </p:cNvGraphicFramePr>
          <p:nvPr/>
        </p:nvGraphicFramePr>
        <p:xfrm>
          <a:off x="2851150" y="2697163"/>
          <a:ext cx="976313" cy="663575"/>
        </p:xfrm>
        <a:graphic>
          <a:graphicData uri="http://schemas.openxmlformats.org/presentationml/2006/ole">
            <mc:AlternateContent xmlns:mc="http://schemas.openxmlformats.org/markup-compatibility/2006">
              <mc:Choice xmlns:v="urn:schemas-microsoft-com:vml" Requires="v">
                <p:oleObj spid="_x0000_s147644" name="Equation" r:id="rId12" imgW="634725" imgH="431613" progId="Equation.3">
                  <p:embed/>
                </p:oleObj>
              </mc:Choice>
              <mc:Fallback>
                <p:oleObj name="Equation" r:id="rId12" imgW="634725" imgH="431613" progId="Equation.3">
                  <p:embed/>
                  <p:pic>
                    <p:nvPicPr>
                      <p:cNvPr id="0"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1150" y="2697163"/>
                        <a:ext cx="976313" cy="663575"/>
                      </a:xfrm>
                      <a:prstGeom prst="rect">
                        <a:avLst/>
                      </a:prstGeom>
                      <a:noFill/>
                      <a:ln w="19050">
                        <a:solidFill>
                          <a:srgbClr val="008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7489" name="Straight Arrow Connector 44"/>
          <p:cNvCxnSpPr>
            <a:cxnSpLocks noChangeShapeType="1"/>
          </p:cNvCxnSpPr>
          <p:nvPr/>
        </p:nvCxnSpPr>
        <p:spPr bwMode="auto">
          <a:xfrm flipH="1">
            <a:off x="2924175" y="3363913"/>
            <a:ext cx="412750" cy="576262"/>
          </a:xfrm>
          <a:prstGeom prst="straightConnector1">
            <a:avLst/>
          </a:prstGeom>
          <a:noFill/>
          <a:ln w="12700" algn="ctr">
            <a:solidFill>
              <a:srgbClr val="008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530" name="Text Box 8"/>
          <p:cNvSpPr txBox="1">
            <a:spLocks noChangeArrowheads="1"/>
          </p:cNvSpPr>
          <p:nvPr/>
        </p:nvSpPr>
        <p:spPr bwMode="auto">
          <a:xfrm>
            <a:off x="1447800" y="152400"/>
            <a:ext cx="63246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b="1">
                <a:solidFill>
                  <a:schemeClr val="bg1"/>
                </a:solidFill>
                <a:latin typeface="Arial" panose="020B0604020202020204" pitchFamily="34" charset="0"/>
                <a:cs typeface="Arial" panose="020B0604020202020204" pitchFamily="34" charset="0"/>
              </a:rPr>
              <a:t>Chapter 2  Dielectric Waveguides and Optical Fibers</a:t>
            </a:r>
            <a:endParaRPr lang="en-US" altLang="en-US" sz="2800">
              <a:solidFill>
                <a:schemeClr val="bg1"/>
              </a:solidFill>
              <a:latin typeface="Arial" panose="020B0604020202020204" pitchFamily="34" charset="0"/>
              <a:cs typeface="Arial" panose="020B0604020202020204" pitchFamily="34" charset="0"/>
            </a:endParaRPr>
          </a:p>
        </p:txBody>
      </p:sp>
      <p:sp>
        <p:nvSpPr>
          <p:cNvPr id="22531" name="TextBox 1"/>
          <p:cNvSpPr txBox="1">
            <a:spLocks noChangeArrowheads="1"/>
          </p:cNvSpPr>
          <p:nvPr/>
        </p:nvSpPr>
        <p:spPr bwMode="auto">
          <a:xfrm>
            <a:off x="2170113" y="5478463"/>
            <a:ext cx="44656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00">
                <a:solidFill>
                  <a:schemeClr val="bg1"/>
                </a:solidFill>
              </a:rPr>
              <a:t>Charles Kao, Nobel Laureate (2009)</a:t>
            </a:r>
          </a:p>
          <a:p>
            <a:pPr algn="ctr"/>
            <a:r>
              <a:rPr lang="en-US" altLang="en-US" sz="1600">
                <a:solidFill>
                  <a:schemeClr val="bg1"/>
                </a:solidFill>
              </a:rPr>
              <a:t>Courtesy of the Chinese University of Hong Kong</a:t>
            </a:r>
          </a:p>
        </p:txBody>
      </p:sp>
      <p:pic>
        <p:nvPicPr>
          <p:cNvPr id="22532" name="Picture 2" descr="Description: K:\All My Files\Book, Optoelectronics, Pearson\##2ndEdition\#Chapters, The Textbook (2nd Edition)\Ch02, Waveguides,2nd Edition\#2-Photo-CharlesKao_CUHK_15Feb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050" y="1373188"/>
            <a:ext cx="5719763"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1600200" y="53975"/>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Intramode Dispersion (SMF)</a:t>
            </a:r>
            <a:endParaRPr lang="en-US" altLang="en-US"/>
          </a:p>
        </p:txBody>
      </p:sp>
      <p:sp>
        <p:nvSpPr>
          <p:cNvPr id="149507" name="Text Box 8"/>
          <p:cNvSpPr txBox="1">
            <a:spLocks noChangeArrowheads="1"/>
          </p:cNvSpPr>
          <p:nvPr/>
        </p:nvSpPr>
        <p:spPr bwMode="auto">
          <a:xfrm>
            <a:off x="685800" y="4419600"/>
            <a:ext cx="7391400" cy="199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2000">
                <a:latin typeface="Times" panose="02020603050405020304" pitchFamily="18" charset="0"/>
              </a:rPr>
              <a:t>Group Delay </a:t>
            </a:r>
            <a:r>
              <a:rPr lang="en-US" altLang="en-US" sz="2000" i="1">
                <a:latin typeface="Symbol" panose="05050102010706020507" pitchFamily="18" charset="2"/>
              </a:rPr>
              <a:t></a:t>
            </a:r>
            <a:r>
              <a:rPr lang="en-US" altLang="en-US" sz="2000">
                <a:latin typeface="Times" panose="02020603050405020304" pitchFamily="18" charset="0"/>
              </a:rPr>
              <a:t> = </a:t>
            </a:r>
            <a:r>
              <a:rPr lang="en-US" altLang="en-US" sz="2000" i="1">
                <a:latin typeface="Times" panose="02020603050405020304" pitchFamily="18" charset="0"/>
              </a:rPr>
              <a:t>L / </a:t>
            </a:r>
            <a:r>
              <a:rPr lang="en-US" altLang="en-US" sz="2000" i="1">
                <a:latin typeface="Arial" panose="020B0604020202020204" pitchFamily="34" charset="0"/>
              </a:rPr>
              <a:t>v</a:t>
            </a:r>
            <a:r>
              <a:rPr lang="en-US" altLang="en-US" sz="2000" i="1" baseline="-25000">
                <a:latin typeface="Arial" panose="020B0604020202020204" pitchFamily="34" charset="0"/>
              </a:rPr>
              <a:t>g</a:t>
            </a:r>
          </a:p>
          <a:p>
            <a:pPr>
              <a:spcAft>
                <a:spcPts val="600"/>
              </a:spcAft>
            </a:pPr>
            <a:r>
              <a:rPr lang="en-US" altLang="en-US" sz="2000">
                <a:latin typeface="Times" panose="02020603050405020304" pitchFamily="18" charset="0"/>
              </a:rPr>
              <a:t>Group velocity</a:t>
            </a:r>
            <a:r>
              <a:rPr lang="en-US" altLang="en-US" sz="2000" i="1">
                <a:latin typeface="Times" panose="02020603050405020304" pitchFamily="18" charset="0"/>
              </a:rPr>
              <a:t> </a:t>
            </a:r>
            <a:r>
              <a:rPr lang="en-US" altLang="en-US" sz="2000" i="1">
                <a:latin typeface="Arial" panose="020B0604020202020204" pitchFamily="34" charset="0"/>
              </a:rPr>
              <a:t>v</a:t>
            </a:r>
            <a:r>
              <a:rPr lang="en-US" altLang="en-US" sz="2000" i="1" baseline="-25000">
                <a:latin typeface="Arial" panose="020B0604020202020204" pitchFamily="34" charset="0"/>
              </a:rPr>
              <a:t>g </a:t>
            </a:r>
            <a:r>
              <a:rPr lang="en-US" altLang="en-US" sz="2000">
                <a:latin typeface="Times" panose="02020603050405020304" pitchFamily="18" charset="0"/>
              </a:rPr>
              <a:t> depends  on</a:t>
            </a:r>
          </a:p>
          <a:p>
            <a:pPr>
              <a:spcAft>
                <a:spcPts val="600"/>
              </a:spcAft>
            </a:pPr>
            <a:r>
              <a:rPr lang="en-US" altLang="en-US" sz="2000">
                <a:latin typeface="Times" panose="02020603050405020304" pitchFamily="18" charset="0"/>
              </a:rPr>
              <a:t>	</a:t>
            </a:r>
            <a:r>
              <a:rPr lang="en-US" altLang="en-US" sz="2000" b="1">
                <a:solidFill>
                  <a:srgbClr val="1A0AFF"/>
                </a:solidFill>
                <a:latin typeface="Times" panose="02020603050405020304" pitchFamily="18" charset="0"/>
              </a:rPr>
              <a:t>Refractive index = </a:t>
            </a:r>
            <a:r>
              <a:rPr lang="en-US" altLang="en-US" sz="2000" b="1" i="1">
                <a:solidFill>
                  <a:srgbClr val="1A0AFF"/>
                </a:solidFill>
                <a:latin typeface="Times" panose="02020603050405020304" pitchFamily="18" charset="0"/>
              </a:rPr>
              <a:t>n</a:t>
            </a:r>
            <a:r>
              <a:rPr lang="en-US" altLang="en-US" sz="2000" b="1">
                <a:solidFill>
                  <a:srgbClr val="1A0AFF"/>
                </a:solidFill>
                <a:latin typeface="Times" panose="02020603050405020304" pitchFamily="18" charset="0"/>
              </a:rPr>
              <a:t>(</a:t>
            </a:r>
            <a:r>
              <a:rPr lang="en-US" altLang="en-US" sz="2000" b="1" i="1">
                <a:solidFill>
                  <a:srgbClr val="1A0AFF"/>
                </a:solidFill>
                <a:latin typeface="Symbol" panose="05050102010706020507" pitchFamily="18" charset="2"/>
              </a:rPr>
              <a:t>l</a:t>
            </a:r>
            <a:r>
              <a:rPr lang="en-US" altLang="en-US" sz="2000" b="1">
                <a:solidFill>
                  <a:srgbClr val="1A0AFF"/>
                </a:solidFill>
                <a:latin typeface="Times" panose="02020603050405020304" pitchFamily="18" charset="0"/>
              </a:rPr>
              <a:t>)  		Material Dispersion</a:t>
            </a:r>
            <a:endParaRPr lang="en-US" altLang="en-US" sz="2000" b="1">
              <a:latin typeface="Times" panose="02020603050405020304" pitchFamily="18" charset="0"/>
            </a:endParaRPr>
          </a:p>
          <a:p>
            <a:pPr>
              <a:spcAft>
                <a:spcPts val="600"/>
              </a:spcAft>
            </a:pPr>
            <a:r>
              <a:rPr lang="en-US" altLang="en-US" sz="2000" b="1">
                <a:latin typeface="Times" panose="02020603050405020304" pitchFamily="18" charset="0"/>
              </a:rPr>
              <a:t>	</a:t>
            </a:r>
            <a:r>
              <a:rPr lang="en-US" altLang="en-US" sz="2000" b="1" i="1">
                <a:solidFill>
                  <a:srgbClr val="FF020B"/>
                </a:solidFill>
                <a:latin typeface="Times" panose="02020603050405020304" pitchFamily="18" charset="0"/>
              </a:rPr>
              <a:t>V</a:t>
            </a:r>
            <a:r>
              <a:rPr lang="en-US" altLang="en-US" sz="2000" b="1">
                <a:solidFill>
                  <a:srgbClr val="FF020B"/>
                </a:solidFill>
                <a:latin typeface="Times" panose="02020603050405020304" pitchFamily="18" charset="0"/>
              </a:rPr>
              <a:t>-number = </a:t>
            </a:r>
            <a:r>
              <a:rPr lang="en-US" altLang="en-US" sz="2000" b="1" i="1">
                <a:solidFill>
                  <a:srgbClr val="FF020B"/>
                </a:solidFill>
                <a:latin typeface="Times" panose="02020603050405020304" pitchFamily="18" charset="0"/>
              </a:rPr>
              <a:t>V</a:t>
            </a:r>
            <a:r>
              <a:rPr lang="en-US" altLang="en-US" sz="2000" b="1">
                <a:solidFill>
                  <a:srgbClr val="FF020B"/>
                </a:solidFill>
                <a:latin typeface="Times" panose="02020603050405020304" pitchFamily="18" charset="0"/>
              </a:rPr>
              <a:t>(</a:t>
            </a:r>
            <a:r>
              <a:rPr lang="en-US" altLang="en-US" sz="2000" b="1" i="1">
                <a:solidFill>
                  <a:srgbClr val="FF020B"/>
                </a:solidFill>
                <a:latin typeface="Symbol" panose="05050102010706020507" pitchFamily="18" charset="2"/>
              </a:rPr>
              <a:t>l</a:t>
            </a:r>
            <a:r>
              <a:rPr lang="en-US" altLang="en-US" sz="2000" b="1">
                <a:solidFill>
                  <a:srgbClr val="FF020B"/>
                </a:solidFill>
                <a:latin typeface="Times" panose="02020603050405020304" pitchFamily="18" charset="0"/>
              </a:rPr>
              <a:t>) 		Waveguide Dispersion</a:t>
            </a:r>
            <a:endParaRPr lang="en-US" altLang="en-US" sz="2000">
              <a:latin typeface="Times" panose="02020603050405020304" pitchFamily="18" charset="0"/>
            </a:endParaRPr>
          </a:p>
          <a:p>
            <a:pPr>
              <a:spcAft>
                <a:spcPts val="600"/>
              </a:spcAft>
            </a:pPr>
            <a:r>
              <a:rPr lang="en-US" altLang="en-US" sz="2000">
                <a:latin typeface="Times" panose="02020603050405020304" pitchFamily="18" charset="0"/>
              </a:rPr>
              <a:t>	</a:t>
            </a:r>
            <a:r>
              <a:rPr lang="en-US" altLang="en-US" sz="2000" b="1">
                <a:solidFill>
                  <a:srgbClr val="008000"/>
                </a:solidFill>
                <a:latin typeface="Symbol" panose="05050102010706020507" pitchFamily="18" charset="2"/>
              </a:rPr>
              <a:t></a:t>
            </a:r>
            <a:r>
              <a:rPr lang="en-US" altLang="en-US" sz="2000" b="1">
                <a:solidFill>
                  <a:srgbClr val="008000"/>
                </a:solidFill>
                <a:latin typeface="Times" panose="02020603050405020304" pitchFamily="18" charset="0"/>
              </a:rPr>
              <a:t> = (</a:t>
            </a:r>
            <a:r>
              <a:rPr lang="en-US" altLang="en-US" sz="2000" b="1" i="1">
                <a:solidFill>
                  <a:srgbClr val="008000"/>
                </a:solidFill>
                <a:latin typeface="Times" panose="02020603050405020304" pitchFamily="18" charset="0"/>
              </a:rPr>
              <a:t>n</a:t>
            </a:r>
            <a:r>
              <a:rPr lang="en-US" altLang="en-US" sz="2000" b="1" baseline="-25000">
                <a:solidFill>
                  <a:srgbClr val="008000"/>
                </a:solidFill>
                <a:latin typeface="Times" panose="02020603050405020304" pitchFamily="18" charset="0"/>
              </a:rPr>
              <a:t>1</a:t>
            </a:r>
            <a:r>
              <a:rPr lang="en-US" altLang="en-US" sz="2000" b="1">
                <a:solidFill>
                  <a:srgbClr val="008000"/>
                </a:solidFill>
                <a:latin typeface="Times" panose="02020603050405020304" pitchFamily="18" charset="0"/>
              </a:rPr>
              <a:t> </a:t>
            </a:r>
            <a:r>
              <a:rPr lang="en-US" altLang="en-US" sz="2000" b="1">
                <a:solidFill>
                  <a:srgbClr val="008000"/>
                </a:solidFill>
                <a:latin typeface="Symbol" panose="05050102010706020507" pitchFamily="18" charset="2"/>
              </a:rPr>
              <a:t></a:t>
            </a:r>
            <a:r>
              <a:rPr lang="en-US" altLang="en-US" sz="2000" b="1">
                <a:solidFill>
                  <a:srgbClr val="008000"/>
                </a:solidFill>
                <a:latin typeface="Times" panose="02020603050405020304" pitchFamily="18" charset="0"/>
              </a:rPr>
              <a:t> </a:t>
            </a:r>
            <a:r>
              <a:rPr lang="en-US" altLang="en-US" sz="2000" b="1" i="1">
                <a:solidFill>
                  <a:srgbClr val="008000"/>
                </a:solidFill>
                <a:latin typeface="Times" panose="02020603050405020304" pitchFamily="18" charset="0"/>
              </a:rPr>
              <a:t>n</a:t>
            </a:r>
            <a:r>
              <a:rPr lang="en-US" altLang="en-US" sz="2000" b="1" baseline="-25000">
                <a:solidFill>
                  <a:srgbClr val="008000"/>
                </a:solidFill>
                <a:latin typeface="Times" panose="02020603050405020304" pitchFamily="18" charset="0"/>
              </a:rPr>
              <a:t>2</a:t>
            </a:r>
            <a:r>
              <a:rPr lang="en-US" altLang="en-US" sz="2000" b="1">
                <a:solidFill>
                  <a:srgbClr val="008000"/>
                </a:solidFill>
                <a:latin typeface="Times" panose="02020603050405020304" pitchFamily="18" charset="0"/>
              </a:rPr>
              <a:t>)/</a:t>
            </a:r>
            <a:r>
              <a:rPr lang="en-US" altLang="en-US" sz="2000" b="1" i="1">
                <a:solidFill>
                  <a:srgbClr val="008000"/>
                </a:solidFill>
                <a:latin typeface="Times" panose="02020603050405020304" pitchFamily="18" charset="0"/>
              </a:rPr>
              <a:t>n</a:t>
            </a:r>
            <a:r>
              <a:rPr lang="en-US" altLang="en-US" sz="2000" b="1" baseline="-25000">
                <a:solidFill>
                  <a:srgbClr val="008000"/>
                </a:solidFill>
                <a:latin typeface="Times" panose="02020603050405020304" pitchFamily="18" charset="0"/>
              </a:rPr>
              <a:t>1</a:t>
            </a:r>
            <a:r>
              <a:rPr lang="en-US" altLang="en-US" sz="2000" b="1">
                <a:solidFill>
                  <a:srgbClr val="008000"/>
                </a:solidFill>
                <a:latin typeface="Times" panose="02020603050405020304" pitchFamily="18" charset="0"/>
              </a:rPr>
              <a:t> = </a:t>
            </a:r>
            <a:r>
              <a:rPr lang="en-US" altLang="en-US" sz="2000" b="1">
                <a:solidFill>
                  <a:srgbClr val="008000"/>
                </a:solidFill>
                <a:latin typeface="Symbol" panose="05050102010706020507" pitchFamily="18" charset="2"/>
              </a:rPr>
              <a:t></a:t>
            </a:r>
            <a:r>
              <a:rPr lang="en-US" altLang="en-US" sz="2000" b="1">
                <a:solidFill>
                  <a:srgbClr val="008000"/>
                </a:solidFill>
                <a:latin typeface="Times" panose="02020603050405020304" pitchFamily="18" charset="0"/>
              </a:rPr>
              <a:t>(</a:t>
            </a:r>
            <a:r>
              <a:rPr lang="en-US" altLang="en-US" sz="2000" b="1" i="1">
                <a:solidFill>
                  <a:srgbClr val="008000"/>
                </a:solidFill>
                <a:latin typeface="Symbol" panose="05050102010706020507" pitchFamily="18" charset="2"/>
              </a:rPr>
              <a:t>l</a:t>
            </a:r>
            <a:r>
              <a:rPr lang="en-US" altLang="en-US" sz="2000" b="1">
                <a:solidFill>
                  <a:srgbClr val="008000"/>
                </a:solidFill>
                <a:latin typeface="Times" panose="02020603050405020304" pitchFamily="18" charset="0"/>
              </a:rPr>
              <a:t>)</a:t>
            </a:r>
            <a:r>
              <a:rPr lang="en-US" altLang="en-US" sz="2000" b="1">
                <a:solidFill>
                  <a:srgbClr val="3AC737"/>
                </a:solidFill>
                <a:latin typeface="Times" panose="02020603050405020304" pitchFamily="18" charset="0"/>
              </a:rPr>
              <a:t> 		</a:t>
            </a:r>
            <a:r>
              <a:rPr lang="en-US" altLang="en-US" sz="2000" b="1">
                <a:solidFill>
                  <a:srgbClr val="00B050"/>
                </a:solidFill>
                <a:latin typeface="Times" panose="02020603050405020304" pitchFamily="18" charset="0"/>
              </a:rPr>
              <a:t>Profile Dispersion</a:t>
            </a:r>
          </a:p>
        </p:txBody>
      </p:sp>
      <p:sp>
        <p:nvSpPr>
          <p:cNvPr id="149508" name="Text Box 10"/>
          <p:cNvSpPr txBox="1">
            <a:spLocks noChangeArrowheads="1"/>
          </p:cNvSpPr>
          <p:nvPr/>
        </p:nvSpPr>
        <p:spPr bwMode="auto">
          <a:xfrm>
            <a:off x="2324100" y="517525"/>
            <a:ext cx="4114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ts val="600"/>
              </a:spcAft>
            </a:pPr>
            <a:r>
              <a:rPr lang="en-US" altLang="en-US" sz="2000">
                <a:solidFill>
                  <a:srgbClr val="1A0AFF"/>
                </a:solidFill>
                <a:latin typeface="Times" panose="02020603050405020304" pitchFamily="18" charset="0"/>
              </a:rPr>
              <a:t>Dispersion in the fundamental mode</a:t>
            </a:r>
            <a:endParaRPr lang="en-US" altLang="en-US" sz="2000"/>
          </a:p>
        </p:txBody>
      </p:sp>
      <p:pic>
        <p:nvPicPr>
          <p:cNvPr id="149509" name="Picture 8" descr="K:\All My Files\Book, Optoelectronics, Pearson\##2ndEdition\#Chapters, The Textbook (2nd Edition)\Ch02, Waveguides,2nd Edition\#2-19-Dispersion(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38" y="1136650"/>
            <a:ext cx="7305675"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089025"/>
            <a:ext cx="666115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Text Box 2"/>
          <p:cNvSpPr txBox="1">
            <a:spLocks noChangeArrowheads="1"/>
          </p:cNvSpPr>
          <p:nvPr/>
        </p:nvSpPr>
        <p:spPr bwMode="auto">
          <a:xfrm>
            <a:off x="1600200" y="53975"/>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Intramode Dispersion (SMF)</a:t>
            </a:r>
            <a:endParaRPr lang="en-US" altLang="en-US"/>
          </a:p>
        </p:txBody>
      </p:sp>
      <p:sp>
        <p:nvSpPr>
          <p:cNvPr id="151556" name="Text Box 10"/>
          <p:cNvSpPr txBox="1">
            <a:spLocks noChangeArrowheads="1"/>
          </p:cNvSpPr>
          <p:nvPr/>
        </p:nvSpPr>
        <p:spPr bwMode="auto">
          <a:xfrm>
            <a:off x="1128713" y="473075"/>
            <a:ext cx="70802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ts val="600"/>
              </a:spcAft>
            </a:pPr>
            <a:r>
              <a:rPr lang="en-US" altLang="en-US" sz="2800">
                <a:solidFill>
                  <a:srgbClr val="1A0AFF"/>
                </a:solidFill>
                <a:latin typeface="Times" panose="02020603050405020304" pitchFamily="18" charset="0"/>
              </a:rPr>
              <a:t>Chromatic dispersion in the fundamental mode</a:t>
            </a:r>
            <a:endParaRPr lang="en-US" altLang="en-US" sz="2800"/>
          </a:p>
        </p:txBody>
      </p:sp>
      <p:sp>
        <p:nvSpPr>
          <p:cNvPr id="151557" name="TextBox 5"/>
          <p:cNvSpPr txBox="1">
            <a:spLocks noChangeArrowheads="1"/>
          </p:cNvSpPr>
          <p:nvPr/>
        </p:nvSpPr>
        <p:spPr bwMode="auto">
          <a:xfrm>
            <a:off x="1165225" y="3656013"/>
            <a:ext cx="512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800" i="1">
                <a:solidFill>
                  <a:srgbClr val="0070C0"/>
                </a:solidFill>
                <a:latin typeface="Symbol" panose="05050102010706020507" pitchFamily="18" charset="2"/>
              </a:rPr>
              <a:t>l</a:t>
            </a:r>
            <a:r>
              <a:rPr lang="en-CA" altLang="en-US" sz="1800" baseline="-25000">
                <a:solidFill>
                  <a:srgbClr val="0070C0"/>
                </a:solidFill>
              </a:rPr>
              <a:t>1</a:t>
            </a:r>
          </a:p>
        </p:txBody>
      </p:sp>
      <p:sp>
        <p:nvSpPr>
          <p:cNvPr id="151558" name="Right Arrow 39"/>
          <p:cNvSpPr>
            <a:spLocks noChangeArrowheads="1"/>
          </p:cNvSpPr>
          <p:nvPr/>
        </p:nvSpPr>
        <p:spPr bwMode="auto">
          <a:xfrm>
            <a:off x="3770313" y="1773238"/>
            <a:ext cx="384175" cy="250825"/>
          </a:xfrm>
          <a:prstGeom prst="rightArrow">
            <a:avLst>
              <a:gd name="adj1" fmla="val 50000"/>
              <a:gd name="adj2" fmla="val 50346"/>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51559" name="Right Arrow 47"/>
          <p:cNvSpPr>
            <a:spLocks noChangeArrowheads="1"/>
          </p:cNvSpPr>
          <p:nvPr/>
        </p:nvSpPr>
        <p:spPr bwMode="auto">
          <a:xfrm>
            <a:off x="3741738" y="1503363"/>
            <a:ext cx="623887" cy="282575"/>
          </a:xfrm>
          <a:prstGeom prst="rightArrow">
            <a:avLst>
              <a:gd name="adj1" fmla="val 50000"/>
              <a:gd name="adj2" fmla="val 49851"/>
            </a:avLst>
          </a:prstGeom>
          <a:solidFill>
            <a:srgbClr val="0070C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1" name="TextBox 10"/>
          <p:cNvSpPr txBox="1"/>
          <p:nvPr/>
        </p:nvSpPr>
        <p:spPr>
          <a:xfrm>
            <a:off x="4333875" y="1436688"/>
            <a:ext cx="488950" cy="369887"/>
          </a:xfrm>
          <a:prstGeom prst="rect">
            <a:avLst/>
          </a:prstGeom>
          <a:noFill/>
        </p:spPr>
        <p:txBody>
          <a:bodyPr>
            <a:spAutoFit/>
          </a:bodyPr>
          <a:lstStyle/>
          <a:p>
            <a:pPr algn="ctr">
              <a:defRPr/>
            </a:pPr>
            <a:r>
              <a:rPr lang="en-CA" sz="1800" i="1" dirty="0">
                <a:solidFill>
                  <a:srgbClr val="0070C0"/>
                </a:solidFill>
                <a:latin typeface="Calibri" panose="020F0502020204030204" pitchFamily="34" charset="0"/>
                <a:cs typeface="Calibri" panose="020F0502020204030204" pitchFamily="34" charset="0"/>
              </a:rPr>
              <a:t>v</a:t>
            </a:r>
            <a:r>
              <a:rPr lang="en-CA" sz="1800" i="1" baseline="-25000" dirty="0">
                <a:solidFill>
                  <a:srgbClr val="0070C0"/>
                </a:solidFill>
                <a:latin typeface="Calibri" panose="020F0502020204030204" pitchFamily="34" charset="0"/>
                <a:cs typeface="Calibri" panose="020F0502020204030204" pitchFamily="34" charset="0"/>
              </a:rPr>
              <a:t>g</a:t>
            </a:r>
            <a:r>
              <a:rPr lang="en-CA" sz="1800" baseline="-25000" dirty="0">
                <a:solidFill>
                  <a:srgbClr val="0070C0"/>
                </a:solidFill>
                <a:latin typeface="+mn-lt"/>
              </a:rPr>
              <a:t>1</a:t>
            </a:r>
          </a:p>
        </p:txBody>
      </p:sp>
      <p:sp>
        <p:nvSpPr>
          <p:cNvPr id="12" name="TextBox 11"/>
          <p:cNvSpPr txBox="1"/>
          <p:nvPr/>
        </p:nvSpPr>
        <p:spPr>
          <a:xfrm>
            <a:off x="4075113" y="1684338"/>
            <a:ext cx="584200" cy="369887"/>
          </a:xfrm>
          <a:prstGeom prst="rect">
            <a:avLst/>
          </a:prstGeom>
          <a:noFill/>
        </p:spPr>
        <p:txBody>
          <a:bodyPr>
            <a:spAutoFit/>
          </a:bodyPr>
          <a:lstStyle/>
          <a:p>
            <a:pPr algn="ctr">
              <a:defRPr/>
            </a:pPr>
            <a:r>
              <a:rPr lang="en-CA" sz="1800" i="1" dirty="0">
                <a:solidFill>
                  <a:srgbClr val="C00000"/>
                </a:solidFill>
                <a:latin typeface="Calibri" panose="020F0502020204030204" pitchFamily="34" charset="0"/>
                <a:cs typeface="Calibri" panose="020F0502020204030204" pitchFamily="34" charset="0"/>
              </a:rPr>
              <a:t>v</a:t>
            </a:r>
            <a:r>
              <a:rPr lang="en-CA" sz="1800" i="1" baseline="-25000" dirty="0">
                <a:solidFill>
                  <a:srgbClr val="C00000"/>
                </a:solidFill>
                <a:latin typeface="Calibri" panose="020F0502020204030204" pitchFamily="34" charset="0"/>
                <a:cs typeface="Calibri" panose="020F0502020204030204" pitchFamily="34" charset="0"/>
              </a:rPr>
              <a:t>g</a:t>
            </a:r>
            <a:r>
              <a:rPr lang="en-CA" sz="1800" baseline="-25000" dirty="0">
                <a:solidFill>
                  <a:srgbClr val="C00000"/>
                </a:solidFill>
                <a:latin typeface="+mn-lt"/>
              </a:rPr>
              <a:t>2</a:t>
            </a:r>
          </a:p>
        </p:txBody>
      </p:sp>
      <p:sp>
        <p:nvSpPr>
          <p:cNvPr id="151562" name="Text Box 5"/>
          <p:cNvSpPr txBox="1">
            <a:spLocks noChangeArrowheads="1"/>
          </p:cNvSpPr>
          <p:nvPr/>
        </p:nvSpPr>
        <p:spPr bwMode="auto">
          <a:xfrm>
            <a:off x="852488" y="4395788"/>
            <a:ext cx="1524000" cy="400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000">
                <a:solidFill>
                  <a:srgbClr val="000000"/>
                </a:solidFill>
                <a:latin typeface="Symbol" panose="05050102010706020507" pitchFamily="18" charset="2"/>
              </a:rPr>
              <a:t>D</a:t>
            </a:r>
            <a:r>
              <a:rPr lang="en-US" altLang="en-US" sz="2000" i="1">
                <a:solidFill>
                  <a:srgbClr val="000000"/>
                </a:solidFill>
                <a:latin typeface="Symbol" panose="05050102010706020507" pitchFamily="18" charset="2"/>
              </a:rPr>
              <a:t>l </a:t>
            </a:r>
            <a:r>
              <a:rPr lang="en-US" altLang="en-US" sz="2000">
                <a:solidFill>
                  <a:srgbClr val="000000"/>
                </a:solidFill>
                <a:latin typeface="Symbol" panose="05050102010706020507" pitchFamily="18" charset="2"/>
              </a:rPr>
              <a:t>= </a:t>
            </a:r>
            <a:r>
              <a:rPr lang="en-US" altLang="en-US" sz="2000" i="1">
                <a:solidFill>
                  <a:srgbClr val="000000"/>
                </a:solidFill>
                <a:latin typeface="Symbol" panose="05050102010706020507" pitchFamily="18" charset="2"/>
              </a:rPr>
              <a:t>l</a:t>
            </a:r>
            <a:r>
              <a:rPr lang="en-US" altLang="en-US" sz="2000" baseline="-25000">
                <a:solidFill>
                  <a:srgbClr val="000000"/>
                </a:solidFill>
                <a:latin typeface="Symbol" panose="05050102010706020507" pitchFamily="18" charset="2"/>
              </a:rPr>
              <a:t>2</a:t>
            </a:r>
            <a:r>
              <a:rPr lang="en-US" altLang="en-US" sz="2000">
                <a:solidFill>
                  <a:srgbClr val="000000"/>
                </a:solidFill>
                <a:latin typeface="Symbol" panose="05050102010706020507" pitchFamily="18" charset="2"/>
              </a:rPr>
              <a:t> - </a:t>
            </a:r>
            <a:r>
              <a:rPr lang="en-US" altLang="en-US" sz="2000" i="1">
                <a:solidFill>
                  <a:srgbClr val="000000"/>
                </a:solidFill>
                <a:latin typeface="Symbol" panose="05050102010706020507" pitchFamily="18" charset="2"/>
              </a:rPr>
              <a:t>l</a:t>
            </a:r>
            <a:r>
              <a:rPr lang="en-US" altLang="en-US" sz="2000" baseline="-25000">
                <a:solidFill>
                  <a:srgbClr val="000000"/>
                </a:solidFill>
                <a:latin typeface="Symbol" panose="05050102010706020507" pitchFamily="18" charset="2"/>
              </a:rPr>
              <a:t>1</a:t>
            </a:r>
            <a:endParaRPr lang="en-US" altLang="en-US" sz="1800" baseline="-25000">
              <a:solidFill>
                <a:srgbClr val="000000"/>
              </a:solidFill>
              <a:latin typeface="Symbol" panose="05050102010706020507" pitchFamily="18" charset="2"/>
            </a:endParaRPr>
          </a:p>
        </p:txBody>
      </p:sp>
      <p:sp>
        <p:nvSpPr>
          <p:cNvPr id="151563" name="TextBox 70"/>
          <p:cNvSpPr txBox="1">
            <a:spLocks noChangeArrowheads="1"/>
          </p:cNvSpPr>
          <p:nvPr/>
        </p:nvSpPr>
        <p:spPr bwMode="auto">
          <a:xfrm>
            <a:off x="1487488" y="3659188"/>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800" i="1">
                <a:solidFill>
                  <a:srgbClr val="C00000"/>
                </a:solidFill>
                <a:latin typeface="Symbol" panose="05050102010706020507" pitchFamily="18" charset="2"/>
              </a:rPr>
              <a:t>l</a:t>
            </a:r>
            <a:r>
              <a:rPr lang="en-CA" altLang="en-US" sz="1800" baseline="-25000">
                <a:solidFill>
                  <a:srgbClr val="C00000"/>
                </a:solidFill>
              </a:rPr>
              <a:t>2</a:t>
            </a:r>
          </a:p>
        </p:txBody>
      </p:sp>
      <p:cxnSp>
        <p:nvCxnSpPr>
          <p:cNvPr id="151564" name="Straight Connector 14"/>
          <p:cNvCxnSpPr>
            <a:cxnSpLocks noChangeShapeType="1"/>
          </p:cNvCxnSpPr>
          <p:nvPr/>
        </p:nvCxnSpPr>
        <p:spPr bwMode="auto">
          <a:xfrm>
            <a:off x="1722438" y="3400425"/>
            <a:ext cx="14287" cy="314325"/>
          </a:xfrm>
          <a:prstGeom prst="line">
            <a:avLst/>
          </a:prstGeom>
          <a:noFill/>
          <a:ln w="9525" algn="ctr">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565" name="Oval 13"/>
          <p:cNvSpPr>
            <a:spLocks noChangeArrowheads="1"/>
          </p:cNvSpPr>
          <p:nvPr/>
        </p:nvSpPr>
        <p:spPr bwMode="auto">
          <a:xfrm>
            <a:off x="1685925" y="3338513"/>
            <a:ext cx="92075" cy="92075"/>
          </a:xfrm>
          <a:prstGeom prst="ellipse">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cxnSp>
        <p:nvCxnSpPr>
          <p:cNvPr id="151566" name="Straight Connector 86"/>
          <p:cNvCxnSpPr>
            <a:cxnSpLocks noChangeShapeType="1"/>
          </p:cNvCxnSpPr>
          <p:nvPr/>
        </p:nvCxnSpPr>
        <p:spPr bwMode="auto">
          <a:xfrm>
            <a:off x="1397000" y="3392488"/>
            <a:ext cx="0" cy="325437"/>
          </a:xfrm>
          <a:prstGeom prst="line">
            <a:avLst/>
          </a:prstGeom>
          <a:noFill/>
          <a:ln w="9525" algn="ctr">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567" name="Oval 7"/>
          <p:cNvSpPr>
            <a:spLocks noChangeArrowheads="1"/>
          </p:cNvSpPr>
          <p:nvPr/>
        </p:nvSpPr>
        <p:spPr bwMode="auto">
          <a:xfrm>
            <a:off x="1354138" y="3336925"/>
            <a:ext cx="92075" cy="92075"/>
          </a:xfrm>
          <a:prstGeom prst="ellipse">
            <a:avLst/>
          </a:prstGeom>
          <a:solidFill>
            <a:srgbClr val="0070C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cxnSp>
        <p:nvCxnSpPr>
          <p:cNvPr id="151568" name="Straight Connector 14"/>
          <p:cNvCxnSpPr>
            <a:cxnSpLocks noChangeShapeType="1"/>
          </p:cNvCxnSpPr>
          <p:nvPr/>
        </p:nvCxnSpPr>
        <p:spPr bwMode="auto">
          <a:xfrm>
            <a:off x="1563688" y="3136900"/>
            <a:ext cx="0" cy="584200"/>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569" name="TextBox 5"/>
          <p:cNvSpPr txBox="1">
            <a:spLocks noChangeArrowheads="1"/>
          </p:cNvSpPr>
          <p:nvPr/>
        </p:nvSpPr>
        <p:spPr bwMode="auto">
          <a:xfrm>
            <a:off x="5926138" y="3632200"/>
            <a:ext cx="512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800" i="1">
                <a:solidFill>
                  <a:srgbClr val="0070C0"/>
                </a:solidFill>
                <a:latin typeface="Symbol" panose="05050102010706020507" pitchFamily="18" charset="2"/>
              </a:rPr>
              <a:t>t</a:t>
            </a:r>
            <a:r>
              <a:rPr lang="en-CA" altLang="en-US" sz="1800" i="1" baseline="-25000">
                <a:solidFill>
                  <a:srgbClr val="0070C0"/>
                </a:solidFill>
                <a:latin typeface="Calibri" panose="020F0502020204030204" pitchFamily="34" charset="0"/>
                <a:cs typeface="Calibri" panose="020F0502020204030204" pitchFamily="34" charset="0"/>
              </a:rPr>
              <a:t>g</a:t>
            </a:r>
            <a:r>
              <a:rPr lang="en-CA" altLang="en-US" sz="1800" baseline="-25000">
                <a:solidFill>
                  <a:srgbClr val="0070C0"/>
                </a:solidFill>
              </a:rPr>
              <a:t>1</a:t>
            </a:r>
          </a:p>
        </p:txBody>
      </p:sp>
      <p:sp>
        <p:nvSpPr>
          <p:cNvPr id="151570" name="TextBox 70"/>
          <p:cNvSpPr txBox="1">
            <a:spLocks noChangeArrowheads="1"/>
          </p:cNvSpPr>
          <p:nvPr/>
        </p:nvSpPr>
        <p:spPr bwMode="auto">
          <a:xfrm>
            <a:off x="6324600" y="3630613"/>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800" i="1">
                <a:solidFill>
                  <a:srgbClr val="C00000"/>
                </a:solidFill>
                <a:latin typeface="Symbol" panose="05050102010706020507" pitchFamily="18" charset="2"/>
              </a:rPr>
              <a:t>t</a:t>
            </a:r>
            <a:r>
              <a:rPr lang="en-CA" altLang="en-US" sz="1800" i="1" baseline="-25000">
                <a:solidFill>
                  <a:srgbClr val="C00000"/>
                </a:solidFill>
                <a:latin typeface="Calibri" panose="020F0502020204030204" pitchFamily="34" charset="0"/>
                <a:cs typeface="Calibri" panose="020F0502020204030204" pitchFamily="34" charset="0"/>
              </a:rPr>
              <a:t>g</a:t>
            </a:r>
            <a:r>
              <a:rPr lang="en-CA" altLang="en-US" sz="1800" baseline="-25000">
                <a:solidFill>
                  <a:srgbClr val="C00000"/>
                </a:solidFill>
              </a:rPr>
              <a:t>2</a:t>
            </a:r>
          </a:p>
        </p:txBody>
      </p:sp>
      <p:cxnSp>
        <p:nvCxnSpPr>
          <p:cNvPr id="151571" name="Straight Connector 14"/>
          <p:cNvCxnSpPr>
            <a:cxnSpLocks noChangeShapeType="1"/>
          </p:cNvCxnSpPr>
          <p:nvPr/>
        </p:nvCxnSpPr>
        <p:spPr bwMode="auto">
          <a:xfrm flipV="1">
            <a:off x="6564313" y="3521075"/>
            <a:ext cx="0" cy="184150"/>
          </a:xfrm>
          <a:prstGeom prst="line">
            <a:avLst/>
          </a:prstGeom>
          <a:noFill/>
          <a:ln w="9525" algn="ctr">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572" name="Straight Connector 86"/>
          <p:cNvCxnSpPr>
            <a:cxnSpLocks noChangeShapeType="1"/>
          </p:cNvCxnSpPr>
          <p:nvPr/>
        </p:nvCxnSpPr>
        <p:spPr bwMode="auto">
          <a:xfrm flipV="1">
            <a:off x="6146800" y="3541713"/>
            <a:ext cx="0" cy="173037"/>
          </a:xfrm>
          <a:prstGeom prst="line">
            <a:avLst/>
          </a:prstGeom>
          <a:noFill/>
          <a:ln w="9525" algn="ctr">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573" name="Straight Connector 14"/>
          <p:cNvCxnSpPr>
            <a:cxnSpLocks noChangeShapeType="1"/>
          </p:cNvCxnSpPr>
          <p:nvPr/>
        </p:nvCxnSpPr>
        <p:spPr bwMode="auto">
          <a:xfrm>
            <a:off x="6361113" y="3259138"/>
            <a:ext cx="0" cy="461962"/>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574" name="Straight Arrow Connector 410632"/>
          <p:cNvCxnSpPr>
            <a:cxnSpLocks noChangeShapeType="1"/>
          </p:cNvCxnSpPr>
          <p:nvPr/>
        </p:nvCxnSpPr>
        <p:spPr bwMode="auto">
          <a:xfrm>
            <a:off x="5421313" y="3298825"/>
            <a:ext cx="942975" cy="0"/>
          </a:xfrm>
          <a:prstGeom prst="straightConnector1">
            <a:avLst/>
          </a:prstGeom>
          <a:noFill/>
          <a:ln w="9525" algn="ctr">
            <a:solidFill>
              <a:schemeClr val="tx1"/>
            </a:solidFill>
            <a:round/>
            <a:headEnd type="stealth" w="sm" len="sm"/>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575" name="TextBox 5"/>
          <p:cNvSpPr txBox="1">
            <a:spLocks noChangeArrowheads="1"/>
          </p:cNvSpPr>
          <p:nvPr/>
        </p:nvSpPr>
        <p:spPr bwMode="auto">
          <a:xfrm>
            <a:off x="5735638" y="3121025"/>
            <a:ext cx="207962"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400" i="1">
                <a:latin typeface="Symbol" panose="05050102010706020507" pitchFamily="18" charset="2"/>
              </a:rPr>
              <a:t>t</a:t>
            </a:r>
            <a:endParaRPr lang="en-CA" altLang="en-US" sz="1800" baseline="-25000"/>
          </a:p>
        </p:txBody>
      </p:sp>
      <p:cxnSp>
        <p:nvCxnSpPr>
          <p:cNvPr id="151576" name="Straight Arrow Connector 55"/>
          <p:cNvCxnSpPr>
            <a:cxnSpLocks noChangeShapeType="1"/>
          </p:cNvCxnSpPr>
          <p:nvPr/>
        </p:nvCxnSpPr>
        <p:spPr bwMode="auto">
          <a:xfrm>
            <a:off x="1392238" y="4171950"/>
            <a:ext cx="331787" cy="0"/>
          </a:xfrm>
          <a:prstGeom prst="straightConnector1">
            <a:avLst/>
          </a:prstGeom>
          <a:noFill/>
          <a:ln w="9525" algn="ctr">
            <a:solidFill>
              <a:schemeClr val="tx1"/>
            </a:solidFill>
            <a:round/>
            <a:headEnd type="stealth" w="sm" len="sm"/>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577" name="TextBox 5"/>
          <p:cNvSpPr txBox="1">
            <a:spLocks noChangeArrowheads="1"/>
          </p:cNvSpPr>
          <p:nvPr/>
        </p:nvSpPr>
        <p:spPr bwMode="auto">
          <a:xfrm>
            <a:off x="1279525" y="4121150"/>
            <a:ext cx="512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400">
                <a:latin typeface="Symbol" panose="05050102010706020507" pitchFamily="18" charset="2"/>
              </a:rPr>
              <a:t>D</a:t>
            </a:r>
            <a:r>
              <a:rPr lang="en-CA" altLang="en-US" sz="1400" i="1">
                <a:latin typeface="Symbol" panose="05050102010706020507" pitchFamily="18" charset="2"/>
              </a:rPr>
              <a:t>l</a:t>
            </a:r>
            <a:endParaRPr lang="en-CA" altLang="en-US" sz="1400" baseline="-25000"/>
          </a:p>
        </p:txBody>
      </p:sp>
      <p:cxnSp>
        <p:nvCxnSpPr>
          <p:cNvPr id="151578" name="Straight Connector 14"/>
          <p:cNvCxnSpPr>
            <a:cxnSpLocks noChangeShapeType="1"/>
          </p:cNvCxnSpPr>
          <p:nvPr/>
        </p:nvCxnSpPr>
        <p:spPr bwMode="auto">
          <a:xfrm>
            <a:off x="1727200" y="3995738"/>
            <a:ext cx="0" cy="338137"/>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579" name="TextBox 5"/>
          <p:cNvSpPr txBox="1">
            <a:spLocks noChangeArrowheads="1"/>
          </p:cNvSpPr>
          <p:nvPr/>
        </p:nvSpPr>
        <p:spPr bwMode="auto">
          <a:xfrm>
            <a:off x="3432175" y="3181350"/>
            <a:ext cx="5127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200" i="1">
                <a:latin typeface="Symbol" panose="05050102010706020507" pitchFamily="18" charset="2"/>
              </a:rPr>
              <a:t>d</a:t>
            </a:r>
            <a:r>
              <a:rPr lang="en-CA" altLang="en-US" sz="1200">
                <a:latin typeface="Symbol" panose="05050102010706020507" pitchFamily="18" charset="2"/>
              </a:rPr>
              <a:t>(</a:t>
            </a:r>
            <a:r>
              <a:rPr lang="en-CA" altLang="en-US" sz="1200" i="1">
                <a:cs typeface="Times New Roman" panose="02020603050405020304" pitchFamily="18" charset="0"/>
              </a:rPr>
              <a:t>t</a:t>
            </a:r>
            <a:r>
              <a:rPr lang="en-CA" altLang="en-US" sz="1200">
                <a:latin typeface="Symbol" panose="05050102010706020507" pitchFamily="18" charset="2"/>
              </a:rPr>
              <a:t>)</a:t>
            </a:r>
            <a:endParaRPr lang="en-CA" altLang="en-US" sz="1200" baseline="-25000"/>
          </a:p>
        </p:txBody>
      </p:sp>
      <p:cxnSp>
        <p:nvCxnSpPr>
          <p:cNvPr id="151580" name="Straight Arrow Connector 410638"/>
          <p:cNvCxnSpPr>
            <a:cxnSpLocks noChangeShapeType="1"/>
          </p:cNvCxnSpPr>
          <p:nvPr/>
        </p:nvCxnSpPr>
        <p:spPr bwMode="auto">
          <a:xfrm flipH="1">
            <a:off x="3335338" y="3309938"/>
            <a:ext cx="207962" cy="0"/>
          </a:xfrm>
          <a:prstGeom prst="straightConnector1">
            <a:avLst/>
          </a:prstGeom>
          <a:noFill/>
          <a:ln w="9525" algn="ctr">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581" name="Straight Arrow Connector 64"/>
          <p:cNvCxnSpPr>
            <a:cxnSpLocks noChangeShapeType="1"/>
          </p:cNvCxnSpPr>
          <p:nvPr/>
        </p:nvCxnSpPr>
        <p:spPr bwMode="auto">
          <a:xfrm>
            <a:off x="3054350" y="3309938"/>
            <a:ext cx="207963" cy="0"/>
          </a:xfrm>
          <a:prstGeom prst="straightConnector1">
            <a:avLst/>
          </a:prstGeom>
          <a:noFill/>
          <a:ln w="9525" algn="ctr">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582" name="Straight Arrow Connector 69"/>
          <p:cNvCxnSpPr>
            <a:cxnSpLocks noChangeShapeType="1"/>
          </p:cNvCxnSpPr>
          <p:nvPr/>
        </p:nvCxnSpPr>
        <p:spPr bwMode="auto">
          <a:xfrm>
            <a:off x="6157913" y="4105275"/>
            <a:ext cx="427037" cy="0"/>
          </a:xfrm>
          <a:prstGeom prst="straightConnector1">
            <a:avLst/>
          </a:prstGeom>
          <a:noFill/>
          <a:ln w="9525" algn="ctr">
            <a:solidFill>
              <a:schemeClr val="tx1"/>
            </a:solidFill>
            <a:round/>
            <a:headEnd type="stealth" w="sm" len="sm"/>
            <a:tailEnd type="stealth"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583" name="Straight Connector 14"/>
          <p:cNvCxnSpPr>
            <a:cxnSpLocks noChangeShapeType="1"/>
          </p:cNvCxnSpPr>
          <p:nvPr/>
        </p:nvCxnSpPr>
        <p:spPr bwMode="auto">
          <a:xfrm>
            <a:off x="6588125" y="4000500"/>
            <a:ext cx="0" cy="222250"/>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1584" name="Straight Connector 14"/>
          <p:cNvCxnSpPr>
            <a:cxnSpLocks noChangeShapeType="1"/>
          </p:cNvCxnSpPr>
          <p:nvPr/>
        </p:nvCxnSpPr>
        <p:spPr bwMode="auto">
          <a:xfrm>
            <a:off x="6149975" y="3990975"/>
            <a:ext cx="0" cy="222250"/>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1585" name="TextBox 5"/>
          <p:cNvSpPr txBox="1">
            <a:spLocks noChangeArrowheads="1"/>
          </p:cNvSpPr>
          <p:nvPr/>
        </p:nvSpPr>
        <p:spPr bwMode="auto">
          <a:xfrm>
            <a:off x="6115050" y="4070350"/>
            <a:ext cx="512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400">
                <a:latin typeface="Symbol" panose="05050102010706020507" pitchFamily="18" charset="2"/>
              </a:rPr>
              <a:t>D</a:t>
            </a:r>
            <a:r>
              <a:rPr lang="en-CA" altLang="en-US" sz="1400" i="1">
                <a:latin typeface="Symbol" panose="05050102010706020507" pitchFamily="18" charset="2"/>
              </a:rPr>
              <a:t>t</a:t>
            </a:r>
            <a:endParaRPr lang="en-CA" altLang="en-US" sz="1400" baseline="-25000"/>
          </a:p>
        </p:txBody>
      </p:sp>
      <p:sp>
        <p:nvSpPr>
          <p:cNvPr id="151586" name="Text Box 5"/>
          <p:cNvSpPr txBox="1">
            <a:spLocks noChangeArrowheads="1"/>
          </p:cNvSpPr>
          <p:nvPr/>
        </p:nvSpPr>
        <p:spPr bwMode="auto">
          <a:xfrm>
            <a:off x="6075363" y="4351338"/>
            <a:ext cx="1708150" cy="400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000" dirty="0">
                <a:solidFill>
                  <a:srgbClr val="000000"/>
                </a:solidFill>
                <a:latin typeface="Symbol" panose="05050102010706020507" pitchFamily="18" charset="2"/>
              </a:rPr>
              <a:t>D</a:t>
            </a:r>
            <a:r>
              <a:rPr lang="en-US" altLang="en-US" sz="2000" i="1" dirty="0">
                <a:solidFill>
                  <a:srgbClr val="000000"/>
                </a:solidFill>
                <a:latin typeface="Symbol" panose="05050102010706020507" pitchFamily="18" charset="2"/>
              </a:rPr>
              <a:t>t </a:t>
            </a:r>
            <a:r>
              <a:rPr lang="en-US" altLang="en-US" sz="2000" dirty="0">
                <a:solidFill>
                  <a:srgbClr val="000000"/>
                </a:solidFill>
                <a:latin typeface="Symbol" panose="05050102010706020507" pitchFamily="18" charset="2"/>
              </a:rPr>
              <a:t>= </a:t>
            </a:r>
            <a:r>
              <a:rPr lang="en-US" altLang="en-US" sz="2000" i="1" dirty="0" smtClean="0">
                <a:solidFill>
                  <a:srgbClr val="000000"/>
                </a:solidFill>
                <a:latin typeface="Symbol" panose="05050102010706020507" pitchFamily="18" charset="2"/>
              </a:rPr>
              <a:t>t</a:t>
            </a:r>
            <a:r>
              <a:rPr lang="en-US" altLang="en-US" sz="2000" i="1" baseline="-25000" dirty="0" smtClean="0">
                <a:solidFill>
                  <a:srgbClr val="000000"/>
                </a:solidFill>
                <a:latin typeface="Calibri" panose="020F0502020204030204" pitchFamily="34" charset="0"/>
                <a:cs typeface="Calibri" panose="020F0502020204030204" pitchFamily="34" charset="0"/>
              </a:rPr>
              <a:t>g</a:t>
            </a:r>
            <a:r>
              <a:rPr lang="en-US" altLang="en-US" sz="2000" baseline="-25000" dirty="0" smtClean="0">
                <a:solidFill>
                  <a:srgbClr val="000000"/>
                </a:solidFill>
                <a:latin typeface="Symbol" panose="05050102010706020507" pitchFamily="18" charset="2"/>
              </a:rPr>
              <a:t>2</a:t>
            </a:r>
            <a:r>
              <a:rPr lang="en-US" altLang="en-US" sz="2000" dirty="0" smtClean="0">
                <a:solidFill>
                  <a:srgbClr val="000000"/>
                </a:solidFill>
                <a:latin typeface="Symbol" panose="05050102010706020507" pitchFamily="18" charset="2"/>
              </a:rPr>
              <a:t> - </a:t>
            </a:r>
            <a:r>
              <a:rPr lang="en-US" altLang="en-US" sz="2000" i="1" dirty="0" smtClean="0">
                <a:solidFill>
                  <a:srgbClr val="000000"/>
                </a:solidFill>
                <a:latin typeface="Symbol" panose="05050102010706020507" pitchFamily="18" charset="2"/>
              </a:rPr>
              <a:t>t</a:t>
            </a:r>
            <a:r>
              <a:rPr lang="en-US" altLang="en-US" sz="2000" i="1" baseline="-25000" dirty="0" smtClean="0">
                <a:solidFill>
                  <a:srgbClr val="000000"/>
                </a:solidFill>
                <a:latin typeface="Calibri" panose="020F0502020204030204" pitchFamily="34" charset="0"/>
                <a:cs typeface="Calibri" panose="020F0502020204030204" pitchFamily="34" charset="0"/>
              </a:rPr>
              <a:t>g</a:t>
            </a:r>
            <a:r>
              <a:rPr lang="en-US" altLang="en-US" sz="2000" baseline="-25000" dirty="0" smtClean="0">
                <a:solidFill>
                  <a:srgbClr val="000000"/>
                </a:solidFill>
                <a:latin typeface="Symbol" panose="05050102010706020507" pitchFamily="18" charset="2"/>
              </a:rPr>
              <a:t>1</a:t>
            </a:r>
            <a:endParaRPr lang="en-US" altLang="en-US" sz="1800" baseline="-25000" dirty="0">
              <a:solidFill>
                <a:srgbClr val="000000"/>
              </a:solidFill>
              <a:latin typeface="Symbol" panose="05050102010706020507" pitchFamily="18" charset="2"/>
            </a:endParaRPr>
          </a:p>
        </p:txBody>
      </p:sp>
      <p:cxnSp>
        <p:nvCxnSpPr>
          <p:cNvPr id="151587" name="Straight Connector 14"/>
          <p:cNvCxnSpPr>
            <a:cxnSpLocks noChangeShapeType="1"/>
          </p:cNvCxnSpPr>
          <p:nvPr/>
        </p:nvCxnSpPr>
        <p:spPr bwMode="auto">
          <a:xfrm>
            <a:off x="1382713" y="3976688"/>
            <a:ext cx="0" cy="339725"/>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51588" name="Object 410646"/>
          <p:cNvGraphicFramePr>
            <a:graphicFrameLocks noChangeAspect="1"/>
          </p:cNvGraphicFramePr>
          <p:nvPr/>
        </p:nvGraphicFramePr>
        <p:xfrm>
          <a:off x="3508375" y="4930775"/>
          <a:ext cx="1230313" cy="808038"/>
        </p:xfrm>
        <a:graphic>
          <a:graphicData uri="http://schemas.openxmlformats.org/presentationml/2006/ole">
            <mc:AlternateContent xmlns:mc="http://schemas.openxmlformats.org/markup-compatibility/2006">
              <mc:Choice xmlns:v="urn:schemas-microsoft-com:vml" Requires="v">
                <p:oleObj spid="_x0000_s151688" name="Equation" r:id="rId5" imgW="609336" imgH="393529" progId="Equation.3">
                  <p:embed/>
                </p:oleObj>
              </mc:Choice>
              <mc:Fallback>
                <p:oleObj name="Equation" r:id="rId5" imgW="609336" imgH="393529" progId="Equation.3">
                  <p:embed/>
                  <p:pic>
                    <p:nvPicPr>
                      <p:cNvPr id="0" name="Object 4106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8375" y="4930775"/>
                        <a:ext cx="1230313" cy="808038"/>
                      </a:xfrm>
                      <a:prstGeom prst="rect">
                        <a:avLst/>
                      </a:prstGeom>
                      <a:solidFill>
                        <a:srgbClr val="A2F8F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89" name="TextBox 410647"/>
          <p:cNvSpPr txBox="1">
            <a:spLocks noChangeArrowheads="1"/>
          </p:cNvSpPr>
          <p:nvPr/>
        </p:nvSpPr>
        <p:spPr bwMode="auto">
          <a:xfrm>
            <a:off x="6062663" y="4740275"/>
            <a:ext cx="1681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dirty="0"/>
              <a:t>Dispersion</a:t>
            </a:r>
          </a:p>
        </p:txBody>
      </p:sp>
      <p:sp>
        <p:nvSpPr>
          <p:cNvPr id="151590" name="TextBox 86"/>
          <p:cNvSpPr txBox="1">
            <a:spLocks noChangeArrowheads="1"/>
          </p:cNvSpPr>
          <p:nvPr/>
        </p:nvSpPr>
        <p:spPr bwMode="auto">
          <a:xfrm>
            <a:off x="715963" y="4830763"/>
            <a:ext cx="16811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t>Chromatic spread</a:t>
            </a:r>
          </a:p>
        </p:txBody>
      </p:sp>
      <p:sp>
        <p:nvSpPr>
          <p:cNvPr id="151591" name="TextBox 87"/>
          <p:cNvSpPr txBox="1">
            <a:spLocks noChangeArrowheads="1"/>
          </p:cNvSpPr>
          <p:nvPr/>
        </p:nvSpPr>
        <p:spPr bwMode="auto">
          <a:xfrm>
            <a:off x="2038350" y="5770563"/>
            <a:ext cx="4646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latin typeface="Calibri" panose="020F0502020204030204" pitchFamily="34" charset="0"/>
                <a:cs typeface="Calibri" panose="020F0502020204030204" pitchFamily="34" charset="0"/>
              </a:rPr>
              <a:t>Definition of Dispersion Coefficient</a:t>
            </a:r>
          </a:p>
        </p:txBody>
      </p:sp>
      <p:graphicFrame>
        <p:nvGraphicFramePr>
          <p:cNvPr id="151592" name="Object 88"/>
          <p:cNvGraphicFramePr>
            <a:graphicFrameLocks noChangeAspect="1"/>
          </p:cNvGraphicFramePr>
          <p:nvPr/>
        </p:nvGraphicFramePr>
        <p:xfrm>
          <a:off x="3494088" y="3992563"/>
          <a:ext cx="1257300" cy="808037"/>
        </p:xfrm>
        <a:graphic>
          <a:graphicData uri="http://schemas.openxmlformats.org/presentationml/2006/ole">
            <mc:AlternateContent xmlns:mc="http://schemas.openxmlformats.org/markup-compatibility/2006">
              <mc:Choice xmlns:v="urn:schemas-microsoft-com:vml" Requires="v">
                <p:oleObj spid="_x0000_s151689" name="Equation" r:id="rId7" imgW="622030" imgH="393529" progId="Equation.3">
                  <p:embed/>
                </p:oleObj>
              </mc:Choice>
              <mc:Fallback>
                <p:oleObj name="Equation" r:id="rId7" imgW="622030" imgH="393529" progId="Equation.3">
                  <p:embed/>
                  <p:pic>
                    <p:nvPicPr>
                      <p:cNvPr id="0" name="Object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4088" y="3992563"/>
                        <a:ext cx="1257300" cy="8080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93" name="TextBox 89"/>
          <p:cNvSpPr txBox="1">
            <a:spLocks noChangeArrowheads="1"/>
          </p:cNvSpPr>
          <p:nvPr/>
        </p:nvSpPr>
        <p:spPr bwMode="auto">
          <a:xfrm>
            <a:off x="2755900" y="5065713"/>
            <a:ext cx="815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b="1">
                <a:latin typeface="Calibri" panose="020F0502020204030204" pitchFamily="34" charset="0"/>
                <a:cs typeface="Calibri" panose="020F0502020204030204" pitchFamily="34" charset="0"/>
              </a:rPr>
              <a:t>OR</a:t>
            </a:r>
          </a:p>
        </p:txBody>
      </p:sp>
      <p:graphicFrame>
        <p:nvGraphicFramePr>
          <p:cNvPr id="151594" name="Object 91"/>
          <p:cNvGraphicFramePr>
            <a:graphicFrameLocks noChangeAspect="1"/>
          </p:cNvGraphicFramePr>
          <p:nvPr/>
        </p:nvGraphicFramePr>
        <p:xfrm>
          <a:off x="6376988" y="1549400"/>
          <a:ext cx="1565275" cy="365125"/>
        </p:xfrm>
        <a:graphic>
          <a:graphicData uri="http://schemas.openxmlformats.org/presentationml/2006/ole">
            <mc:AlternateContent xmlns:mc="http://schemas.openxmlformats.org/markup-compatibility/2006">
              <mc:Choice xmlns:v="urn:schemas-microsoft-com:vml" Requires="v">
                <p:oleObj spid="_x0000_s151690" name="Equation" r:id="rId9" imgW="774028" imgH="177646" progId="Equation.3">
                  <p:embed/>
                </p:oleObj>
              </mc:Choice>
              <mc:Fallback>
                <p:oleObj name="Equation" r:id="rId9" imgW="774028" imgH="177646" progId="Equation.3">
                  <p:embed/>
                  <p:pic>
                    <p:nvPicPr>
                      <p:cNvPr id="0" name="Object 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6988" y="1549400"/>
                        <a:ext cx="1565275" cy="365125"/>
                      </a:xfrm>
                      <a:prstGeom prst="rect">
                        <a:avLst/>
                      </a:prstGeom>
                      <a:solidFill>
                        <a:srgbClr val="FFFFD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1595" name="TextBox 92"/>
          <p:cNvSpPr txBox="1">
            <a:spLocks noChangeArrowheads="1"/>
          </p:cNvSpPr>
          <p:nvPr/>
        </p:nvSpPr>
        <p:spPr bwMode="auto">
          <a:xfrm>
            <a:off x="6348413" y="1954213"/>
            <a:ext cx="16795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t>Output pulse dispersed</a:t>
            </a:r>
          </a:p>
        </p:txBody>
      </p:sp>
      <p:sp>
        <p:nvSpPr>
          <p:cNvPr id="151596" name="Oval 13"/>
          <p:cNvSpPr>
            <a:spLocks noChangeArrowheads="1"/>
          </p:cNvSpPr>
          <p:nvPr/>
        </p:nvSpPr>
        <p:spPr bwMode="auto">
          <a:xfrm>
            <a:off x="6516688" y="3470275"/>
            <a:ext cx="92075" cy="92075"/>
          </a:xfrm>
          <a:prstGeom prst="ellipse">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51597" name="Oval 7"/>
          <p:cNvSpPr>
            <a:spLocks noChangeArrowheads="1"/>
          </p:cNvSpPr>
          <p:nvPr/>
        </p:nvSpPr>
        <p:spPr bwMode="auto">
          <a:xfrm>
            <a:off x="6097588" y="3473450"/>
            <a:ext cx="92075" cy="92075"/>
          </a:xfrm>
          <a:prstGeom prst="ellipse">
            <a:avLst/>
          </a:prstGeom>
          <a:solidFill>
            <a:srgbClr val="0070C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ext Box 4"/>
          <p:cNvSpPr txBox="1">
            <a:spLocks noChangeArrowheads="1"/>
          </p:cNvSpPr>
          <p:nvPr/>
        </p:nvSpPr>
        <p:spPr bwMode="auto">
          <a:xfrm>
            <a:off x="1828800" y="152400"/>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Material Dispersion</a:t>
            </a:r>
            <a:endParaRPr lang="en-US" altLang="en-US"/>
          </a:p>
        </p:txBody>
      </p:sp>
      <p:sp>
        <p:nvSpPr>
          <p:cNvPr id="51203" name="Text Box 5"/>
          <p:cNvSpPr txBox="1">
            <a:spLocks noChangeArrowheads="1"/>
          </p:cNvSpPr>
          <p:nvPr/>
        </p:nvSpPr>
        <p:spPr bwMode="auto">
          <a:xfrm>
            <a:off x="592138" y="3870325"/>
            <a:ext cx="76962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just">
              <a:spcBef>
                <a:spcPct val="50000"/>
              </a:spcBef>
              <a:defRPr/>
            </a:pPr>
            <a:r>
              <a:rPr lang="en-US" sz="1600" b="1" dirty="0" smtClean="0">
                <a:solidFill>
                  <a:schemeClr val="accent2">
                    <a:lumMod val="75000"/>
                  </a:schemeClr>
                </a:solidFill>
                <a:latin typeface="Times" charset="0"/>
              </a:rPr>
              <a:t>Emitter emits a spectrum ∆</a:t>
            </a:r>
            <a:r>
              <a:rPr lang="en-US" sz="1600" b="1" i="1" dirty="0" smtClean="0">
                <a:solidFill>
                  <a:schemeClr val="accent2">
                    <a:lumMod val="75000"/>
                  </a:schemeClr>
                </a:solidFill>
                <a:latin typeface="Symbol" pitchFamily="18" charset="2"/>
              </a:rPr>
              <a:t>l</a:t>
            </a:r>
            <a:r>
              <a:rPr lang="en-US" sz="1600" b="1" dirty="0" smtClean="0">
                <a:solidFill>
                  <a:schemeClr val="accent2">
                    <a:lumMod val="75000"/>
                  </a:schemeClr>
                </a:solidFill>
                <a:latin typeface="Times" charset="0"/>
              </a:rPr>
              <a:t> of wavelengths.  </a:t>
            </a:r>
          </a:p>
          <a:p>
            <a:pPr algn="just">
              <a:spcBef>
                <a:spcPct val="50000"/>
              </a:spcBef>
              <a:defRPr/>
            </a:pPr>
            <a:r>
              <a:rPr lang="en-US" sz="1600" b="1" dirty="0" smtClean="0">
                <a:solidFill>
                  <a:schemeClr val="accent2">
                    <a:lumMod val="75000"/>
                  </a:schemeClr>
                </a:solidFill>
                <a:latin typeface="Times" charset="0"/>
              </a:rPr>
              <a:t>Waves in the guide with different free space wavelengths travel at different group velocities due to the wavelength dependence of </a:t>
            </a:r>
            <a:r>
              <a:rPr lang="en-US" sz="1600" b="1" i="1" dirty="0" smtClean="0">
                <a:solidFill>
                  <a:schemeClr val="accent2">
                    <a:lumMod val="75000"/>
                  </a:schemeClr>
                </a:solidFill>
                <a:latin typeface="Times" charset="0"/>
              </a:rPr>
              <a:t>n</a:t>
            </a:r>
            <a:r>
              <a:rPr lang="en-US" sz="1600" b="1" baseline="-25000" dirty="0" smtClean="0">
                <a:solidFill>
                  <a:schemeClr val="accent2">
                    <a:lumMod val="75000"/>
                  </a:schemeClr>
                </a:solidFill>
                <a:latin typeface="Times" charset="0"/>
              </a:rPr>
              <a:t>1</a:t>
            </a:r>
            <a:r>
              <a:rPr lang="en-US" sz="1600" b="1" dirty="0" smtClean="0">
                <a:solidFill>
                  <a:schemeClr val="accent2">
                    <a:lumMod val="75000"/>
                  </a:schemeClr>
                </a:solidFill>
                <a:latin typeface="Times" charset="0"/>
              </a:rPr>
              <a:t>. The waves arrive at  the end of the fiber at different times and hence result in a broadened output pulse.</a:t>
            </a:r>
            <a:endParaRPr lang="en-US" sz="1400" b="1" dirty="0" smtClean="0">
              <a:solidFill>
                <a:schemeClr val="accent2">
                  <a:lumMod val="75000"/>
                </a:schemeClr>
              </a:solidFill>
              <a:latin typeface="Times" charset="0"/>
            </a:endParaRPr>
          </a:p>
        </p:txBody>
      </p:sp>
      <p:graphicFrame>
        <p:nvGraphicFramePr>
          <p:cNvPr id="153604" name="Object 7"/>
          <p:cNvGraphicFramePr>
            <a:graphicFrameLocks noChangeAspect="1"/>
          </p:cNvGraphicFramePr>
          <p:nvPr/>
        </p:nvGraphicFramePr>
        <p:xfrm>
          <a:off x="685800" y="5224463"/>
          <a:ext cx="1695450" cy="795337"/>
        </p:xfrm>
        <a:graphic>
          <a:graphicData uri="http://schemas.openxmlformats.org/presentationml/2006/ole">
            <mc:AlternateContent xmlns:mc="http://schemas.openxmlformats.org/markup-compatibility/2006">
              <mc:Choice xmlns:v="urn:schemas-microsoft-com:vml" Requires="v">
                <p:oleObj spid="_x0000_s153638" name="Equation" r:id="rId4" imgW="1460500" imgH="685800" progId="Equation.3">
                  <p:embed/>
                </p:oleObj>
              </mc:Choice>
              <mc:Fallback>
                <p:oleObj name="Equation" r:id="rId4" imgW="1460500" imgH="6858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224463"/>
                        <a:ext cx="1695450" cy="795337"/>
                      </a:xfrm>
                      <a:prstGeom prst="rect">
                        <a:avLst/>
                      </a:prstGeom>
                      <a:solidFill>
                        <a:srgbClr val="FEFFE1"/>
                      </a:solidFill>
                      <a:ln w="19050">
                        <a:solidFill>
                          <a:srgbClr val="FF0000"/>
                        </a:solidFill>
                        <a:miter lim="800000"/>
                        <a:headEnd/>
                        <a:tailEnd/>
                      </a:ln>
                    </p:spPr>
                  </p:pic>
                </p:oleObj>
              </mc:Fallback>
            </mc:AlternateContent>
          </a:graphicData>
        </a:graphic>
      </p:graphicFrame>
      <p:sp>
        <p:nvSpPr>
          <p:cNvPr id="153605" name="Text Box 8"/>
          <p:cNvSpPr txBox="1">
            <a:spLocks noChangeArrowheads="1"/>
          </p:cNvSpPr>
          <p:nvPr/>
        </p:nvSpPr>
        <p:spPr bwMode="auto">
          <a:xfrm>
            <a:off x="2506663" y="5403850"/>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i="1">
                <a:solidFill>
                  <a:srgbClr val="FF020B"/>
                </a:solidFill>
                <a:latin typeface="Times" panose="02020603050405020304" pitchFamily="18" charset="0"/>
              </a:rPr>
              <a:t>D</a:t>
            </a:r>
            <a:r>
              <a:rPr lang="en-US" altLang="en-US" i="1" baseline="-25000">
                <a:solidFill>
                  <a:srgbClr val="FF020B"/>
                </a:solidFill>
                <a:latin typeface="Times" panose="02020603050405020304" pitchFamily="18" charset="0"/>
              </a:rPr>
              <a:t>m</a:t>
            </a:r>
            <a:r>
              <a:rPr lang="en-US" altLang="en-US">
                <a:solidFill>
                  <a:srgbClr val="FF020B"/>
                </a:solidFill>
                <a:latin typeface="Times" panose="02020603050405020304" pitchFamily="18" charset="0"/>
              </a:rPr>
              <a:t> = Material dispersion coefficient, ps nm</a:t>
            </a:r>
            <a:r>
              <a:rPr lang="en-US" altLang="en-US" baseline="30000">
                <a:solidFill>
                  <a:srgbClr val="FF020B"/>
                </a:solidFill>
                <a:latin typeface="Times" panose="02020603050405020304" pitchFamily="18" charset="0"/>
              </a:rPr>
              <a:t>-1</a:t>
            </a:r>
            <a:r>
              <a:rPr lang="en-US" altLang="en-US">
                <a:solidFill>
                  <a:srgbClr val="FF020B"/>
                </a:solidFill>
                <a:latin typeface="Times" panose="02020603050405020304" pitchFamily="18" charset="0"/>
              </a:rPr>
              <a:t> km</a:t>
            </a:r>
            <a:r>
              <a:rPr lang="en-US" altLang="en-US" baseline="30000">
                <a:solidFill>
                  <a:srgbClr val="FF020B"/>
                </a:solidFill>
                <a:latin typeface="Times" panose="02020603050405020304" pitchFamily="18" charset="0"/>
              </a:rPr>
              <a:t>-1</a:t>
            </a:r>
            <a:r>
              <a:rPr lang="en-US" altLang="en-US" i="1">
                <a:latin typeface="Times" panose="02020603050405020304" pitchFamily="18" charset="0"/>
              </a:rPr>
              <a:t> </a:t>
            </a:r>
          </a:p>
        </p:txBody>
      </p:sp>
      <p:sp>
        <p:nvSpPr>
          <p:cNvPr id="153606"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pic>
        <p:nvPicPr>
          <p:cNvPr id="153607" name="Picture 8" descr="K:\All My Files\Book, Optoelectronics, Pearson\##2ndEdition\#Chapters, The Textbook (2nd Edition)\Ch02, Waveguides,2nd Edition\#2-19-Dispersion(CNV)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438" y="609600"/>
            <a:ext cx="6618287"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4"/>
          <p:cNvSpPr txBox="1">
            <a:spLocks noChangeArrowheads="1"/>
          </p:cNvSpPr>
          <p:nvPr/>
        </p:nvSpPr>
        <p:spPr bwMode="auto">
          <a:xfrm>
            <a:off x="1828800" y="152400"/>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Material Dispersion</a:t>
            </a:r>
            <a:endParaRPr lang="en-US" altLang="en-US"/>
          </a:p>
        </p:txBody>
      </p:sp>
      <p:graphicFrame>
        <p:nvGraphicFramePr>
          <p:cNvPr id="155651" name="Object 7"/>
          <p:cNvGraphicFramePr>
            <a:graphicFrameLocks noChangeAspect="1"/>
          </p:cNvGraphicFramePr>
          <p:nvPr/>
        </p:nvGraphicFramePr>
        <p:xfrm>
          <a:off x="3109913" y="3244850"/>
          <a:ext cx="2554287" cy="1200150"/>
        </p:xfrm>
        <a:graphic>
          <a:graphicData uri="http://schemas.openxmlformats.org/presentationml/2006/ole">
            <mc:AlternateContent xmlns:mc="http://schemas.openxmlformats.org/markup-compatibility/2006">
              <mc:Choice xmlns:v="urn:schemas-microsoft-com:vml" Requires="v">
                <p:oleObj spid="_x0000_s155753" name="Equation" r:id="rId4" imgW="1460500" imgH="685800" progId="Equation.3">
                  <p:embed/>
                </p:oleObj>
              </mc:Choice>
              <mc:Fallback>
                <p:oleObj name="Equation" r:id="rId4" imgW="1460500" imgH="6858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913" y="3244850"/>
                        <a:ext cx="2554287" cy="1200150"/>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2" name="Text Box 8"/>
          <p:cNvSpPr txBox="1">
            <a:spLocks noChangeArrowheads="1"/>
          </p:cNvSpPr>
          <p:nvPr/>
        </p:nvSpPr>
        <p:spPr bwMode="auto">
          <a:xfrm>
            <a:off x="1335088" y="4602163"/>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i="1">
                <a:solidFill>
                  <a:srgbClr val="FF020B"/>
                </a:solidFill>
                <a:latin typeface="Times" panose="02020603050405020304" pitchFamily="18" charset="0"/>
              </a:rPr>
              <a:t>D</a:t>
            </a:r>
            <a:r>
              <a:rPr lang="en-US" altLang="en-US" i="1" baseline="-25000">
                <a:solidFill>
                  <a:srgbClr val="FF020B"/>
                </a:solidFill>
                <a:latin typeface="Times" panose="02020603050405020304" pitchFamily="18" charset="0"/>
              </a:rPr>
              <a:t>m</a:t>
            </a:r>
            <a:r>
              <a:rPr lang="en-US" altLang="en-US">
                <a:solidFill>
                  <a:srgbClr val="FF020B"/>
                </a:solidFill>
                <a:latin typeface="Times" panose="02020603050405020304" pitchFamily="18" charset="0"/>
              </a:rPr>
              <a:t> = Material dispersion coefficient, ps nm</a:t>
            </a:r>
            <a:r>
              <a:rPr lang="en-US" altLang="en-US" baseline="30000">
                <a:solidFill>
                  <a:srgbClr val="FF020B"/>
                </a:solidFill>
                <a:latin typeface="Times" panose="02020603050405020304" pitchFamily="18" charset="0"/>
              </a:rPr>
              <a:t>-1</a:t>
            </a:r>
            <a:r>
              <a:rPr lang="en-US" altLang="en-US">
                <a:solidFill>
                  <a:srgbClr val="FF020B"/>
                </a:solidFill>
                <a:latin typeface="Times" panose="02020603050405020304" pitchFamily="18" charset="0"/>
              </a:rPr>
              <a:t> km</a:t>
            </a:r>
            <a:r>
              <a:rPr lang="en-US" altLang="en-US" baseline="30000">
                <a:solidFill>
                  <a:srgbClr val="FF020B"/>
                </a:solidFill>
                <a:latin typeface="Times" panose="02020603050405020304" pitchFamily="18" charset="0"/>
              </a:rPr>
              <a:t>-1</a:t>
            </a:r>
            <a:r>
              <a:rPr lang="en-US" altLang="en-US" i="1">
                <a:latin typeface="Times" panose="02020603050405020304" pitchFamily="18" charset="0"/>
              </a:rPr>
              <a:t> </a:t>
            </a:r>
          </a:p>
        </p:txBody>
      </p:sp>
      <p:sp>
        <p:nvSpPr>
          <p:cNvPr id="15565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55654" name="Object 2"/>
          <p:cNvGraphicFramePr>
            <a:graphicFrameLocks noChangeAspect="1"/>
          </p:cNvGraphicFramePr>
          <p:nvPr/>
        </p:nvGraphicFramePr>
        <p:xfrm>
          <a:off x="1736725" y="609600"/>
          <a:ext cx="4889500" cy="1238250"/>
        </p:xfrm>
        <a:graphic>
          <a:graphicData uri="http://schemas.openxmlformats.org/presentationml/2006/ole">
            <mc:AlternateContent xmlns:mc="http://schemas.openxmlformats.org/markup-compatibility/2006">
              <mc:Choice xmlns:v="urn:schemas-microsoft-com:vml" Requires="v">
                <p:oleObj spid="_x0000_s155754" name="Drawing" r:id="rId6" imgW="2674532" imgH="678024" progId="Canvas.Drawing.7">
                  <p:embed/>
                </p:oleObj>
              </mc:Choice>
              <mc:Fallback>
                <p:oleObj name="Drawing" r:id="rId6" imgW="2674532" imgH="678024" progId="Canvas.Drawing.7">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6725" y="609600"/>
                        <a:ext cx="48895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5655" name="TextBox 3"/>
          <p:cNvSpPr txBox="1">
            <a:spLocks noChangeArrowheads="1"/>
          </p:cNvSpPr>
          <p:nvPr/>
        </p:nvSpPr>
        <p:spPr bwMode="auto">
          <a:xfrm>
            <a:off x="1955800" y="1755775"/>
            <a:ext cx="4826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4400" b="1" i="1">
                <a:solidFill>
                  <a:srgbClr val="FF0000"/>
                </a:solidFill>
                <a:latin typeface="Arial" panose="020B0604020202020204" pitchFamily="34" charset="0"/>
                <a:cs typeface="Arial" panose="020B0604020202020204" pitchFamily="34" charset="0"/>
              </a:rPr>
              <a:t>v</a:t>
            </a:r>
            <a:r>
              <a:rPr lang="en-US" altLang="en-US" sz="4400" b="1" i="1" baseline="-25000">
                <a:solidFill>
                  <a:srgbClr val="FF0000"/>
                </a:solidFill>
                <a:latin typeface="Arial" panose="020B0604020202020204" pitchFamily="34" charset="0"/>
                <a:cs typeface="Arial" panose="020B0604020202020204" pitchFamily="34" charset="0"/>
              </a:rPr>
              <a:t>g</a:t>
            </a:r>
            <a:r>
              <a:rPr lang="en-US" altLang="en-US" sz="4400" b="1" i="1">
                <a:solidFill>
                  <a:srgbClr val="FF0000"/>
                </a:solidFill>
              </a:rPr>
              <a:t> = c </a:t>
            </a:r>
            <a:r>
              <a:rPr lang="en-US" altLang="en-US" sz="4400" b="1">
                <a:solidFill>
                  <a:srgbClr val="FF0000"/>
                </a:solidFill>
              </a:rPr>
              <a:t>/ </a:t>
            </a:r>
            <a:r>
              <a:rPr lang="en-US" altLang="en-US" sz="4400" b="1" i="1">
                <a:solidFill>
                  <a:srgbClr val="FF0000"/>
                </a:solidFill>
              </a:rPr>
              <a:t>N</a:t>
            </a:r>
            <a:r>
              <a:rPr lang="en-US" altLang="en-US" sz="4400" b="1" i="1" baseline="-25000">
                <a:solidFill>
                  <a:srgbClr val="FF0000"/>
                </a:solidFill>
              </a:rPr>
              <a:t>g</a:t>
            </a:r>
          </a:p>
        </p:txBody>
      </p:sp>
      <p:cxnSp>
        <p:nvCxnSpPr>
          <p:cNvPr id="155656" name="Straight Arrow Connector 5"/>
          <p:cNvCxnSpPr>
            <a:cxnSpLocks noChangeShapeType="1"/>
          </p:cNvCxnSpPr>
          <p:nvPr/>
        </p:nvCxnSpPr>
        <p:spPr bwMode="auto">
          <a:xfrm flipH="1" flipV="1">
            <a:off x="5664200" y="2454275"/>
            <a:ext cx="763588" cy="27940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657" name="Text Box 8"/>
          <p:cNvSpPr txBox="1">
            <a:spLocks noChangeArrowheads="1"/>
          </p:cNvSpPr>
          <p:nvPr/>
        </p:nvSpPr>
        <p:spPr bwMode="auto">
          <a:xfrm>
            <a:off x="5097463" y="2733675"/>
            <a:ext cx="36337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a:solidFill>
                  <a:srgbClr val="FF020B"/>
                </a:solidFill>
                <a:latin typeface="Times" panose="02020603050405020304" pitchFamily="18" charset="0"/>
              </a:rPr>
              <a:t>Depends on the wavelength</a:t>
            </a:r>
            <a:endParaRPr lang="en-US" altLang="en-US">
              <a:latin typeface="Times" panose="02020603050405020304" pitchFamily="18" charset="0"/>
            </a:endParaRPr>
          </a:p>
        </p:txBody>
      </p:sp>
      <p:cxnSp>
        <p:nvCxnSpPr>
          <p:cNvPr id="155658" name="Straight Arrow Connector 13"/>
          <p:cNvCxnSpPr>
            <a:cxnSpLocks noChangeShapeType="1"/>
          </p:cNvCxnSpPr>
          <p:nvPr/>
        </p:nvCxnSpPr>
        <p:spPr bwMode="auto">
          <a:xfrm flipV="1">
            <a:off x="2720975" y="2454275"/>
            <a:ext cx="461963" cy="27940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659" name="Text Box 8"/>
          <p:cNvSpPr txBox="1">
            <a:spLocks noChangeArrowheads="1"/>
          </p:cNvSpPr>
          <p:nvPr/>
        </p:nvSpPr>
        <p:spPr bwMode="auto">
          <a:xfrm>
            <a:off x="1597025" y="2733675"/>
            <a:ext cx="2246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spcBef>
                <a:spcPct val="50000"/>
              </a:spcBef>
            </a:pPr>
            <a:r>
              <a:rPr lang="en-US" altLang="en-US">
                <a:solidFill>
                  <a:srgbClr val="FF020B"/>
                </a:solidFill>
                <a:latin typeface="Times" panose="02020603050405020304" pitchFamily="18" charset="0"/>
              </a:rPr>
              <a:t>Group velocity</a:t>
            </a:r>
            <a:endParaRPr lang="en-US" altLang="en-US">
              <a:latin typeface="Times" panose="02020603050405020304" pitchFamily="18" charset="0"/>
            </a:endParaRPr>
          </a:p>
        </p:txBody>
      </p:sp>
      <p:cxnSp>
        <p:nvCxnSpPr>
          <p:cNvPr id="155660" name="Straight Arrow Connector 17"/>
          <p:cNvCxnSpPr>
            <a:cxnSpLocks noChangeShapeType="1"/>
          </p:cNvCxnSpPr>
          <p:nvPr/>
        </p:nvCxnSpPr>
        <p:spPr bwMode="auto">
          <a:xfrm flipH="1" flipV="1">
            <a:off x="4533900" y="4175125"/>
            <a:ext cx="157163" cy="539750"/>
          </a:xfrm>
          <a:prstGeom prst="straightConnector1">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566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55662" name="Object 10"/>
          <p:cNvGraphicFramePr>
            <a:graphicFrameLocks noChangeAspect="1"/>
          </p:cNvGraphicFramePr>
          <p:nvPr/>
        </p:nvGraphicFramePr>
        <p:xfrm>
          <a:off x="3044825" y="5029200"/>
          <a:ext cx="2647950" cy="1235075"/>
        </p:xfrm>
        <a:graphic>
          <a:graphicData uri="http://schemas.openxmlformats.org/presentationml/2006/ole">
            <mc:AlternateContent xmlns:mc="http://schemas.openxmlformats.org/markup-compatibility/2006">
              <mc:Choice xmlns:v="urn:schemas-microsoft-com:vml" Requires="v">
                <p:oleObj spid="_x0000_s155755" name="Equation" r:id="rId8" imgW="1028254" imgH="482391" progId="Equation.3">
                  <p:embed/>
                </p:oleObj>
              </mc:Choice>
              <mc:Fallback>
                <p:oleObj name="Equation" r:id="rId8" imgW="1028254" imgH="482391"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4825" y="5029200"/>
                        <a:ext cx="2647950" cy="1235075"/>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16" descr="K:\All My Files\Book, Optoelectronics, Pearson\##2ndEdition\#Chapters, The Textbook (2nd Edition)\Ch02, Waveguides,2nd Edition\#2-17-NormalizedPropagationConstant,b-V(CNV)_COLOR.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0" y="1665288"/>
            <a:ext cx="3957638"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7699" name="Object 4"/>
          <p:cNvGraphicFramePr>
            <a:graphicFrameLocks noChangeAspect="1"/>
          </p:cNvGraphicFramePr>
          <p:nvPr/>
        </p:nvGraphicFramePr>
        <p:xfrm>
          <a:off x="327025" y="4027488"/>
          <a:ext cx="2590800" cy="1139825"/>
        </p:xfrm>
        <a:graphic>
          <a:graphicData uri="http://schemas.openxmlformats.org/presentationml/2006/ole">
            <mc:AlternateContent xmlns:mc="http://schemas.openxmlformats.org/markup-compatibility/2006">
              <mc:Choice xmlns:v="urn:schemas-microsoft-com:vml" Requires="v">
                <p:oleObj spid="_x0000_s157799" name="Equation" r:id="rId5" imgW="1905000" imgH="838200" progId="Equation.3">
                  <p:embed/>
                </p:oleObj>
              </mc:Choice>
              <mc:Fallback>
                <p:oleObj name="Equation" r:id="rId5" imgW="1905000" imgH="8382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025" y="4027488"/>
                        <a:ext cx="2590800" cy="1139825"/>
                      </a:xfrm>
                      <a:prstGeom prst="rect">
                        <a:avLst/>
                      </a:prstGeom>
                      <a:solidFill>
                        <a:srgbClr val="FAFFD9"/>
                      </a:solidFill>
                      <a:ln w="25400">
                        <a:solidFill>
                          <a:srgbClr val="FF020B"/>
                        </a:solidFill>
                        <a:miter lim="800000"/>
                        <a:headEnd/>
                        <a:tailEnd/>
                      </a:ln>
                    </p:spPr>
                  </p:pic>
                </p:oleObj>
              </mc:Fallback>
            </mc:AlternateContent>
          </a:graphicData>
        </a:graphic>
      </p:graphicFrame>
      <p:sp>
        <p:nvSpPr>
          <p:cNvPr id="157700" name="Text Box 5"/>
          <p:cNvSpPr txBox="1">
            <a:spLocks noChangeArrowheads="1"/>
          </p:cNvSpPr>
          <p:nvPr/>
        </p:nvSpPr>
        <p:spPr bwMode="auto">
          <a:xfrm>
            <a:off x="1692275" y="228600"/>
            <a:ext cx="553085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Wave guide dispersion</a:t>
            </a:r>
          </a:p>
          <a:p>
            <a:pPr algn="ctr">
              <a:spcBef>
                <a:spcPct val="50000"/>
              </a:spcBef>
            </a:pPr>
            <a:r>
              <a:rPr lang="en-US" altLang="en-US" b="1" i="1">
                <a:solidFill>
                  <a:srgbClr val="FF020B"/>
                </a:solidFill>
              </a:rPr>
              <a:t>b</a:t>
            </a:r>
            <a:r>
              <a:rPr lang="en-US" altLang="en-US" b="1">
                <a:solidFill>
                  <a:srgbClr val="FF020B"/>
                </a:solidFill>
              </a:rPr>
              <a:t> hence </a:t>
            </a:r>
            <a:r>
              <a:rPr lang="en-US" altLang="en-US" b="1" i="1">
                <a:solidFill>
                  <a:srgbClr val="FF020B"/>
                </a:solidFill>
                <a:latin typeface="Symbol" panose="05050102010706020507" pitchFamily="18" charset="2"/>
              </a:rPr>
              <a:t>b</a:t>
            </a:r>
            <a:r>
              <a:rPr lang="en-US" altLang="en-US" b="1">
                <a:solidFill>
                  <a:srgbClr val="FF020B"/>
                </a:solidFill>
              </a:rPr>
              <a:t> depend on </a:t>
            </a:r>
            <a:r>
              <a:rPr lang="en-US" altLang="en-US" b="1" i="1">
                <a:solidFill>
                  <a:srgbClr val="FF020B"/>
                </a:solidFill>
              </a:rPr>
              <a:t>V</a:t>
            </a:r>
            <a:r>
              <a:rPr lang="en-US" altLang="en-US" b="1">
                <a:solidFill>
                  <a:srgbClr val="FF020B"/>
                </a:solidFill>
              </a:rPr>
              <a:t> and hence on </a:t>
            </a:r>
            <a:r>
              <a:rPr lang="en-US" altLang="en-US" b="1" i="1">
                <a:solidFill>
                  <a:srgbClr val="FF020B"/>
                </a:solidFill>
                <a:latin typeface="Symbol" panose="05050102010706020507" pitchFamily="18" charset="2"/>
              </a:rPr>
              <a:t>l</a:t>
            </a:r>
            <a:endParaRPr lang="en-US" altLang="en-US">
              <a:solidFill>
                <a:srgbClr val="000000"/>
              </a:solidFill>
              <a:latin typeface="Symbol" panose="05050102010706020507" pitchFamily="18" charset="2"/>
            </a:endParaRPr>
          </a:p>
        </p:txBody>
      </p:sp>
      <p:sp>
        <p:nvSpPr>
          <p:cNvPr id="157701" name="Text Box 7"/>
          <p:cNvSpPr txBox="1">
            <a:spLocks noChangeArrowheads="1"/>
          </p:cNvSpPr>
          <p:nvPr/>
        </p:nvSpPr>
        <p:spPr bwMode="auto">
          <a:xfrm>
            <a:off x="288925" y="3167063"/>
            <a:ext cx="228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b="1">
                <a:solidFill>
                  <a:srgbClr val="000000"/>
                </a:solidFill>
              </a:rPr>
              <a:t>Normalized propagation constant</a:t>
            </a:r>
            <a:endParaRPr lang="en-US" altLang="en-US">
              <a:solidFill>
                <a:srgbClr val="000000"/>
              </a:solidFill>
            </a:endParaRPr>
          </a:p>
        </p:txBody>
      </p:sp>
      <p:sp>
        <p:nvSpPr>
          <p:cNvPr id="54278" name="Text Box 8"/>
          <p:cNvSpPr txBox="1">
            <a:spLocks noChangeArrowheads="1"/>
          </p:cNvSpPr>
          <p:nvPr/>
        </p:nvSpPr>
        <p:spPr bwMode="auto">
          <a:xfrm>
            <a:off x="296863" y="5472113"/>
            <a:ext cx="1928812" cy="584200"/>
          </a:xfrm>
          <a:prstGeom prst="rect">
            <a:avLst/>
          </a:prstGeom>
          <a:solidFill>
            <a:schemeClr val="accent1">
              <a:lumMod val="20000"/>
              <a:lumOff val="80000"/>
            </a:schemeClr>
          </a:solidFill>
          <a:ln>
            <a:noFill/>
          </a:ln>
          <a:effec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sz="3200" i="1" dirty="0" smtClean="0">
                <a:solidFill>
                  <a:srgbClr val="000000"/>
                </a:solidFill>
                <a:latin typeface="Times" pitchFamily="18" charset="0"/>
              </a:rPr>
              <a:t>k </a:t>
            </a:r>
            <a:r>
              <a:rPr lang="en-US" sz="3200" dirty="0" smtClean="0">
                <a:solidFill>
                  <a:srgbClr val="000000"/>
                </a:solidFill>
                <a:latin typeface="Times" pitchFamily="18" charset="0"/>
              </a:rPr>
              <a:t>= 2</a:t>
            </a:r>
            <a:r>
              <a:rPr lang="en-US" sz="3200" i="1" dirty="0" smtClean="0">
                <a:solidFill>
                  <a:srgbClr val="000000"/>
                </a:solidFill>
                <a:latin typeface="Symbol" pitchFamily="18" charset="2"/>
              </a:rPr>
              <a:t>p</a:t>
            </a:r>
            <a:r>
              <a:rPr lang="en-US" sz="3200" i="1" dirty="0" smtClean="0">
                <a:solidFill>
                  <a:srgbClr val="000000"/>
                </a:solidFill>
                <a:latin typeface="Times" pitchFamily="18" charset="0"/>
              </a:rPr>
              <a:t>/</a:t>
            </a:r>
            <a:r>
              <a:rPr lang="en-US" sz="3200" i="1" dirty="0" smtClean="0">
                <a:solidFill>
                  <a:srgbClr val="000000"/>
                </a:solidFill>
                <a:latin typeface="Symbol" pitchFamily="18" charset="2"/>
              </a:rPr>
              <a:t>l</a:t>
            </a:r>
            <a:endParaRPr lang="en-US" sz="3200" dirty="0" smtClean="0">
              <a:solidFill>
                <a:srgbClr val="000000"/>
              </a:solidFill>
              <a:latin typeface="Times" pitchFamily="18" charset="0"/>
            </a:endParaRPr>
          </a:p>
        </p:txBody>
      </p:sp>
      <p:sp>
        <p:nvSpPr>
          <p:cNvPr id="15770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graphicFrame>
        <p:nvGraphicFramePr>
          <p:cNvPr id="157704" name="Object 2"/>
          <p:cNvGraphicFramePr>
            <a:graphicFrameLocks noChangeAspect="1"/>
          </p:cNvGraphicFramePr>
          <p:nvPr/>
        </p:nvGraphicFramePr>
        <p:xfrm>
          <a:off x="4972050" y="1762125"/>
          <a:ext cx="1889125" cy="641350"/>
        </p:xfrm>
        <a:graphic>
          <a:graphicData uri="http://schemas.openxmlformats.org/presentationml/2006/ole">
            <mc:AlternateContent xmlns:mc="http://schemas.openxmlformats.org/markup-compatibility/2006">
              <mc:Choice xmlns:v="urn:schemas-microsoft-com:vml" Requires="v">
                <p:oleObj spid="_x0000_s157800" name="Equation" r:id="rId7" imgW="1397000" imgH="469900" progId="Equation.3">
                  <p:embed/>
                </p:oleObj>
              </mc:Choice>
              <mc:Fallback>
                <p:oleObj name="Equation" r:id="rId7" imgW="1397000" imgH="4699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2050" y="1762125"/>
                        <a:ext cx="18891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7705" name="Rectangle 10"/>
          <p:cNvSpPr>
            <a:spLocks noChangeArrowheads="1"/>
          </p:cNvSpPr>
          <p:nvPr/>
        </p:nvSpPr>
        <p:spPr bwMode="auto">
          <a:xfrm>
            <a:off x="0" y="473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solidFill>
                <a:srgbClr val="000000"/>
              </a:solidFill>
            </a:endParaRPr>
          </a:p>
        </p:txBody>
      </p:sp>
      <p:cxnSp>
        <p:nvCxnSpPr>
          <p:cNvPr id="157706" name="Straight Arrow Connector 5"/>
          <p:cNvCxnSpPr>
            <a:cxnSpLocks noChangeShapeType="1"/>
          </p:cNvCxnSpPr>
          <p:nvPr/>
        </p:nvCxnSpPr>
        <p:spPr bwMode="auto">
          <a:xfrm>
            <a:off x="5791200" y="2260600"/>
            <a:ext cx="250825" cy="906463"/>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57707" name="Object 2"/>
          <p:cNvGraphicFramePr>
            <a:graphicFrameLocks noChangeAspect="1"/>
          </p:cNvGraphicFramePr>
          <p:nvPr/>
        </p:nvGraphicFramePr>
        <p:xfrm>
          <a:off x="288925" y="1755775"/>
          <a:ext cx="2960688" cy="957263"/>
        </p:xfrm>
        <a:graphic>
          <a:graphicData uri="http://schemas.openxmlformats.org/presentationml/2006/ole">
            <mc:AlternateContent xmlns:mc="http://schemas.openxmlformats.org/markup-compatibility/2006">
              <mc:Choice xmlns:v="urn:schemas-microsoft-com:vml" Requires="v">
                <p:oleObj spid="_x0000_s157801" name="Equation" r:id="rId9" imgW="1218671" imgH="393529" progId="Equation.3">
                  <p:embed/>
                </p:oleObj>
              </mc:Choice>
              <mc:Fallback>
                <p:oleObj name="Equation" r:id="rId9" imgW="1218671" imgH="393529"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925" y="1755775"/>
                        <a:ext cx="2960688" cy="957263"/>
                      </a:xfrm>
                      <a:prstGeom prst="rect">
                        <a:avLst/>
                      </a:prstGeom>
                      <a:solidFill>
                        <a:srgbClr val="FEFFE1"/>
                      </a:solidFill>
                      <a:ln w="25400">
                        <a:solidFill>
                          <a:srgbClr val="FF020B"/>
                        </a:solidFill>
                        <a:miter lim="800000"/>
                        <a:headEnd/>
                        <a:tailEnd/>
                      </a:ln>
                    </p:spPr>
                  </p:pic>
                </p:oleObj>
              </mc:Fallback>
            </mc:AlternateContent>
          </a:graphicData>
        </a:graphic>
      </p:graphicFrame>
      <p:cxnSp>
        <p:nvCxnSpPr>
          <p:cNvPr id="157708" name="Straight Arrow Connector 5"/>
          <p:cNvCxnSpPr>
            <a:cxnSpLocks noChangeShapeType="1"/>
          </p:cNvCxnSpPr>
          <p:nvPr/>
        </p:nvCxnSpPr>
        <p:spPr bwMode="auto">
          <a:xfrm flipH="1">
            <a:off x="482600" y="3808413"/>
            <a:ext cx="195263" cy="585787"/>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1828800" y="152400"/>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Waveguide Dispersion</a:t>
            </a:r>
            <a:endParaRPr lang="en-US" altLang="en-US"/>
          </a:p>
        </p:txBody>
      </p:sp>
      <p:sp>
        <p:nvSpPr>
          <p:cNvPr id="159747" name="Text Box 3"/>
          <p:cNvSpPr txBox="1">
            <a:spLocks noChangeArrowheads="1"/>
          </p:cNvSpPr>
          <p:nvPr/>
        </p:nvSpPr>
        <p:spPr bwMode="auto">
          <a:xfrm>
            <a:off x="457200" y="3200400"/>
            <a:ext cx="82296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b="1">
                <a:solidFill>
                  <a:srgbClr val="FF0000"/>
                </a:solidFill>
                <a:latin typeface="Times" panose="02020603050405020304" pitchFamily="18" charset="0"/>
              </a:rPr>
              <a:t>Waveguide dispersion</a:t>
            </a:r>
            <a:r>
              <a:rPr lang="en-US" altLang="en-US" sz="1800" b="1">
                <a:latin typeface="Times" panose="02020603050405020304" pitchFamily="18" charset="0"/>
              </a:rPr>
              <a:t> </a:t>
            </a:r>
            <a:r>
              <a:rPr lang="en-US" altLang="en-US" sz="1800">
                <a:latin typeface="Times" panose="02020603050405020304" pitchFamily="18" charset="0"/>
              </a:rPr>
              <a:t>The group velocity </a:t>
            </a:r>
            <a:r>
              <a:rPr lang="en-US" altLang="en-US" sz="1800" i="1">
                <a:latin typeface="Arial" panose="020B0604020202020204" pitchFamily="34" charset="0"/>
              </a:rPr>
              <a:t>v</a:t>
            </a:r>
            <a:r>
              <a:rPr lang="en-US" altLang="en-US" sz="1800" i="1" baseline="-25000">
                <a:latin typeface="Arial" panose="020B0604020202020204" pitchFamily="34" charset="0"/>
              </a:rPr>
              <a:t>g</a:t>
            </a:r>
            <a:r>
              <a:rPr lang="en-US" altLang="en-US" sz="1800">
                <a:latin typeface="Times" panose="02020603050405020304" pitchFamily="18" charset="0"/>
              </a:rPr>
              <a:t>(01) of the fundamental mode depends on the </a:t>
            </a:r>
            <a:r>
              <a:rPr lang="en-US" altLang="en-US" sz="1800" i="1">
                <a:latin typeface="Times" panose="02020603050405020304" pitchFamily="18" charset="0"/>
              </a:rPr>
              <a:t>V</a:t>
            </a:r>
            <a:r>
              <a:rPr lang="en-US" altLang="en-US" sz="1800">
                <a:latin typeface="Times" panose="02020603050405020304" pitchFamily="18" charset="0"/>
              </a:rPr>
              <a:t>-number, which itself depends on the source wavelength </a:t>
            </a:r>
            <a:r>
              <a:rPr lang="en-US" altLang="en-US" sz="1800" i="1">
                <a:latin typeface="Symbol" panose="05050102010706020507" pitchFamily="18" charset="2"/>
                <a:sym typeface="Symbol" panose="05050102010706020507" pitchFamily="18" charset="2"/>
              </a:rPr>
              <a:t></a:t>
            </a:r>
            <a:r>
              <a:rPr lang="en-US" altLang="en-US" sz="1800">
                <a:latin typeface="Symbol" panose="05050102010706020507" pitchFamily="18" charset="2"/>
                <a:sym typeface="Symbol" panose="05050102010706020507" pitchFamily="18" charset="2"/>
              </a:rPr>
              <a:t></a:t>
            </a:r>
            <a:r>
              <a:rPr lang="en-US" altLang="en-US" sz="1800">
                <a:latin typeface="Times" panose="02020603050405020304" pitchFamily="18" charset="0"/>
              </a:rPr>
              <a:t> even if </a:t>
            </a:r>
            <a:r>
              <a:rPr lang="en-US" altLang="en-US" sz="1800" i="1">
                <a:latin typeface="Times" panose="02020603050405020304" pitchFamily="18" charset="0"/>
              </a:rPr>
              <a:t>n</a:t>
            </a:r>
            <a:r>
              <a:rPr lang="en-US" altLang="en-US" sz="1800" baseline="-25000">
                <a:latin typeface="Times" panose="02020603050405020304" pitchFamily="18" charset="0"/>
              </a:rPr>
              <a:t>1</a:t>
            </a:r>
            <a:r>
              <a:rPr lang="en-US" altLang="en-US" sz="1800">
                <a:latin typeface="Times" panose="02020603050405020304" pitchFamily="18" charset="0"/>
              </a:rPr>
              <a:t> and </a:t>
            </a:r>
            <a:r>
              <a:rPr lang="en-US" altLang="en-US" sz="1800" i="1">
                <a:latin typeface="Times" panose="02020603050405020304" pitchFamily="18" charset="0"/>
              </a:rPr>
              <a:t>n</a:t>
            </a:r>
            <a:r>
              <a:rPr lang="en-US" altLang="en-US" sz="1800" baseline="-25000">
                <a:latin typeface="Times" panose="02020603050405020304" pitchFamily="18" charset="0"/>
              </a:rPr>
              <a:t>2</a:t>
            </a:r>
            <a:r>
              <a:rPr lang="en-US" altLang="en-US" sz="1800">
                <a:latin typeface="Times" panose="02020603050405020304" pitchFamily="18" charset="0"/>
              </a:rPr>
              <a:t> were constant. Even if </a:t>
            </a:r>
            <a:r>
              <a:rPr lang="en-US" altLang="en-US" sz="1800" i="1">
                <a:latin typeface="Times" panose="02020603050405020304" pitchFamily="18" charset="0"/>
              </a:rPr>
              <a:t>n</a:t>
            </a:r>
            <a:r>
              <a:rPr lang="en-US" altLang="en-US" sz="1800" baseline="-25000">
                <a:latin typeface="Times" panose="02020603050405020304" pitchFamily="18" charset="0"/>
              </a:rPr>
              <a:t>1</a:t>
            </a:r>
            <a:r>
              <a:rPr lang="en-US" altLang="en-US" sz="1800">
                <a:latin typeface="Times" panose="02020603050405020304" pitchFamily="18" charset="0"/>
              </a:rPr>
              <a:t> and </a:t>
            </a:r>
            <a:r>
              <a:rPr lang="en-US" altLang="en-US" sz="1800" i="1">
                <a:latin typeface="Times" panose="02020603050405020304" pitchFamily="18" charset="0"/>
              </a:rPr>
              <a:t>n</a:t>
            </a:r>
            <a:r>
              <a:rPr lang="en-US" altLang="en-US" sz="1800" baseline="-25000">
                <a:latin typeface="Times" panose="02020603050405020304" pitchFamily="18" charset="0"/>
              </a:rPr>
              <a:t>2</a:t>
            </a:r>
            <a:r>
              <a:rPr lang="en-US" altLang="en-US" sz="1800">
                <a:latin typeface="Times" panose="02020603050405020304" pitchFamily="18" charset="0"/>
              </a:rPr>
              <a:t> were wavelength independent (no material dispersion), we will still have waveguide dispersion by virtue of </a:t>
            </a:r>
            <a:r>
              <a:rPr lang="en-US" altLang="en-US" sz="1800" i="1">
                <a:latin typeface="Arial" panose="020B0604020202020204" pitchFamily="34" charset="0"/>
              </a:rPr>
              <a:t>v</a:t>
            </a:r>
            <a:r>
              <a:rPr lang="en-US" altLang="en-US" sz="1800" i="1" baseline="-25000">
                <a:latin typeface="Arial" panose="020B0604020202020204" pitchFamily="34" charset="0"/>
              </a:rPr>
              <a:t>g</a:t>
            </a:r>
            <a:r>
              <a:rPr lang="en-US" altLang="en-US" sz="1800">
                <a:latin typeface="Times" panose="02020603050405020304" pitchFamily="18" charset="0"/>
              </a:rPr>
              <a:t>(01) depending on </a:t>
            </a:r>
            <a:r>
              <a:rPr lang="en-US" altLang="en-US" sz="1800" i="1">
                <a:latin typeface="Times" panose="02020603050405020304" pitchFamily="18" charset="0"/>
              </a:rPr>
              <a:t>V</a:t>
            </a:r>
            <a:r>
              <a:rPr lang="en-US" altLang="en-US" sz="1800">
                <a:latin typeface="Times" panose="02020603050405020304" pitchFamily="18" charset="0"/>
              </a:rPr>
              <a:t> and </a:t>
            </a:r>
            <a:r>
              <a:rPr lang="en-US" altLang="en-US" sz="1800" i="1">
                <a:latin typeface="Times" panose="02020603050405020304" pitchFamily="18" charset="0"/>
              </a:rPr>
              <a:t>V</a:t>
            </a:r>
            <a:r>
              <a:rPr lang="en-US" altLang="en-US" sz="1800">
                <a:latin typeface="Times" panose="02020603050405020304" pitchFamily="18" charset="0"/>
              </a:rPr>
              <a:t> depending inversely on </a:t>
            </a:r>
            <a:r>
              <a:rPr lang="en-US" altLang="en-US" sz="1800" i="1">
                <a:latin typeface="Symbol" panose="05050102010706020507" pitchFamily="18" charset="2"/>
                <a:sym typeface="Symbol" panose="05050102010706020507" pitchFamily="18" charset="2"/>
              </a:rPr>
              <a:t></a:t>
            </a:r>
            <a:r>
              <a:rPr lang="en-US" altLang="en-US" sz="1800">
                <a:latin typeface="Times" panose="02020603050405020304" pitchFamily="18" charset="0"/>
              </a:rPr>
              <a:t>.  Waveguide dispersion arises as a result of the guiding properties of the waveguide  which imposes a nonlinear </a:t>
            </a:r>
            <a:r>
              <a:rPr lang="en-US" altLang="en-US" sz="1800" i="1">
                <a:latin typeface="Symbol" panose="05050102010706020507" pitchFamily="18" charset="2"/>
                <a:sym typeface="Symbol" panose="05050102010706020507" pitchFamily="18" charset="2"/>
              </a:rPr>
              <a:t></a:t>
            </a:r>
            <a:r>
              <a:rPr lang="en-US" altLang="en-US" sz="1800">
                <a:latin typeface="Times" panose="02020603050405020304" pitchFamily="18" charset="0"/>
              </a:rPr>
              <a:t> vs. </a:t>
            </a:r>
            <a:r>
              <a:rPr lang="en-US" altLang="en-US" sz="1800" i="1">
                <a:latin typeface="Symbol" panose="05050102010706020507" pitchFamily="18" charset="2"/>
                <a:sym typeface="Symbol" panose="05050102010706020507" pitchFamily="18" charset="2"/>
              </a:rPr>
              <a:t></a:t>
            </a:r>
            <a:r>
              <a:rPr lang="en-US" altLang="en-US" sz="1800" i="1" baseline="-25000">
                <a:latin typeface="Times" panose="02020603050405020304" pitchFamily="18" charset="0"/>
              </a:rPr>
              <a:t>lm</a:t>
            </a:r>
            <a:r>
              <a:rPr lang="en-US" altLang="en-US" sz="1800">
                <a:latin typeface="Times" panose="02020603050405020304" pitchFamily="18" charset="0"/>
              </a:rPr>
              <a:t> relationship.</a:t>
            </a:r>
          </a:p>
        </p:txBody>
      </p:sp>
      <p:graphicFrame>
        <p:nvGraphicFramePr>
          <p:cNvPr id="159748" name="Object 5"/>
          <p:cNvGraphicFramePr>
            <a:graphicFrameLocks noChangeAspect="1"/>
          </p:cNvGraphicFramePr>
          <p:nvPr/>
        </p:nvGraphicFramePr>
        <p:xfrm>
          <a:off x="549275" y="5105400"/>
          <a:ext cx="1876425" cy="896938"/>
        </p:xfrm>
        <a:graphic>
          <a:graphicData uri="http://schemas.openxmlformats.org/presentationml/2006/ole">
            <mc:AlternateContent xmlns:mc="http://schemas.openxmlformats.org/markup-compatibility/2006">
              <mc:Choice xmlns:v="urn:schemas-microsoft-com:vml" Requires="v">
                <p:oleObj spid="_x0000_s159782" name="Equation" r:id="rId4" imgW="1435100" imgH="685800" progId="Equation.3">
                  <p:embed/>
                </p:oleObj>
              </mc:Choice>
              <mc:Fallback>
                <p:oleObj name="Equation" r:id="rId4" imgW="1435100" imgH="6858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75" y="5105400"/>
                        <a:ext cx="1876425" cy="896938"/>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9749" name="Text Box 6"/>
          <p:cNvSpPr txBox="1">
            <a:spLocks noChangeArrowheads="1"/>
          </p:cNvSpPr>
          <p:nvPr/>
        </p:nvSpPr>
        <p:spPr bwMode="auto">
          <a:xfrm>
            <a:off x="2543175" y="5105400"/>
            <a:ext cx="59436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b="1" i="1">
                <a:latin typeface="Times" panose="02020603050405020304" pitchFamily="18" charset="0"/>
              </a:rPr>
              <a:t>D</a:t>
            </a:r>
            <a:r>
              <a:rPr lang="en-US" altLang="en-US" sz="2000" b="1" i="1" baseline="-25000">
                <a:latin typeface="Times" panose="02020603050405020304" pitchFamily="18" charset="0"/>
              </a:rPr>
              <a:t>w</a:t>
            </a:r>
            <a:r>
              <a:rPr lang="en-US" altLang="en-US" sz="2000" b="1">
                <a:latin typeface="Times" panose="02020603050405020304" pitchFamily="18" charset="0"/>
              </a:rPr>
              <a:t> = waveguide dispersion coefficient</a:t>
            </a:r>
          </a:p>
          <a:p>
            <a:pPr>
              <a:spcBef>
                <a:spcPct val="50000"/>
              </a:spcBef>
            </a:pPr>
            <a:r>
              <a:rPr lang="en-US" altLang="en-US" sz="2000" b="1" i="1">
                <a:latin typeface="Times" panose="02020603050405020304" pitchFamily="18" charset="0"/>
              </a:rPr>
              <a:t>D</a:t>
            </a:r>
            <a:r>
              <a:rPr lang="en-US" altLang="en-US" sz="2000" b="1" i="1" baseline="-25000">
                <a:latin typeface="Times" panose="02020603050405020304" pitchFamily="18" charset="0"/>
              </a:rPr>
              <a:t>w</a:t>
            </a:r>
            <a:r>
              <a:rPr lang="en-US" altLang="en-US" sz="2000" b="1" i="1">
                <a:latin typeface="Times" panose="02020603050405020304" pitchFamily="18" charset="0"/>
              </a:rPr>
              <a:t> </a:t>
            </a:r>
            <a:r>
              <a:rPr lang="en-US" altLang="en-US" sz="2000" b="1">
                <a:latin typeface="Times" panose="02020603050405020304" pitchFamily="18" charset="0"/>
              </a:rPr>
              <a:t>depends on the waveguide structure, ps nm</a:t>
            </a:r>
            <a:r>
              <a:rPr lang="en-US" altLang="en-US" sz="2000" b="1" baseline="30000">
                <a:latin typeface="Times" panose="02020603050405020304" pitchFamily="18" charset="0"/>
              </a:rPr>
              <a:t>-1</a:t>
            </a:r>
            <a:r>
              <a:rPr lang="en-US" altLang="en-US" sz="2000" b="1">
                <a:latin typeface="Times" panose="02020603050405020304" pitchFamily="18" charset="0"/>
              </a:rPr>
              <a:t> km</a:t>
            </a:r>
            <a:r>
              <a:rPr lang="en-US" altLang="en-US" sz="2000" b="1" baseline="30000">
                <a:latin typeface="Times" panose="02020603050405020304" pitchFamily="18" charset="0"/>
              </a:rPr>
              <a:t>-1</a:t>
            </a:r>
            <a:r>
              <a:rPr lang="en-US" altLang="en-US" b="1" i="1">
                <a:latin typeface="Times" panose="02020603050405020304" pitchFamily="18" charset="0"/>
              </a:rPr>
              <a:t> </a:t>
            </a:r>
          </a:p>
        </p:txBody>
      </p:sp>
      <p:sp>
        <p:nvSpPr>
          <p:cNvPr id="159750"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pic>
        <p:nvPicPr>
          <p:cNvPr id="159751" name="Picture 8" descr="K:\All My Files\Book, Optoelectronics, Pearson\##2ndEdition\#Chapters, The Textbook (2nd Edition)\Ch02, Waveguides,2nd Edition\#2-19-Dispersion(CNV)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613" y="727075"/>
            <a:ext cx="5580062"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 Box 4"/>
          <p:cNvSpPr txBox="1">
            <a:spLocks noChangeArrowheads="1"/>
          </p:cNvSpPr>
          <p:nvPr/>
        </p:nvSpPr>
        <p:spPr bwMode="auto">
          <a:xfrm>
            <a:off x="2895600" y="228600"/>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a:solidFill>
                  <a:srgbClr val="FF020B"/>
                </a:solidFill>
              </a:rPr>
              <a:t>Chromatic Dispersion</a:t>
            </a:r>
            <a:endParaRPr lang="en-US" altLang="en-US"/>
          </a:p>
        </p:txBody>
      </p:sp>
      <p:sp>
        <p:nvSpPr>
          <p:cNvPr id="161795" name="Text Box 5"/>
          <p:cNvSpPr txBox="1">
            <a:spLocks noChangeArrowheads="1"/>
          </p:cNvSpPr>
          <p:nvPr/>
        </p:nvSpPr>
        <p:spPr bwMode="auto">
          <a:xfrm>
            <a:off x="5562600" y="1676400"/>
            <a:ext cx="28194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600">
                <a:solidFill>
                  <a:srgbClr val="000000"/>
                </a:solidFill>
                <a:latin typeface="Times" panose="02020603050405020304" pitchFamily="18" charset="0"/>
              </a:rPr>
              <a:t>Material dispersion coefficient (</a:t>
            </a:r>
            <a:r>
              <a:rPr lang="en-US" altLang="en-US" sz="1600" i="1">
                <a:solidFill>
                  <a:srgbClr val="000000"/>
                </a:solidFill>
                <a:latin typeface="Times" panose="02020603050405020304" pitchFamily="18" charset="0"/>
              </a:rPr>
              <a:t>D</a:t>
            </a:r>
            <a:r>
              <a:rPr lang="en-US" altLang="en-US" sz="1600" i="1" baseline="-25000">
                <a:solidFill>
                  <a:srgbClr val="000000"/>
                </a:solidFill>
                <a:latin typeface="Times" panose="02020603050405020304" pitchFamily="18" charset="0"/>
              </a:rPr>
              <a:t>m</a:t>
            </a:r>
            <a:r>
              <a:rPr lang="en-US" altLang="en-US" sz="1600">
                <a:solidFill>
                  <a:srgbClr val="000000"/>
                </a:solidFill>
                <a:latin typeface="Times" panose="02020603050405020304" pitchFamily="18" charset="0"/>
              </a:rPr>
              <a:t>) for the core material (taken as SiO</a:t>
            </a:r>
            <a:r>
              <a:rPr lang="en-US" altLang="en-US" sz="1600" baseline="-25000">
                <a:solidFill>
                  <a:srgbClr val="000000"/>
                </a:solidFill>
                <a:latin typeface="Times" panose="02020603050405020304" pitchFamily="18" charset="0"/>
              </a:rPr>
              <a:t>2</a:t>
            </a:r>
            <a:r>
              <a:rPr lang="en-US" altLang="en-US" sz="1600">
                <a:solidFill>
                  <a:srgbClr val="000000"/>
                </a:solidFill>
                <a:latin typeface="Times" panose="02020603050405020304" pitchFamily="18" charset="0"/>
              </a:rPr>
              <a:t>),  waveguide dispersion coefficient (</a:t>
            </a:r>
            <a:r>
              <a:rPr lang="en-US" altLang="en-US" sz="1600" i="1">
                <a:solidFill>
                  <a:srgbClr val="000000"/>
                </a:solidFill>
                <a:latin typeface="Times" panose="02020603050405020304" pitchFamily="18" charset="0"/>
              </a:rPr>
              <a:t>D</a:t>
            </a:r>
            <a:r>
              <a:rPr lang="en-US" altLang="en-US" sz="1600" i="1" baseline="-25000">
                <a:solidFill>
                  <a:srgbClr val="000000"/>
                </a:solidFill>
                <a:latin typeface="Times" panose="02020603050405020304" pitchFamily="18" charset="0"/>
              </a:rPr>
              <a:t>w</a:t>
            </a:r>
            <a:r>
              <a:rPr lang="en-US" altLang="en-US" sz="1600">
                <a:solidFill>
                  <a:srgbClr val="000000"/>
                </a:solidFill>
                <a:latin typeface="Times" panose="02020603050405020304" pitchFamily="18" charset="0"/>
              </a:rPr>
              <a:t>) (</a:t>
            </a:r>
            <a:r>
              <a:rPr lang="en-US" altLang="en-US" sz="1600" i="1">
                <a:solidFill>
                  <a:srgbClr val="000000"/>
                </a:solidFill>
                <a:latin typeface="Times" panose="02020603050405020304" pitchFamily="18" charset="0"/>
              </a:rPr>
              <a:t>a</a:t>
            </a:r>
            <a:r>
              <a:rPr lang="en-US" altLang="en-US" sz="1600">
                <a:solidFill>
                  <a:srgbClr val="000000"/>
                </a:solidFill>
                <a:latin typeface="Times" panose="02020603050405020304" pitchFamily="18" charset="0"/>
              </a:rPr>
              <a:t> = 4.2 </a:t>
            </a:r>
            <a:r>
              <a:rPr lang="en-US" altLang="en-US" sz="1600">
                <a:solidFill>
                  <a:srgbClr val="000000"/>
                </a:solidFill>
                <a:latin typeface="Symbol" panose="05050102010706020507" pitchFamily="18" charset="2"/>
              </a:rPr>
              <a:t>m</a:t>
            </a:r>
            <a:r>
              <a:rPr lang="en-US" altLang="en-US" sz="1600">
                <a:solidFill>
                  <a:srgbClr val="000000"/>
                </a:solidFill>
                <a:latin typeface="Times" panose="02020603050405020304" pitchFamily="18" charset="0"/>
              </a:rPr>
              <a:t>m) and the total or chromatic dispersion coefficient </a:t>
            </a:r>
            <a:r>
              <a:rPr lang="en-US" altLang="en-US" sz="1600" i="1">
                <a:solidFill>
                  <a:srgbClr val="000000"/>
                </a:solidFill>
                <a:latin typeface="Times" panose="02020603050405020304" pitchFamily="18" charset="0"/>
              </a:rPr>
              <a:t>D</a:t>
            </a:r>
            <a:r>
              <a:rPr lang="en-US" altLang="en-US" sz="1600" i="1" baseline="-25000">
                <a:solidFill>
                  <a:srgbClr val="000000"/>
                </a:solidFill>
                <a:latin typeface="Times" panose="02020603050405020304" pitchFamily="18" charset="0"/>
              </a:rPr>
              <a:t>ch</a:t>
            </a:r>
            <a:r>
              <a:rPr lang="en-US" altLang="en-US" sz="1600">
                <a:solidFill>
                  <a:srgbClr val="000000"/>
                </a:solidFill>
                <a:latin typeface="Times" panose="02020603050405020304" pitchFamily="18" charset="0"/>
              </a:rPr>
              <a:t> (= </a:t>
            </a:r>
            <a:r>
              <a:rPr lang="en-US" altLang="en-US" sz="1600" i="1">
                <a:solidFill>
                  <a:srgbClr val="000000"/>
                </a:solidFill>
                <a:latin typeface="Times" panose="02020603050405020304" pitchFamily="18" charset="0"/>
              </a:rPr>
              <a:t>D</a:t>
            </a:r>
            <a:r>
              <a:rPr lang="en-US" altLang="en-US" sz="1600" i="1" baseline="-25000">
                <a:solidFill>
                  <a:srgbClr val="000000"/>
                </a:solidFill>
                <a:latin typeface="Times" panose="02020603050405020304" pitchFamily="18" charset="0"/>
              </a:rPr>
              <a:t>m</a:t>
            </a:r>
            <a:r>
              <a:rPr lang="en-US" altLang="en-US" sz="1600">
                <a:solidFill>
                  <a:srgbClr val="000000"/>
                </a:solidFill>
                <a:latin typeface="Times" panose="02020603050405020304" pitchFamily="18" charset="0"/>
              </a:rPr>
              <a:t> + </a:t>
            </a:r>
            <a:r>
              <a:rPr lang="en-US" altLang="en-US" sz="1600" i="1">
                <a:solidFill>
                  <a:srgbClr val="000000"/>
                </a:solidFill>
                <a:latin typeface="Times" panose="02020603050405020304" pitchFamily="18" charset="0"/>
              </a:rPr>
              <a:t>D</a:t>
            </a:r>
            <a:r>
              <a:rPr lang="en-US" altLang="en-US" sz="1600" i="1" baseline="-25000">
                <a:solidFill>
                  <a:srgbClr val="000000"/>
                </a:solidFill>
                <a:latin typeface="Times" panose="02020603050405020304" pitchFamily="18" charset="0"/>
              </a:rPr>
              <a:t>w</a:t>
            </a:r>
            <a:r>
              <a:rPr lang="en-US" altLang="en-US" sz="1600">
                <a:solidFill>
                  <a:srgbClr val="000000"/>
                </a:solidFill>
                <a:latin typeface="Times" panose="02020603050405020304" pitchFamily="18" charset="0"/>
              </a:rPr>
              <a:t>) as a function of  free space wavelength, </a:t>
            </a:r>
            <a:r>
              <a:rPr lang="en-US" altLang="en-US" sz="1600" i="1">
                <a:solidFill>
                  <a:srgbClr val="000000"/>
                </a:solidFill>
                <a:latin typeface="Symbol" panose="05050102010706020507" pitchFamily="18" charset="2"/>
              </a:rPr>
              <a:t>l</a:t>
            </a:r>
            <a:endParaRPr lang="en-US" altLang="en-US" sz="1500">
              <a:solidFill>
                <a:srgbClr val="000000"/>
              </a:solidFill>
              <a:latin typeface="Symbol" panose="05050102010706020507" pitchFamily="18" charset="2"/>
            </a:endParaRPr>
          </a:p>
        </p:txBody>
      </p:sp>
      <p:graphicFrame>
        <p:nvGraphicFramePr>
          <p:cNvPr id="161796" name="Object 6"/>
          <p:cNvGraphicFramePr>
            <a:graphicFrameLocks noChangeAspect="1"/>
          </p:cNvGraphicFramePr>
          <p:nvPr/>
        </p:nvGraphicFramePr>
        <p:xfrm>
          <a:off x="2498725" y="5213350"/>
          <a:ext cx="3413125" cy="1006475"/>
        </p:xfrm>
        <a:graphic>
          <a:graphicData uri="http://schemas.openxmlformats.org/presentationml/2006/ole">
            <mc:AlternateContent xmlns:mc="http://schemas.openxmlformats.org/markup-compatibility/2006">
              <mc:Choice xmlns:v="urn:schemas-microsoft-com:vml" Requires="v">
                <p:oleObj spid="_x0000_s161829" name="Equation" r:id="rId4" imgW="2324100" imgH="685800" progId="Equation.3">
                  <p:embed/>
                </p:oleObj>
              </mc:Choice>
              <mc:Fallback>
                <p:oleObj name="Equation" r:id="rId4" imgW="2324100" imgH="6858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8725" y="5213350"/>
                        <a:ext cx="3413125" cy="1006475"/>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1797" name="Text Box 7"/>
          <p:cNvSpPr txBox="1">
            <a:spLocks noChangeArrowheads="1"/>
          </p:cNvSpPr>
          <p:nvPr/>
        </p:nvSpPr>
        <p:spPr bwMode="auto">
          <a:xfrm>
            <a:off x="1828800" y="4648200"/>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000"/>
                </a:solidFill>
              </a:rPr>
              <a:t>Chromatic = Material + Waveguide</a:t>
            </a:r>
          </a:p>
        </p:txBody>
      </p:sp>
      <p:pic>
        <p:nvPicPr>
          <p:cNvPr id="161798" name="Picture 8" descr="K:\All My Files\Book, Optoelectronics, Pearson\##2ndEdition\#Chapters, The Textbook (2nd Edition)\Ch02, Waveguides,2nd Edition\#2-20-Dispersion-vs-Wavelength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275" y="874713"/>
            <a:ext cx="4756150"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13519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9875" y="3578225"/>
            <a:ext cx="3378200"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Picture 7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6850" y="709613"/>
            <a:ext cx="3700463"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4" name="Text Box 4"/>
          <p:cNvSpPr txBox="1">
            <a:spLocks noChangeArrowheads="1"/>
          </p:cNvSpPr>
          <p:nvPr/>
        </p:nvSpPr>
        <p:spPr bwMode="auto">
          <a:xfrm>
            <a:off x="1752600" y="66675"/>
            <a:ext cx="63166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a:solidFill>
                  <a:srgbClr val="008000"/>
                </a:solidFill>
              </a:rPr>
              <a:t>What do Negative and Positive </a:t>
            </a:r>
            <a:r>
              <a:rPr lang="en-US" altLang="en-US" b="1" i="1">
                <a:solidFill>
                  <a:srgbClr val="008000"/>
                </a:solidFill>
              </a:rPr>
              <a:t>D</a:t>
            </a:r>
            <a:r>
              <a:rPr lang="en-US" altLang="en-US" b="1" i="1" baseline="-25000">
                <a:solidFill>
                  <a:srgbClr val="008000"/>
                </a:solidFill>
              </a:rPr>
              <a:t>m</a:t>
            </a:r>
            <a:r>
              <a:rPr lang="en-US" altLang="en-US" b="1">
                <a:solidFill>
                  <a:srgbClr val="008000"/>
                </a:solidFill>
              </a:rPr>
              <a:t> mean?</a:t>
            </a:r>
            <a:endParaRPr lang="en-US" altLang="en-US">
              <a:solidFill>
                <a:srgbClr val="008000"/>
              </a:solidFill>
            </a:endParaRPr>
          </a:p>
        </p:txBody>
      </p:sp>
      <p:sp>
        <p:nvSpPr>
          <p:cNvPr id="163845" name="TextBox 5"/>
          <p:cNvSpPr txBox="1">
            <a:spLocks noChangeArrowheads="1"/>
          </p:cNvSpPr>
          <p:nvPr/>
        </p:nvSpPr>
        <p:spPr bwMode="auto">
          <a:xfrm>
            <a:off x="2443163" y="2484438"/>
            <a:ext cx="512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800" i="1">
                <a:solidFill>
                  <a:srgbClr val="0070C0"/>
                </a:solidFill>
                <a:latin typeface="Symbol" panose="05050102010706020507" pitchFamily="18" charset="2"/>
              </a:rPr>
              <a:t>l</a:t>
            </a:r>
            <a:r>
              <a:rPr lang="en-CA" altLang="en-US" sz="1800" baseline="-25000">
                <a:solidFill>
                  <a:srgbClr val="0070C0"/>
                </a:solidFill>
              </a:rPr>
              <a:t>1</a:t>
            </a:r>
          </a:p>
        </p:txBody>
      </p:sp>
      <p:cxnSp>
        <p:nvCxnSpPr>
          <p:cNvPr id="163846" name="Straight Connector 14"/>
          <p:cNvCxnSpPr>
            <a:cxnSpLocks noChangeShapeType="1"/>
          </p:cNvCxnSpPr>
          <p:nvPr/>
        </p:nvCxnSpPr>
        <p:spPr bwMode="auto">
          <a:xfrm>
            <a:off x="1304925" y="1739900"/>
            <a:ext cx="0" cy="1254125"/>
          </a:xfrm>
          <a:prstGeom prst="line">
            <a:avLst/>
          </a:prstGeom>
          <a:noFill/>
          <a:ln w="9525" algn="ctr">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847" name="Oval 13"/>
          <p:cNvSpPr>
            <a:spLocks noChangeArrowheads="1"/>
          </p:cNvSpPr>
          <p:nvPr/>
        </p:nvSpPr>
        <p:spPr bwMode="auto">
          <a:xfrm>
            <a:off x="1263650" y="1692275"/>
            <a:ext cx="92075" cy="92075"/>
          </a:xfrm>
          <a:prstGeom prst="ellipse">
            <a:avLst/>
          </a:prstGeom>
          <a:solidFill>
            <a:srgbClr val="C00000"/>
          </a:solidFill>
          <a:ln w="9525" algn="ctr">
            <a:solidFill>
              <a:srgbClr val="C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48" name="TextBox 9"/>
          <p:cNvSpPr txBox="1">
            <a:spLocks noChangeArrowheads="1"/>
          </p:cNvSpPr>
          <p:nvPr/>
        </p:nvSpPr>
        <p:spPr bwMode="auto">
          <a:xfrm>
            <a:off x="1028700" y="1231900"/>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a:solidFill>
                  <a:srgbClr val="0070C0"/>
                </a:solidFill>
              </a:rPr>
              <a:t>1</a:t>
            </a:r>
          </a:p>
        </p:txBody>
      </p:sp>
      <p:sp>
        <p:nvSpPr>
          <p:cNvPr id="163849" name="TextBox 20"/>
          <p:cNvSpPr txBox="1">
            <a:spLocks noChangeArrowheads="1"/>
          </p:cNvSpPr>
          <p:nvPr/>
        </p:nvSpPr>
        <p:spPr bwMode="auto">
          <a:xfrm>
            <a:off x="1181100" y="1339850"/>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a:solidFill>
                  <a:srgbClr val="C00000"/>
                </a:solidFill>
              </a:rPr>
              <a:t>2</a:t>
            </a:r>
          </a:p>
        </p:txBody>
      </p:sp>
      <p:sp>
        <p:nvSpPr>
          <p:cNvPr id="163850" name="TextBox 21"/>
          <p:cNvSpPr txBox="1">
            <a:spLocks noChangeArrowheads="1"/>
          </p:cNvSpPr>
          <p:nvPr/>
        </p:nvSpPr>
        <p:spPr bwMode="auto">
          <a:xfrm>
            <a:off x="1236663" y="2514600"/>
            <a:ext cx="509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800" i="1">
                <a:solidFill>
                  <a:srgbClr val="C00000"/>
                </a:solidFill>
                <a:latin typeface="Symbol" panose="05050102010706020507" pitchFamily="18" charset="2"/>
              </a:rPr>
              <a:t>l</a:t>
            </a:r>
            <a:r>
              <a:rPr lang="en-CA" altLang="en-US" sz="1800" i="1" baseline="-25000">
                <a:solidFill>
                  <a:srgbClr val="C00000"/>
                </a:solidFill>
              </a:rPr>
              <a:t>2</a:t>
            </a:r>
          </a:p>
        </p:txBody>
      </p:sp>
      <p:cxnSp>
        <p:nvCxnSpPr>
          <p:cNvPr id="163851" name="Straight Arrow Connector 24"/>
          <p:cNvCxnSpPr>
            <a:cxnSpLocks noChangeShapeType="1"/>
          </p:cNvCxnSpPr>
          <p:nvPr/>
        </p:nvCxnSpPr>
        <p:spPr bwMode="auto">
          <a:xfrm>
            <a:off x="1009650" y="2806700"/>
            <a:ext cx="115888" cy="122238"/>
          </a:xfrm>
          <a:prstGeom prst="straightConnector1">
            <a:avLst/>
          </a:prstGeom>
          <a:noFill/>
          <a:ln w="9525" algn="ctr">
            <a:solidFill>
              <a:srgbClr val="007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852" name="Straight Arrow Connector 33"/>
          <p:cNvCxnSpPr>
            <a:cxnSpLocks noChangeShapeType="1"/>
          </p:cNvCxnSpPr>
          <p:nvPr/>
        </p:nvCxnSpPr>
        <p:spPr bwMode="auto">
          <a:xfrm flipH="1">
            <a:off x="1325563" y="2805113"/>
            <a:ext cx="141287" cy="120650"/>
          </a:xfrm>
          <a:prstGeom prst="straightConnector1">
            <a:avLst/>
          </a:prstGeom>
          <a:noFill/>
          <a:ln w="9525" algn="ctr">
            <a:solidFill>
              <a:srgbClr val="C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853" name="Rectangle 34"/>
          <p:cNvSpPr>
            <a:spLocks noChangeArrowheads="1"/>
          </p:cNvSpPr>
          <p:nvPr/>
        </p:nvSpPr>
        <p:spPr bwMode="auto">
          <a:xfrm>
            <a:off x="4983163" y="1233488"/>
            <a:ext cx="2511425" cy="492125"/>
          </a:xfrm>
          <a:prstGeom prst="rect">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54" name="TextBox 38"/>
          <p:cNvSpPr txBox="1">
            <a:spLocks noChangeArrowheads="1"/>
          </p:cNvSpPr>
          <p:nvPr/>
        </p:nvSpPr>
        <p:spPr bwMode="auto">
          <a:xfrm>
            <a:off x="8255000" y="1550988"/>
            <a:ext cx="2428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t>t</a:t>
            </a:r>
          </a:p>
        </p:txBody>
      </p:sp>
      <p:sp>
        <p:nvSpPr>
          <p:cNvPr id="163855" name="Right Arrow 39"/>
          <p:cNvSpPr>
            <a:spLocks noChangeArrowheads="1"/>
          </p:cNvSpPr>
          <p:nvPr/>
        </p:nvSpPr>
        <p:spPr bwMode="auto">
          <a:xfrm>
            <a:off x="6022975" y="1466850"/>
            <a:ext cx="304800" cy="174625"/>
          </a:xfrm>
          <a:prstGeom prst="rightArrow">
            <a:avLst>
              <a:gd name="adj1" fmla="val 50000"/>
              <a:gd name="adj2" fmla="val 50198"/>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56" name="Right Arrow 47"/>
          <p:cNvSpPr>
            <a:spLocks noChangeArrowheads="1"/>
          </p:cNvSpPr>
          <p:nvPr/>
        </p:nvSpPr>
        <p:spPr bwMode="auto">
          <a:xfrm>
            <a:off x="6032500" y="1273175"/>
            <a:ext cx="412750" cy="182563"/>
          </a:xfrm>
          <a:prstGeom prst="rightArrow">
            <a:avLst>
              <a:gd name="adj1" fmla="val 50000"/>
              <a:gd name="adj2" fmla="val 50063"/>
            </a:avLst>
          </a:prstGeom>
          <a:solidFill>
            <a:srgbClr val="0070C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57" name="TextBox 48"/>
          <p:cNvSpPr txBox="1">
            <a:spLocks noChangeArrowheads="1"/>
          </p:cNvSpPr>
          <p:nvPr/>
        </p:nvSpPr>
        <p:spPr bwMode="auto">
          <a:xfrm>
            <a:off x="5645150" y="1200150"/>
            <a:ext cx="3603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200" i="1">
                <a:solidFill>
                  <a:srgbClr val="0070C0"/>
                </a:solidFill>
                <a:latin typeface="Symbol" panose="05050102010706020507" pitchFamily="18" charset="2"/>
              </a:rPr>
              <a:t>l</a:t>
            </a:r>
            <a:r>
              <a:rPr lang="en-CA" altLang="en-US" sz="1200" baseline="-25000">
                <a:solidFill>
                  <a:srgbClr val="0070C0"/>
                </a:solidFill>
              </a:rPr>
              <a:t>1</a:t>
            </a:r>
          </a:p>
        </p:txBody>
      </p:sp>
      <p:sp>
        <p:nvSpPr>
          <p:cNvPr id="50" name="TextBox 49"/>
          <p:cNvSpPr txBox="1"/>
          <p:nvPr/>
        </p:nvSpPr>
        <p:spPr>
          <a:xfrm>
            <a:off x="6392863" y="1201738"/>
            <a:ext cx="371475" cy="276225"/>
          </a:xfrm>
          <a:prstGeom prst="rect">
            <a:avLst/>
          </a:prstGeom>
          <a:noFill/>
        </p:spPr>
        <p:txBody>
          <a:bodyPr>
            <a:spAutoFit/>
          </a:bodyPr>
          <a:lstStyle/>
          <a:p>
            <a:pPr algn="ctr">
              <a:defRPr/>
            </a:pPr>
            <a:r>
              <a:rPr lang="en-CA" sz="1200" i="1" dirty="0">
                <a:solidFill>
                  <a:srgbClr val="0070C0"/>
                </a:solidFill>
                <a:latin typeface="Calibri" panose="020F0502020204030204" pitchFamily="34" charset="0"/>
                <a:cs typeface="Calibri" panose="020F0502020204030204" pitchFamily="34" charset="0"/>
              </a:rPr>
              <a:t>v</a:t>
            </a:r>
            <a:r>
              <a:rPr lang="en-CA" sz="1200" i="1" baseline="-25000" dirty="0">
                <a:solidFill>
                  <a:srgbClr val="0070C0"/>
                </a:solidFill>
                <a:latin typeface="Calibri" panose="020F0502020204030204" pitchFamily="34" charset="0"/>
                <a:cs typeface="Calibri" panose="020F0502020204030204" pitchFamily="34" charset="0"/>
              </a:rPr>
              <a:t>g</a:t>
            </a:r>
            <a:r>
              <a:rPr lang="en-CA" sz="1200" baseline="-25000" dirty="0">
                <a:solidFill>
                  <a:srgbClr val="0070C0"/>
                </a:solidFill>
                <a:latin typeface="+mn-lt"/>
              </a:rPr>
              <a:t>1</a:t>
            </a:r>
          </a:p>
        </p:txBody>
      </p:sp>
      <p:sp>
        <p:nvSpPr>
          <p:cNvPr id="51" name="TextBox 50"/>
          <p:cNvSpPr txBox="1"/>
          <p:nvPr/>
        </p:nvSpPr>
        <p:spPr>
          <a:xfrm>
            <a:off x="6230938" y="1400175"/>
            <a:ext cx="417512" cy="277813"/>
          </a:xfrm>
          <a:prstGeom prst="rect">
            <a:avLst/>
          </a:prstGeom>
          <a:noFill/>
        </p:spPr>
        <p:txBody>
          <a:bodyPr>
            <a:spAutoFit/>
          </a:bodyPr>
          <a:lstStyle/>
          <a:p>
            <a:pPr algn="ctr">
              <a:defRPr/>
            </a:pPr>
            <a:r>
              <a:rPr lang="en-CA" sz="1200" i="1" dirty="0">
                <a:solidFill>
                  <a:srgbClr val="C00000"/>
                </a:solidFill>
                <a:latin typeface="Calibri" panose="020F0502020204030204" pitchFamily="34" charset="0"/>
                <a:cs typeface="Calibri" panose="020F0502020204030204" pitchFamily="34" charset="0"/>
              </a:rPr>
              <a:t>v</a:t>
            </a:r>
            <a:r>
              <a:rPr lang="en-CA" sz="1200" i="1" baseline="-25000" dirty="0">
                <a:solidFill>
                  <a:srgbClr val="C00000"/>
                </a:solidFill>
                <a:latin typeface="Calibri" panose="020F0502020204030204" pitchFamily="34" charset="0"/>
                <a:cs typeface="Calibri" panose="020F0502020204030204" pitchFamily="34" charset="0"/>
              </a:rPr>
              <a:t>g</a:t>
            </a:r>
            <a:r>
              <a:rPr lang="en-CA" sz="1200" baseline="-25000" dirty="0">
                <a:solidFill>
                  <a:srgbClr val="C00000"/>
                </a:solidFill>
                <a:latin typeface="+mn-lt"/>
              </a:rPr>
              <a:t>2</a:t>
            </a:r>
          </a:p>
        </p:txBody>
      </p:sp>
      <p:sp>
        <p:nvSpPr>
          <p:cNvPr id="163860" name="TextBox 51"/>
          <p:cNvSpPr txBox="1">
            <a:spLocks noChangeArrowheads="1"/>
          </p:cNvSpPr>
          <p:nvPr/>
        </p:nvSpPr>
        <p:spPr bwMode="auto">
          <a:xfrm>
            <a:off x="5649913" y="1377950"/>
            <a:ext cx="341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200" i="1">
                <a:solidFill>
                  <a:srgbClr val="C00000"/>
                </a:solidFill>
                <a:latin typeface="Symbol" panose="05050102010706020507" pitchFamily="18" charset="2"/>
              </a:rPr>
              <a:t>l</a:t>
            </a:r>
            <a:r>
              <a:rPr lang="en-CA" altLang="en-US" sz="1200" baseline="-25000">
                <a:solidFill>
                  <a:srgbClr val="C00000"/>
                </a:solidFill>
              </a:rPr>
              <a:t>2</a:t>
            </a:r>
          </a:p>
        </p:txBody>
      </p:sp>
      <p:cxnSp>
        <p:nvCxnSpPr>
          <p:cNvPr id="163861" name="Straight Arrow Connector 56"/>
          <p:cNvCxnSpPr>
            <a:cxnSpLocks noChangeShapeType="1"/>
          </p:cNvCxnSpPr>
          <p:nvPr/>
        </p:nvCxnSpPr>
        <p:spPr bwMode="auto">
          <a:xfrm>
            <a:off x="4376738" y="1703388"/>
            <a:ext cx="390525" cy="0"/>
          </a:xfrm>
          <a:prstGeom prst="straightConnector1">
            <a:avLst/>
          </a:prstGeom>
          <a:noFill/>
          <a:ln w="9525" algn="ctr">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862" name="TextBox 58"/>
          <p:cNvSpPr txBox="1">
            <a:spLocks noChangeArrowheads="1"/>
          </p:cNvSpPr>
          <p:nvPr/>
        </p:nvSpPr>
        <p:spPr bwMode="auto">
          <a:xfrm>
            <a:off x="4737100" y="1530350"/>
            <a:ext cx="2413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t>t</a:t>
            </a:r>
          </a:p>
        </p:txBody>
      </p:sp>
      <p:sp>
        <p:nvSpPr>
          <p:cNvPr id="163863" name="Rectangle 59"/>
          <p:cNvSpPr>
            <a:spLocks noChangeArrowheads="1"/>
          </p:cNvSpPr>
          <p:nvPr/>
        </p:nvSpPr>
        <p:spPr bwMode="auto">
          <a:xfrm>
            <a:off x="4379913" y="1216025"/>
            <a:ext cx="107950" cy="487363"/>
          </a:xfrm>
          <a:prstGeom prst="rect">
            <a:avLst/>
          </a:prstGeom>
          <a:solidFill>
            <a:srgbClr val="0070C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64" name="Rectangle 60"/>
          <p:cNvSpPr>
            <a:spLocks noChangeArrowheads="1"/>
          </p:cNvSpPr>
          <p:nvPr/>
        </p:nvSpPr>
        <p:spPr bwMode="auto">
          <a:xfrm>
            <a:off x="4414838" y="1212850"/>
            <a:ext cx="111125" cy="487363"/>
          </a:xfrm>
          <a:prstGeom prst="rect">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65" name="Text Box 5"/>
          <p:cNvSpPr txBox="1">
            <a:spLocks noChangeArrowheads="1"/>
          </p:cNvSpPr>
          <p:nvPr/>
        </p:nvSpPr>
        <p:spPr bwMode="auto">
          <a:xfrm>
            <a:off x="6284913" y="5502275"/>
            <a:ext cx="1524000" cy="400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000">
                <a:solidFill>
                  <a:srgbClr val="000000"/>
                </a:solidFill>
                <a:latin typeface="Symbol" panose="05050102010706020507" pitchFamily="18" charset="2"/>
              </a:rPr>
              <a:t>D</a:t>
            </a:r>
            <a:r>
              <a:rPr lang="en-US" altLang="en-US" sz="2000" i="1">
                <a:solidFill>
                  <a:srgbClr val="000000"/>
                </a:solidFill>
                <a:latin typeface="Symbol" panose="05050102010706020507" pitchFamily="18" charset="2"/>
              </a:rPr>
              <a:t>l </a:t>
            </a:r>
            <a:r>
              <a:rPr lang="en-US" altLang="en-US" sz="2000">
                <a:solidFill>
                  <a:srgbClr val="000000"/>
                </a:solidFill>
                <a:latin typeface="Symbol" panose="05050102010706020507" pitchFamily="18" charset="2"/>
              </a:rPr>
              <a:t>= </a:t>
            </a:r>
            <a:r>
              <a:rPr lang="en-US" altLang="en-US" sz="2000" i="1">
                <a:solidFill>
                  <a:srgbClr val="000000"/>
                </a:solidFill>
                <a:latin typeface="Symbol" panose="05050102010706020507" pitchFamily="18" charset="2"/>
              </a:rPr>
              <a:t>l</a:t>
            </a:r>
            <a:r>
              <a:rPr lang="en-US" altLang="en-US" sz="2000" baseline="-25000">
                <a:solidFill>
                  <a:srgbClr val="000000"/>
                </a:solidFill>
                <a:latin typeface="Symbol" panose="05050102010706020507" pitchFamily="18" charset="2"/>
              </a:rPr>
              <a:t>2</a:t>
            </a:r>
            <a:r>
              <a:rPr lang="en-US" altLang="en-US" sz="2000">
                <a:solidFill>
                  <a:srgbClr val="000000"/>
                </a:solidFill>
                <a:latin typeface="Symbol" panose="05050102010706020507" pitchFamily="18" charset="2"/>
              </a:rPr>
              <a:t> - </a:t>
            </a:r>
            <a:r>
              <a:rPr lang="en-US" altLang="en-US" sz="2000" i="1">
                <a:solidFill>
                  <a:srgbClr val="000000"/>
                </a:solidFill>
                <a:latin typeface="Symbol" panose="05050102010706020507" pitchFamily="18" charset="2"/>
              </a:rPr>
              <a:t>l</a:t>
            </a:r>
            <a:r>
              <a:rPr lang="en-US" altLang="en-US" sz="2000" baseline="-25000">
                <a:solidFill>
                  <a:srgbClr val="000000"/>
                </a:solidFill>
                <a:latin typeface="Symbol" panose="05050102010706020507" pitchFamily="18" charset="2"/>
              </a:rPr>
              <a:t>1</a:t>
            </a:r>
            <a:endParaRPr lang="en-US" altLang="en-US" sz="1800" baseline="-25000">
              <a:solidFill>
                <a:srgbClr val="000000"/>
              </a:solidFill>
              <a:latin typeface="Symbol" panose="05050102010706020507" pitchFamily="18" charset="2"/>
            </a:endParaRPr>
          </a:p>
        </p:txBody>
      </p:sp>
      <p:cxnSp>
        <p:nvCxnSpPr>
          <p:cNvPr id="163866" name="Straight Connector 61"/>
          <p:cNvCxnSpPr>
            <a:cxnSpLocks noChangeShapeType="1"/>
          </p:cNvCxnSpPr>
          <p:nvPr/>
        </p:nvCxnSpPr>
        <p:spPr bwMode="auto">
          <a:xfrm>
            <a:off x="2849563" y="1954213"/>
            <a:ext cx="0" cy="1022350"/>
          </a:xfrm>
          <a:prstGeom prst="line">
            <a:avLst/>
          </a:prstGeom>
          <a:noFill/>
          <a:ln w="9525" algn="ctr">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867" name="TextBox 63"/>
          <p:cNvSpPr txBox="1">
            <a:spLocks noChangeArrowheads="1"/>
          </p:cNvSpPr>
          <p:nvPr/>
        </p:nvSpPr>
        <p:spPr bwMode="auto">
          <a:xfrm>
            <a:off x="2687638" y="1558925"/>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a:solidFill>
                  <a:srgbClr val="0070C0"/>
                </a:solidFill>
              </a:rPr>
              <a:t>1</a:t>
            </a:r>
          </a:p>
        </p:txBody>
      </p:sp>
      <p:sp>
        <p:nvSpPr>
          <p:cNvPr id="163868" name="TextBox 64"/>
          <p:cNvSpPr txBox="1">
            <a:spLocks noChangeArrowheads="1"/>
          </p:cNvSpPr>
          <p:nvPr/>
        </p:nvSpPr>
        <p:spPr bwMode="auto">
          <a:xfrm>
            <a:off x="2887663" y="1550988"/>
            <a:ext cx="239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2000">
                <a:solidFill>
                  <a:srgbClr val="C00000"/>
                </a:solidFill>
              </a:rPr>
              <a:t>2</a:t>
            </a:r>
          </a:p>
        </p:txBody>
      </p:sp>
      <p:cxnSp>
        <p:nvCxnSpPr>
          <p:cNvPr id="163869" name="Straight Connector 65"/>
          <p:cNvCxnSpPr>
            <a:cxnSpLocks noChangeShapeType="1"/>
            <a:stCxn id="163871" idx="4"/>
            <a:endCxn id="163877" idx="0"/>
          </p:cNvCxnSpPr>
          <p:nvPr/>
        </p:nvCxnSpPr>
        <p:spPr bwMode="auto">
          <a:xfrm>
            <a:off x="3028950" y="1995488"/>
            <a:ext cx="1588" cy="911225"/>
          </a:xfrm>
          <a:prstGeom prst="line">
            <a:avLst/>
          </a:prstGeom>
          <a:noFill/>
          <a:ln w="9525" algn="ctr">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870" name="Oval 67"/>
          <p:cNvSpPr>
            <a:spLocks noChangeArrowheads="1"/>
          </p:cNvSpPr>
          <p:nvPr/>
        </p:nvSpPr>
        <p:spPr bwMode="auto">
          <a:xfrm>
            <a:off x="2800350" y="1938338"/>
            <a:ext cx="92075" cy="92075"/>
          </a:xfrm>
          <a:prstGeom prst="ellipse">
            <a:avLst/>
          </a:prstGeom>
          <a:solidFill>
            <a:srgbClr val="0070C0"/>
          </a:solidFill>
          <a:ln w="9525" algn="ctr">
            <a:solidFill>
              <a:srgbClr val="007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71" name="Oval 68"/>
          <p:cNvSpPr>
            <a:spLocks noChangeArrowheads="1"/>
          </p:cNvSpPr>
          <p:nvPr/>
        </p:nvSpPr>
        <p:spPr bwMode="auto">
          <a:xfrm>
            <a:off x="2982913" y="1901825"/>
            <a:ext cx="92075" cy="93663"/>
          </a:xfrm>
          <a:prstGeom prst="ellipse">
            <a:avLst/>
          </a:prstGeom>
          <a:solidFill>
            <a:srgbClr val="C00000"/>
          </a:solidFill>
          <a:ln w="9525" algn="ctr">
            <a:solidFill>
              <a:srgbClr val="C0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72" name="TextBox 69"/>
          <p:cNvSpPr txBox="1">
            <a:spLocks noChangeArrowheads="1"/>
          </p:cNvSpPr>
          <p:nvPr/>
        </p:nvSpPr>
        <p:spPr bwMode="auto">
          <a:xfrm>
            <a:off x="785813" y="2500313"/>
            <a:ext cx="50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800" i="1">
                <a:solidFill>
                  <a:srgbClr val="0070C0"/>
                </a:solidFill>
                <a:latin typeface="Symbol" panose="05050102010706020507" pitchFamily="18" charset="2"/>
              </a:rPr>
              <a:t>l</a:t>
            </a:r>
            <a:r>
              <a:rPr lang="en-CA" altLang="en-US" sz="1800" baseline="-25000">
                <a:solidFill>
                  <a:srgbClr val="0070C0"/>
                </a:solidFill>
              </a:rPr>
              <a:t>1</a:t>
            </a:r>
          </a:p>
        </p:txBody>
      </p:sp>
      <p:sp>
        <p:nvSpPr>
          <p:cNvPr id="163873" name="TextBox 70"/>
          <p:cNvSpPr txBox="1">
            <a:spLocks noChangeArrowheads="1"/>
          </p:cNvSpPr>
          <p:nvPr/>
        </p:nvSpPr>
        <p:spPr bwMode="auto">
          <a:xfrm>
            <a:off x="2957513" y="2506663"/>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800" i="1">
                <a:solidFill>
                  <a:srgbClr val="C00000"/>
                </a:solidFill>
                <a:latin typeface="Symbol" panose="05050102010706020507" pitchFamily="18" charset="2"/>
              </a:rPr>
              <a:t>l</a:t>
            </a:r>
            <a:r>
              <a:rPr lang="en-CA" altLang="en-US" sz="1800" i="1" baseline="-25000">
                <a:solidFill>
                  <a:srgbClr val="C00000"/>
                </a:solidFill>
              </a:rPr>
              <a:t>2</a:t>
            </a:r>
          </a:p>
        </p:txBody>
      </p:sp>
      <p:cxnSp>
        <p:nvCxnSpPr>
          <p:cNvPr id="163874" name="Straight Arrow Connector 71"/>
          <p:cNvCxnSpPr>
            <a:cxnSpLocks noChangeShapeType="1"/>
          </p:cNvCxnSpPr>
          <p:nvPr/>
        </p:nvCxnSpPr>
        <p:spPr bwMode="auto">
          <a:xfrm>
            <a:off x="2701925" y="2797175"/>
            <a:ext cx="115888" cy="122238"/>
          </a:xfrm>
          <a:prstGeom prst="straightConnector1">
            <a:avLst/>
          </a:prstGeom>
          <a:noFill/>
          <a:ln w="9525" algn="ctr">
            <a:solidFill>
              <a:srgbClr val="0070C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875" name="Straight Arrow Connector 72"/>
          <p:cNvCxnSpPr>
            <a:cxnSpLocks noChangeShapeType="1"/>
          </p:cNvCxnSpPr>
          <p:nvPr/>
        </p:nvCxnSpPr>
        <p:spPr bwMode="auto">
          <a:xfrm flipH="1">
            <a:off x="3057525" y="2814638"/>
            <a:ext cx="109538" cy="103187"/>
          </a:xfrm>
          <a:prstGeom prst="straightConnector1">
            <a:avLst/>
          </a:prstGeom>
          <a:noFill/>
          <a:ln w="9525" algn="ctr">
            <a:solidFill>
              <a:srgbClr val="C0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876" name="Oval 81"/>
          <p:cNvSpPr>
            <a:spLocks noChangeArrowheads="1"/>
          </p:cNvSpPr>
          <p:nvPr/>
        </p:nvSpPr>
        <p:spPr bwMode="auto">
          <a:xfrm>
            <a:off x="2811463" y="2906713"/>
            <a:ext cx="76200" cy="76200"/>
          </a:xfrm>
          <a:prstGeom prst="ellipse">
            <a:avLst/>
          </a:prstGeom>
          <a:solidFill>
            <a:srgbClr val="0070C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77" name="Oval 82"/>
          <p:cNvSpPr>
            <a:spLocks noChangeArrowheads="1"/>
          </p:cNvSpPr>
          <p:nvPr/>
        </p:nvSpPr>
        <p:spPr bwMode="auto">
          <a:xfrm>
            <a:off x="2992438" y="2906713"/>
            <a:ext cx="76200" cy="76200"/>
          </a:xfrm>
          <a:prstGeom prst="ellipse">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78" name="Oval 83"/>
          <p:cNvSpPr>
            <a:spLocks noChangeArrowheads="1"/>
          </p:cNvSpPr>
          <p:nvPr/>
        </p:nvSpPr>
        <p:spPr bwMode="auto">
          <a:xfrm>
            <a:off x="1116013" y="2914650"/>
            <a:ext cx="76200" cy="76200"/>
          </a:xfrm>
          <a:prstGeom prst="ellipse">
            <a:avLst/>
          </a:prstGeom>
          <a:solidFill>
            <a:srgbClr val="0070C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79" name="Oval 84"/>
          <p:cNvSpPr>
            <a:spLocks noChangeArrowheads="1"/>
          </p:cNvSpPr>
          <p:nvPr/>
        </p:nvSpPr>
        <p:spPr bwMode="auto">
          <a:xfrm>
            <a:off x="1258888" y="2916238"/>
            <a:ext cx="76200" cy="76200"/>
          </a:xfrm>
          <a:prstGeom prst="ellipse">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cxnSp>
        <p:nvCxnSpPr>
          <p:cNvPr id="163880" name="Straight Connector 86"/>
          <p:cNvCxnSpPr>
            <a:cxnSpLocks noChangeShapeType="1"/>
          </p:cNvCxnSpPr>
          <p:nvPr/>
        </p:nvCxnSpPr>
        <p:spPr bwMode="auto">
          <a:xfrm>
            <a:off x="1157288" y="1622425"/>
            <a:ext cx="0" cy="1308100"/>
          </a:xfrm>
          <a:prstGeom prst="line">
            <a:avLst/>
          </a:prstGeom>
          <a:noFill/>
          <a:ln w="9525" algn="ctr">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881" name="Oval 7"/>
          <p:cNvSpPr>
            <a:spLocks noChangeArrowheads="1"/>
          </p:cNvSpPr>
          <p:nvPr/>
        </p:nvSpPr>
        <p:spPr bwMode="auto">
          <a:xfrm>
            <a:off x="1114425" y="1573213"/>
            <a:ext cx="92075" cy="92075"/>
          </a:xfrm>
          <a:prstGeom prst="ellipse">
            <a:avLst/>
          </a:prstGeom>
          <a:solidFill>
            <a:srgbClr val="0070C0"/>
          </a:solidFill>
          <a:ln w="9525" algn="ctr">
            <a:solidFill>
              <a:srgbClr val="0070C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82" name="Text Box 4"/>
          <p:cNvSpPr txBox="1">
            <a:spLocks noChangeArrowheads="1"/>
          </p:cNvSpPr>
          <p:nvPr/>
        </p:nvSpPr>
        <p:spPr bwMode="auto">
          <a:xfrm>
            <a:off x="5422900" y="1822450"/>
            <a:ext cx="19431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a:solidFill>
                  <a:srgbClr val="008000"/>
                </a:solidFill>
              </a:rPr>
              <a:t>Positive </a:t>
            </a:r>
            <a:r>
              <a:rPr lang="en-US" altLang="en-US" b="1" i="1">
                <a:solidFill>
                  <a:srgbClr val="008000"/>
                </a:solidFill>
              </a:rPr>
              <a:t>D</a:t>
            </a:r>
            <a:r>
              <a:rPr lang="en-US" altLang="en-US" b="1" i="1" baseline="-25000">
                <a:solidFill>
                  <a:srgbClr val="008000"/>
                </a:solidFill>
              </a:rPr>
              <a:t>m</a:t>
            </a:r>
            <a:endParaRPr lang="en-US" altLang="en-US" baseline="-25000">
              <a:solidFill>
                <a:srgbClr val="008000"/>
              </a:solidFill>
            </a:endParaRPr>
          </a:p>
        </p:txBody>
      </p:sp>
      <p:sp>
        <p:nvSpPr>
          <p:cNvPr id="100" name="TextBox 99"/>
          <p:cNvSpPr txBox="1"/>
          <p:nvPr/>
        </p:nvSpPr>
        <p:spPr>
          <a:xfrm>
            <a:off x="5586413" y="879475"/>
            <a:ext cx="1284287" cy="277813"/>
          </a:xfrm>
          <a:prstGeom prst="rect">
            <a:avLst/>
          </a:prstGeom>
          <a:noFill/>
        </p:spPr>
        <p:txBody>
          <a:bodyPr>
            <a:spAutoFit/>
          </a:bodyPr>
          <a:lstStyle/>
          <a:p>
            <a:pPr algn="ctr">
              <a:defRPr/>
            </a:pPr>
            <a:r>
              <a:rPr lang="en-CA" sz="1200" i="1" dirty="0">
                <a:solidFill>
                  <a:srgbClr val="C00000"/>
                </a:solidFill>
                <a:latin typeface="Calibri" panose="020F0502020204030204" pitchFamily="34" charset="0"/>
                <a:cs typeface="Calibri" panose="020F0502020204030204" pitchFamily="34" charset="0"/>
              </a:rPr>
              <a:t>N</a:t>
            </a:r>
            <a:r>
              <a:rPr lang="en-CA" sz="1200" i="1" baseline="-25000" dirty="0">
                <a:solidFill>
                  <a:srgbClr val="C00000"/>
                </a:solidFill>
                <a:latin typeface="Calibri" panose="020F0502020204030204" pitchFamily="34" charset="0"/>
                <a:cs typeface="Calibri" panose="020F0502020204030204" pitchFamily="34" charset="0"/>
              </a:rPr>
              <a:t>g</a:t>
            </a:r>
            <a:r>
              <a:rPr lang="en-CA" sz="1200" baseline="-25000" dirty="0">
                <a:solidFill>
                  <a:srgbClr val="C00000"/>
                </a:solidFill>
                <a:latin typeface="+mn-lt"/>
              </a:rPr>
              <a:t>2</a:t>
            </a:r>
            <a:r>
              <a:rPr lang="en-CA" sz="1200" dirty="0">
                <a:solidFill>
                  <a:srgbClr val="0070C0"/>
                </a:solidFill>
                <a:latin typeface="+mn-lt"/>
              </a:rPr>
              <a:t> </a:t>
            </a:r>
            <a:r>
              <a:rPr lang="en-CA" sz="1200" dirty="0">
                <a:latin typeface="+mn-lt"/>
              </a:rPr>
              <a:t>&gt;</a:t>
            </a:r>
            <a:r>
              <a:rPr lang="en-CA" sz="1200" dirty="0">
                <a:solidFill>
                  <a:srgbClr val="0070C0"/>
                </a:solidFill>
                <a:latin typeface="+mn-lt"/>
              </a:rPr>
              <a:t> </a:t>
            </a:r>
            <a:r>
              <a:rPr lang="en-CA" sz="1200" i="1" dirty="0">
                <a:solidFill>
                  <a:srgbClr val="0070C0"/>
                </a:solidFill>
                <a:latin typeface="Calibri" panose="020F0502020204030204" pitchFamily="34" charset="0"/>
                <a:cs typeface="Calibri" panose="020F0502020204030204" pitchFamily="34" charset="0"/>
              </a:rPr>
              <a:t>N</a:t>
            </a:r>
            <a:r>
              <a:rPr lang="en-CA" sz="1200" i="1" baseline="-25000" dirty="0">
                <a:solidFill>
                  <a:srgbClr val="0070C0"/>
                </a:solidFill>
                <a:latin typeface="Calibri" panose="020F0502020204030204" pitchFamily="34" charset="0"/>
                <a:cs typeface="Calibri" panose="020F0502020204030204" pitchFamily="34" charset="0"/>
              </a:rPr>
              <a:t>g</a:t>
            </a:r>
            <a:r>
              <a:rPr lang="en-CA" sz="1200" baseline="-25000" dirty="0">
                <a:solidFill>
                  <a:srgbClr val="0070C0"/>
                </a:solidFill>
              </a:rPr>
              <a:t>1</a:t>
            </a:r>
            <a:r>
              <a:rPr lang="en-CA" sz="1200" dirty="0">
                <a:solidFill>
                  <a:srgbClr val="0070C0"/>
                </a:solidFill>
                <a:latin typeface="+mn-lt"/>
              </a:rPr>
              <a:t> </a:t>
            </a:r>
            <a:endParaRPr lang="en-CA" sz="1200" baseline="-25000" dirty="0">
              <a:solidFill>
                <a:srgbClr val="0070C0"/>
              </a:solidFill>
              <a:latin typeface="+mn-lt"/>
            </a:endParaRPr>
          </a:p>
        </p:txBody>
      </p:sp>
      <p:sp>
        <p:nvSpPr>
          <p:cNvPr id="101" name="Text Box 5"/>
          <p:cNvSpPr txBox="1">
            <a:spLocks noChangeArrowheads="1"/>
          </p:cNvSpPr>
          <p:nvPr/>
        </p:nvSpPr>
        <p:spPr bwMode="auto">
          <a:xfrm>
            <a:off x="7524750" y="1720850"/>
            <a:ext cx="15240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r>
              <a:rPr lang="en-US" altLang="en-US" sz="1600" dirty="0" smtClean="0">
                <a:solidFill>
                  <a:srgbClr val="000000"/>
                </a:solidFill>
                <a:latin typeface="Symbol" panose="05050102010706020507" pitchFamily="18" charset="2"/>
              </a:rPr>
              <a:t>D</a:t>
            </a:r>
            <a:r>
              <a:rPr lang="en-US" altLang="en-US" sz="1600" i="1" dirty="0" smtClean="0">
                <a:solidFill>
                  <a:srgbClr val="000000"/>
                </a:solidFill>
                <a:latin typeface="Symbol" panose="05050102010706020507" pitchFamily="18" charset="2"/>
              </a:rPr>
              <a:t>t</a:t>
            </a:r>
            <a:r>
              <a:rPr lang="en-US" altLang="en-US" sz="1600" dirty="0" smtClean="0">
                <a:solidFill>
                  <a:srgbClr val="000000"/>
                </a:solidFill>
                <a:latin typeface="Symbol" panose="05050102010706020507" pitchFamily="18" charset="2"/>
              </a:rPr>
              <a:t> = </a:t>
            </a:r>
            <a:r>
              <a:rPr lang="en-US" altLang="en-US" sz="1600" dirty="0" smtClean="0">
                <a:solidFill>
                  <a:srgbClr val="000000"/>
                </a:solidFill>
                <a:latin typeface="+mj-lt"/>
              </a:rPr>
              <a:t>Positive</a:t>
            </a:r>
            <a:endParaRPr lang="en-US" altLang="en-US" sz="1500" baseline="-25000" dirty="0" smtClean="0">
              <a:solidFill>
                <a:srgbClr val="000000"/>
              </a:solidFill>
              <a:latin typeface="+mj-lt"/>
            </a:endParaRPr>
          </a:p>
        </p:txBody>
      </p:sp>
      <p:sp>
        <p:nvSpPr>
          <p:cNvPr id="163885" name="Right Arrow 93"/>
          <p:cNvSpPr>
            <a:spLocks noChangeArrowheads="1"/>
          </p:cNvSpPr>
          <p:nvPr/>
        </p:nvSpPr>
        <p:spPr bwMode="auto">
          <a:xfrm>
            <a:off x="4651375" y="1392238"/>
            <a:ext cx="163513" cy="160337"/>
          </a:xfrm>
          <a:prstGeom prst="rightArrow">
            <a:avLst>
              <a:gd name="adj1" fmla="val 50000"/>
              <a:gd name="adj2" fmla="val 49739"/>
            </a:avLst>
          </a:prstGeom>
          <a:solidFill>
            <a:schemeClr val="bg2"/>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86" name="Right Arrow 103"/>
          <p:cNvSpPr>
            <a:spLocks noChangeArrowheads="1"/>
          </p:cNvSpPr>
          <p:nvPr/>
        </p:nvSpPr>
        <p:spPr bwMode="auto">
          <a:xfrm>
            <a:off x="7580313" y="1400175"/>
            <a:ext cx="163512" cy="160338"/>
          </a:xfrm>
          <a:prstGeom prst="rightArrow">
            <a:avLst>
              <a:gd name="adj1" fmla="val 50000"/>
              <a:gd name="adj2" fmla="val 49739"/>
            </a:avLst>
          </a:prstGeom>
          <a:solidFill>
            <a:schemeClr val="bg2"/>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87" name="Rectangle 104"/>
          <p:cNvSpPr>
            <a:spLocks noChangeArrowheads="1"/>
          </p:cNvSpPr>
          <p:nvPr/>
        </p:nvSpPr>
        <p:spPr bwMode="auto">
          <a:xfrm>
            <a:off x="4965700" y="2936875"/>
            <a:ext cx="2513013" cy="492125"/>
          </a:xfrm>
          <a:prstGeom prst="rect">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88" name="Rectangle 105"/>
          <p:cNvSpPr>
            <a:spLocks noChangeArrowheads="1"/>
          </p:cNvSpPr>
          <p:nvPr/>
        </p:nvSpPr>
        <p:spPr bwMode="auto">
          <a:xfrm>
            <a:off x="7815263" y="2943225"/>
            <a:ext cx="107950" cy="48577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89" name="Rectangle 106"/>
          <p:cNvSpPr>
            <a:spLocks noChangeArrowheads="1"/>
          </p:cNvSpPr>
          <p:nvPr/>
        </p:nvSpPr>
        <p:spPr bwMode="auto">
          <a:xfrm>
            <a:off x="8004175" y="2943225"/>
            <a:ext cx="111125" cy="48577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90" name="TextBox 108"/>
          <p:cNvSpPr txBox="1">
            <a:spLocks noChangeArrowheads="1"/>
          </p:cNvSpPr>
          <p:nvPr/>
        </p:nvSpPr>
        <p:spPr bwMode="auto">
          <a:xfrm>
            <a:off x="8237538" y="3254375"/>
            <a:ext cx="242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t>t</a:t>
            </a:r>
          </a:p>
        </p:txBody>
      </p:sp>
      <p:sp>
        <p:nvSpPr>
          <p:cNvPr id="163891" name="Right Arrow 109"/>
          <p:cNvSpPr>
            <a:spLocks noChangeArrowheads="1"/>
          </p:cNvSpPr>
          <p:nvPr/>
        </p:nvSpPr>
        <p:spPr bwMode="auto">
          <a:xfrm>
            <a:off x="6007100" y="3170238"/>
            <a:ext cx="420688" cy="174625"/>
          </a:xfrm>
          <a:prstGeom prst="rightArrow">
            <a:avLst>
              <a:gd name="adj1" fmla="val 50000"/>
              <a:gd name="adj2" fmla="val 49888"/>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92" name="Right Arrow 110"/>
          <p:cNvSpPr>
            <a:spLocks noChangeArrowheads="1"/>
          </p:cNvSpPr>
          <p:nvPr/>
        </p:nvSpPr>
        <p:spPr bwMode="auto">
          <a:xfrm>
            <a:off x="6016625" y="2976563"/>
            <a:ext cx="257175" cy="182562"/>
          </a:xfrm>
          <a:prstGeom prst="rightArrow">
            <a:avLst>
              <a:gd name="adj1" fmla="val 50000"/>
              <a:gd name="adj2" fmla="val 49865"/>
            </a:avLst>
          </a:prstGeom>
          <a:solidFill>
            <a:srgbClr val="0070C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893" name="TextBox 111"/>
          <p:cNvSpPr txBox="1">
            <a:spLocks noChangeArrowheads="1"/>
          </p:cNvSpPr>
          <p:nvPr/>
        </p:nvSpPr>
        <p:spPr bwMode="auto">
          <a:xfrm>
            <a:off x="5629275" y="2901950"/>
            <a:ext cx="3603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200" i="1">
                <a:solidFill>
                  <a:srgbClr val="0070C0"/>
                </a:solidFill>
                <a:latin typeface="Symbol" panose="05050102010706020507" pitchFamily="18" charset="2"/>
              </a:rPr>
              <a:t>l</a:t>
            </a:r>
            <a:r>
              <a:rPr lang="en-CA" altLang="en-US" sz="1200" baseline="-25000">
                <a:solidFill>
                  <a:srgbClr val="0070C0"/>
                </a:solidFill>
              </a:rPr>
              <a:t>1</a:t>
            </a:r>
          </a:p>
        </p:txBody>
      </p:sp>
      <p:sp>
        <p:nvSpPr>
          <p:cNvPr id="113" name="TextBox 112"/>
          <p:cNvSpPr txBox="1"/>
          <p:nvPr/>
        </p:nvSpPr>
        <p:spPr>
          <a:xfrm>
            <a:off x="6223000" y="2884488"/>
            <a:ext cx="371475" cy="277812"/>
          </a:xfrm>
          <a:prstGeom prst="rect">
            <a:avLst/>
          </a:prstGeom>
          <a:noFill/>
        </p:spPr>
        <p:txBody>
          <a:bodyPr>
            <a:spAutoFit/>
          </a:bodyPr>
          <a:lstStyle/>
          <a:p>
            <a:pPr algn="ctr">
              <a:defRPr/>
            </a:pPr>
            <a:r>
              <a:rPr lang="en-CA" sz="1200" i="1" dirty="0">
                <a:solidFill>
                  <a:srgbClr val="0070C0"/>
                </a:solidFill>
                <a:latin typeface="Calibri" panose="020F0502020204030204" pitchFamily="34" charset="0"/>
                <a:cs typeface="Calibri" panose="020F0502020204030204" pitchFamily="34" charset="0"/>
              </a:rPr>
              <a:t>v</a:t>
            </a:r>
            <a:r>
              <a:rPr lang="en-CA" sz="1200" i="1" baseline="-25000" dirty="0">
                <a:solidFill>
                  <a:srgbClr val="0070C0"/>
                </a:solidFill>
                <a:latin typeface="Calibri" panose="020F0502020204030204" pitchFamily="34" charset="0"/>
                <a:cs typeface="Calibri" panose="020F0502020204030204" pitchFamily="34" charset="0"/>
              </a:rPr>
              <a:t>g</a:t>
            </a:r>
            <a:r>
              <a:rPr lang="en-CA" sz="1200" baseline="-25000" dirty="0">
                <a:solidFill>
                  <a:srgbClr val="0070C0"/>
                </a:solidFill>
                <a:latin typeface="+mn-lt"/>
              </a:rPr>
              <a:t>1</a:t>
            </a:r>
          </a:p>
        </p:txBody>
      </p:sp>
      <p:sp>
        <p:nvSpPr>
          <p:cNvPr id="114" name="TextBox 113"/>
          <p:cNvSpPr txBox="1"/>
          <p:nvPr/>
        </p:nvSpPr>
        <p:spPr>
          <a:xfrm>
            <a:off x="6342063" y="3103563"/>
            <a:ext cx="417512" cy="277812"/>
          </a:xfrm>
          <a:prstGeom prst="rect">
            <a:avLst/>
          </a:prstGeom>
          <a:noFill/>
        </p:spPr>
        <p:txBody>
          <a:bodyPr>
            <a:spAutoFit/>
          </a:bodyPr>
          <a:lstStyle/>
          <a:p>
            <a:pPr algn="ctr">
              <a:defRPr/>
            </a:pPr>
            <a:r>
              <a:rPr lang="en-CA" sz="1200" i="1" dirty="0">
                <a:solidFill>
                  <a:srgbClr val="C00000"/>
                </a:solidFill>
                <a:latin typeface="Calibri" panose="020F0502020204030204" pitchFamily="34" charset="0"/>
                <a:cs typeface="Calibri" panose="020F0502020204030204" pitchFamily="34" charset="0"/>
              </a:rPr>
              <a:t>v</a:t>
            </a:r>
            <a:r>
              <a:rPr lang="en-CA" sz="1200" i="1" baseline="-25000" dirty="0">
                <a:solidFill>
                  <a:srgbClr val="C00000"/>
                </a:solidFill>
                <a:latin typeface="Calibri" panose="020F0502020204030204" pitchFamily="34" charset="0"/>
                <a:cs typeface="Calibri" panose="020F0502020204030204" pitchFamily="34" charset="0"/>
              </a:rPr>
              <a:t>g</a:t>
            </a:r>
            <a:r>
              <a:rPr lang="en-CA" sz="1200" baseline="-25000" dirty="0">
                <a:solidFill>
                  <a:srgbClr val="C00000"/>
                </a:solidFill>
                <a:latin typeface="+mn-lt"/>
              </a:rPr>
              <a:t>2</a:t>
            </a:r>
          </a:p>
        </p:txBody>
      </p:sp>
      <p:sp>
        <p:nvSpPr>
          <p:cNvPr id="163896" name="TextBox 114"/>
          <p:cNvSpPr txBox="1">
            <a:spLocks noChangeArrowheads="1"/>
          </p:cNvSpPr>
          <p:nvPr/>
        </p:nvSpPr>
        <p:spPr bwMode="auto">
          <a:xfrm>
            <a:off x="5646738" y="3095625"/>
            <a:ext cx="342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sz="1200" i="1">
                <a:solidFill>
                  <a:srgbClr val="C00000"/>
                </a:solidFill>
                <a:latin typeface="Symbol" panose="05050102010706020507" pitchFamily="18" charset="2"/>
              </a:rPr>
              <a:t>l</a:t>
            </a:r>
            <a:r>
              <a:rPr lang="en-CA" altLang="en-US" sz="1200" baseline="-25000">
                <a:solidFill>
                  <a:srgbClr val="C00000"/>
                </a:solidFill>
              </a:rPr>
              <a:t>2</a:t>
            </a:r>
          </a:p>
        </p:txBody>
      </p:sp>
      <p:cxnSp>
        <p:nvCxnSpPr>
          <p:cNvPr id="163897" name="Straight Arrow Connector 115"/>
          <p:cNvCxnSpPr>
            <a:cxnSpLocks noChangeShapeType="1"/>
          </p:cNvCxnSpPr>
          <p:nvPr/>
        </p:nvCxnSpPr>
        <p:spPr bwMode="auto">
          <a:xfrm>
            <a:off x="4360863" y="3406775"/>
            <a:ext cx="388937" cy="0"/>
          </a:xfrm>
          <a:prstGeom prst="straightConnector1">
            <a:avLst/>
          </a:prstGeom>
          <a:noFill/>
          <a:ln w="9525" algn="ctr">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898" name="TextBox 116"/>
          <p:cNvSpPr txBox="1">
            <a:spLocks noChangeArrowheads="1"/>
          </p:cNvSpPr>
          <p:nvPr/>
        </p:nvSpPr>
        <p:spPr bwMode="auto">
          <a:xfrm>
            <a:off x="4719638" y="3233738"/>
            <a:ext cx="242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600" i="1"/>
              <a:t>t</a:t>
            </a:r>
          </a:p>
        </p:txBody>
      </p:sp>
      <p:sp>
        <p:nvSpPr>
          <p:cNvPr id="163899" name="Rectangle 117"/>
          <p:cNvSpPr>
            <a:spLocks noChangeArrowheads="1"/>
          </p:cNvSpPr>
          <p:nvPr/>
        </p:nvSpPr>
        <p:spPr bwMode="auto">
          <a:xfrm>
            <a:off x="4362450" y="2919413"/>
            <a:ext cx="107950" cy="487362"/>
          </a:xfrm>
          <a:prstGeom prst="rect">
            <a:avLst/>
          </a:prstGeom>
          <a:solidFill>
            <a:srgbClr val="0070C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900" name="Rectangle 118"/>
          <p:cNvSpPr>
            <a:spLocks noChangeArrowheads="1"/>
          </p:cNvSpPr>
          <p:nvPr/>
        </p:nvSpPr>
        <p:spPr bwMode="auto">
          <a:xfrm>
            <a:off x="4395788" y="2917825"/>
            <a:ext cx="115887" cy="487363"/>
          </a:xfrm>
          <a:prstGeom prst="rect">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901" name="Text Box 4"/>
          <p:cNvSpPr txBox="1">
            <a:spLocks noChangeArrowheads="1"/>
          </p:cNvSpPr>
          <p:nvPr/>
        </p:nvSpPr>
        <p:spPr bwMode="auto">
          <a:xfrm>
            <a:off x="5353050" y="3508375"/>
            <a:ext cx="19431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a:solidFill>
                  <a:srgbClr val="008000"/>
                </a:solidFill>
              </a:rPr>
              <a:t>Negative </a:t>
            </a:r>
            <a:r>
              <a:rPr lang="en-US" altLang="en-US" b="1" i="1">
                <a:solidFill>
                  <a:srgbClr val="008000"/>
                </a:solidFill>
              </a:rPr>
              <a:t>D</a:t>
            </a:r>
            <a:r>
              <a:rPr lang="en-US" altLang="en-US" b="1" i="1" baseline="-25000">
                <a:solidFill>
                  <a:srgbClr val="008000"/>
                </a:solidFill>
              </a:rPr>
              <a:t>m</a:t>
            </a:r>
            <a:endParaRPr lang="en-US" altLang="en-US" baseline="-25000">
              <a:solidFill>
                <a:srgbClr val="008000"/>
              </a:solidFill>
            </a:endParaRPr>
          </a:p>
        </p:txBody>
      </p:sp>
      <p:sp>
        <p:nvSpPr>
          <p:cNvPr id="121" name="TextBox 120"/>
          <p:cNvSpPr txBox="1"/>
          <p:nvPr/>
        </p:nvSpPr>
        <p:spPr>
          <a:xfrm>
            <a:off x="5568950" y="2582863"/>
            <a:ext cx="1284288" cy="276225"/>
          </a:xfrm>
          <a:prstGeom prst="rect">
            <a:avLst/>
          </a:prstGeom>
          <a:noFill/>
        </p:spPr>
        <p:txBody>
          <a:bodyPr>
            <a:spAutoFit/>
          </a:bodyPr>
          <a:lstStyle/>
          <a:p>
            <a:pPr algn="ctr">
              <a:defRPr/>
            </a:pPr>
            <a:r>
              <a:rPr lang="en-CA" sz="1200" i="1" dirty="0">
                <a:solidFill>
                  <a:srgbClr val="C00000"/>
                </a:solidFill>
                <a:latin typeface="Calibri" panose="020F0502020204030204" pitchFamily="34" charset="0"/>
                <a:cs typeface="Calibri" panose="020F0502020204030204" pitchFamily="34" charset="0"/>
              </a:rPr>
              <a:t>N</a:t>
            </a:r>
            <a:r>
              <a:rPr lang="en-CA" sz="1200" i="1" baseline="-25000" dirty="0">
                <a:solidFill>
                  <a:srgbClr val="C00000"/>
                </a:solidFill>
                <a:latin typeface="Calibri" panose="020F0502020204030204" pitchFamily="34" charset="0"/>
                <a:cs typeface="Calibri" panose="020F0502020204030204" pitchFamily="34" charset="0"/>
              </a:rPr>
              <a:t>g</a:t>
            </a:r>
            <a:r>
              <a:rPr lang="en-CA" sz="1200" baseline="-25000" dirty="0">
                <a:solidFill>
                  <a:srgbClr val="C00000"/>
                </a:solidFill>
                <a:latin typeface="+mn-lt"/>
              </a:rPr>
              <a:t>2</a:t>
            </a:r>
            <a:r>
              <a:rPr lang="en-CA" sz="1200" dirty="0">
                <a:solidFill>
                  <a:srgbClr val="0070C0"/>
                </a:solidFill>
                <a:latin typeface="+mn-lt"/>
              </a:rPr>
              <a:t> </a:t>
            </a:r>
            <a:r>
              <a:rPr lang="en-CA" sz="1200" dirty="0">
                <a:latin typeface="+mn-lt"/>
              </a:rPr>
              <a:t>&lt;</a:t>
            </a:r>
            <a:r>
              <a:rPr lang="en-CA" sz="1200" dirty="0">
                <a:solidFill>
                  <a:srgbClr val="0070C0"/>
                </a:solidFill>
                <a:latin typeface="+mn-lt"/>
              </a:rPr>
              <a:t> </a:t>
            </a:r>
            <a:r>
              <a:rPr lang="en-CA" sz="1200" i="1" dirty="0">
                <a:solidFill>
                  <a:srgbClr val="0070C0"/>
                </a:solidFill>
                <a:latin typeface="Calibri" panose="020F0502020204030204" pitchFamily="34" charset="0"/>
                <a:cs typeface="Calibri" panose="020F0502020204030204" pitchFamily="34" charset="0"/>
              </a:rPr>
              <a:t>N</a:t>
            </a:r>
            <a:r>
              <a:rPr lang="en-CA" sz="1200" i="1" baseline="-25000" dirty="0">
                <a:solidFill>
                  <a:srgbClr val="0070C0"/>
                </a:solidFill>
                <a:latin typeface="Calibri" panose="020F0502020204030204" pitchFamily="34" charset="0"/>
                <a:cs typeface="Calibri" panose="020F0502020204030204" pitchFamily="34" charset="0"/>
              </a:rPr>
              <a:t>g</a:t>
            </a:r>
            <a:r>
              <a:rPr lang="en-CA" sz="1200" baseline="-25000" dirty="0">
                <a:solidFill>
                  <a:srgbClr val="0070C0"/>
                </a:solidFill>
              </a:rPr>
              <a:t>1</a:t>
            </a:r>
            <a:r>
              <a:rPr lang="en-CA" sz="1200" dirty="0">
                <a:solidFill>
                  <a:srgbClr val="0070C0"/>
                </a:solidFill>
                <a:latin typeface="+mn-lt"/>
              </a:rPr>
              <a:t> </a:t>
            </a:r>
            <a:endParaRPr lang="en-CA" sz="1200" baseline="-25000" dirty="0">
              <a:solidFill>
                <a:srgbClr val="0070C0"/>
              </a:solidFill>
              <a:latin typeface="+mn-lt"/>
            </a:endParaRPr>
          </a:p>
        </p:txBody>
      </p:sp>
      <p:sp>
        <p:nvSpPr>
          <p:cNvPr id="122" name="Text Box 5"/>
          <p:cNvSpPr txBox="1">
            <a:spLocks noChangeArrowheads="1"/>
          </p:cNvSpPr>
          <p:nvPr/>
        </p:nvSpPr>
        <p:spPr bwMode="auto">
          <a:xfrm>
            <a:off x="7499350" y="3424238"/>
            <a:ext cx="15240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r>
              <a:rPr lang="en-US" altLang="en-US" sz="1600" dirty="0" smtClean="0">
                <a:solidFill>
                  <a:srgbClr val="000000"/>
                </a:solidFill>
                <a:latin typeface="Symbol" panose="05050102010706020507" pitchFamily="18" charset="2"/>
              </a:rPr>
              <a:t>D</a:t>
            </a:r>
            <a:r>
              <a:rPr lang="en-US" altLang="en-US" sz="1600" i="1" dirty="0" smtClean="0">
                <a:solidFill>
                  <a:srgbClr val="000000"/>
                </a:solidFill>
                <a:latin typeface="Symbol" panose="05050102010706020507" pitchFamily="18" charset="2"/>
              </a:rPr>
              <a:t>t</a:t>
            </a:r>
            <a:r>
              <a:rPr lang="en-US" altLang="en-US" sz="1600" dirty="0" smtClean="0">
                <a:solidFill>
                  <a:srgbClr val="000000"/>
                </a:solidFill>
                <a:latin typeface="Symbol" panose="05050102010706020507" pitchFamily="18" charset="2"/>
              </a:rPr>
              <a:t> = </a:t>
            </a:r>
            <a:r>
              <a:rPr lang="en-US" altLang="en-US" sz="1600" dirty="0" smtClean="0">
                <a:solidFill>
                  <a:srgbClr val="000000"/>
                </a:solidFill>
                <a:latin typeface="+mj-lt"/>
              </a:rPr>
              <a:t>Negative</a:t>
            </a:r>
            <a:endParaRPr lang="en-US" altLang="en-US" sz="1500" baseline="-25000" dirty="0" smtClean="0">
              <a:solidFill>
                <a:srgbClr val="000000"/>
              </a:solidFill>
              <a:latin typeface="+mj-lt"/>
            </a:endParaRPr>
          </a:p>
        </p:txBody>
      </p:sp>
      <p:sp>
        <p:nvSpPr>
          <p:cNvPr id="163904" name="Right Arrow 122"/>
          <p:cNvSpPr>
            <a:spLocks noChangeArrowheads="1"/>
          </p:cNvSpPr>
          <p:nvPr/>
        </p:nvSpPr>
        <p:spPr bwMode="auto">
          <a:xfrm>
            <a:off x="4635500" y="3095625"/>
            <a:ext cx="163513" cy="158750"/>
          </a:xfrm>
          <a:prstGeom prst="rightArrow">
            <a:avLst>
              <a:gd name="adj1" fmla="val 50000"/>
              <a:gd name="adj2" fmla="val 50236"/>
            </a:avLst>
          </a:prstGeom>
          <a:solidFill>
            <a:schemeClr val="bg2"/>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905" name="Right Arrow 123"/>
          <p:cNvSpPr>
            <a:spLocks noChangeArrowheads="1"/>
          </p:cNvSpPr>
          <p:nvPr/>
        </p:nvSpPr>
        <p:spPr bwMode="auto">
          <a:xfrm>
            <a:off x="7562850" y="3103563"/>
            <a:ext cx="163513" cy="160337"/>
          </a:xfrm>
          <a:prstGeom prst="rightArrow">
            <a:avLst>
              <a:gd name="adj1" fmla="val 50000"/>
              <a:gd name="adj2" fmla="val 49739"/>
            </a:avLst>
          </a:prstGeom>
          <a:solidFill>
            <a:schemeClr val="bg2"/>
          </a:solidFill>
          <a:ln w="9525"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906" name="Oval 94"/>
          <p:cNvSpPr>
            <a:spLocks noChangeArrowheads="1"/>
          </p:cNvSpPr>
          <p:nvPr/>
        </p:nvSpPr>
        <p:spPr bwMode="auto">
          <a:xfrm>
            <a:off x="2646363" y="1782763"/>
            <a:ext cx="614362" cy="350837"/>
          </a:xfrm>
          <a:prstGeom prst="ellipse">
            <a:avLst/>
          </a:prstGeom>
          <a:noFill/>
          <a:ln w="9525" algn="ctr">
            <a:solidFill>
              <a:srgbClr val="008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cxnSp>
        <p:nvCxnSpPr>
          <p:cNvPr id="163907" name="Straight Connector 135168"/>
          <p:cNvCxnSpPr>
            <a:cxnSpLocks noChangeShapeType="1"/>
          </p:cNvCxnSpPr>
          <p:nvPr/>
        </p:nvCxnSpPr>
        <p:spPr bwMode="auto">
          <a:xfrm flipH="1">
            <a:off x="3143250" y="1562100"/>
            <a:ext cx="120650" cy="263525"/>
          </a:xfrm>
          <a:prstGeom prst="line">
            <a:avLst/>
          </a:prstGeom>
          <a:noFill/>
          <a:ln w="9525" algn="ctr">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908" name="Text Box 4"/>
          <p:cNvSpPr txBox="1">
            <a:spLocks noChangeArrowheads="1"/>
          </p:cNvSpPr>
          <p:nvPr/>
        </p:nvSpPr>
        <p:spPr bwMode="auto">
          <a:xfrm>
            <a:off x="1273175" y="1030288"/>
            <a:ext cx="11461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rgbClr val="008000"/>
                </a:solidFill>
              </a:rPr>
              <a:t>Negative </a:t>
            </a:r>
            <a:r>
              <a:rPr lang="en-US" altLang="en-US" sz="1400" i="1">
                <a:solidFill>
                  <a:srgbClr val="008000"/>
                </a:solidFill>
              </a:rPr>
              <a:t>D</a:t>
            </a:r>
            <a:r>
              <a:rPr lang="en-US" altLang="en-US" sz="1400" i="1" baseline="-25000">
                <a:solidFill>
                  <a:srgbClr val="008000"/>
                </a:solidFill>
              </a:rPr>
              <a:t>m</a:t>
            </a:r>
            <a:endParaRPr lang="en-US" altLang="en-US" sz="1400" baseline="-25000">
              <a:solidFill>
                <a:srgbClr val="008000"/>
              </a:solidFill>
            </a:endParaRPr>
          </a:p>
        </p:txBody>
      </p:sp>
      <p:sp>
        <p:nvSpPr>
          <p:cNvPr id="163909" name="Oval 129"/>
          <p:cNvSpPr>
            <a:spLocks noChangeArrowheads="1"/>
          </p:cNvSpPr>
          <p:nvPr/>
        </p:nvSpPr>
        <p:spPr bwMode="auto">
          <a:xfrm>
            <a:off x="941388" y="1474788"/>
            <a:ext cx="614362" cy="350837"/>
          </a:xfrm>
          <a:prstGeom prst="ellipse">
            <a:avLst/>
          </a:prstGeom>
          <a:noFill/>
          <a:ln w="9525" algn="ctr">
            <a:solidFill>
              <a:srgbClr val="008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cxnSp>
        <p:nvCxnSpPr>
          <p:cNvPr id="163910" name="Straight Connector 130"/>
          <p:cNvCxnSpPr>
            <a:cxnSpLocks noChangeShapeType="1"/>
          </p:cNvCxnSpPr>
          <p:nvPr/>
        </p:nvCxnSpPr>
        <p:spPr bwMode="auto">
          <a:xfrm flipH="1">
            <a:off x="1504950" y="1304925"/>
            <a:ext cx="120650" cy="261938"/>
          </a:xfrm>
          <a:prstGeom prst="line">
            <a:avLst/>
          </a:prstGeom>
          <a:noFill/>
          <a:ln w="9525" algn="ctr">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911" name="Text Box 4"/>
          <p:cNvSpPr txBox="1">
            <a:spLocks noChangeArrowheads="1"/>
          </p:cNvSpPr>
          <p:nvPr/>
        </p:nvSpPr>
        <p:spPr bwMode="auto">
          <a:xfrm>
            <a:off x="2644775" y="1238250"/>
            <a:ext cx="10175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rgbClr val="008000"/>
                </a:solidFill>
              </a:rPr>
              <a:t>Positive </a:t>
            </a:r>
            <a:r>
              <a:rPr lang="en-US" altLang="en-US" sz="1400" i="1">
                <a:solidFill>
                  <a:srgbClr val="008000"/>
                </a:solidFill>
              </a:rPr>
              <a:t>D</a:t>
            </a:r>
            <a:r>
              <a:rPr lang="en-US" altLang="en-US" sz="1400" i="1" baseline="-25000">
                <a:solidFill>
                  <a:srgbClr val="008000"/>
                </a:solidFill>
              </a:rPr>
              <a:t>m</a:t>
            </a:r>
            <a:endParaRPr lang="en-US" altLang="en-US" sz="1400" baseline="-25000">
              <a:solidFill>
                <a:srgbClr val="008000"/>
              </a:solidFill>
            </a:endParaRPr>
          </a:p>
        </p:txBody>
      </p:sp>
      <p:cxnSp>
        <p:nvCxnSpPr>
          <p:cNvPr id="163912" name="Straight Connector 137"/>
          <p:cNvCxnSpPr>
            <a:cxnSpLocks noChangeShapeType="1"/>
          </p:cNvCxnSpPr>
          <p:nvPr/>
        </p:nvCxnSpPr>
        <p:spPr bwMode="auto">
          <a:xfrm flipH="1">
            <a:off x="3133725" y="1455738"/>
            <a:ext cx="976313" cy="360362"/>
          </a:xfrm>
          <a:prstGeom prst="line">
            <a:avLst/>
          </a:prstGeom>
          <a:noFill/>
          <a:ln w="9525" algn="ctr">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913" name="Freeform 135184"/>
          <p:cNvSpPr>
            <a:spLocks/>
          </p:cNvSpPr>
          <p:nvPr/>
        </p:nvSpPr>
        <p:spPr bwMode="auto">
          <a:xfrm>
            <a:off x="1544638" y="1677988"/>
            <a:ext cx="2646362" cy="1189037"/>
          </a:xfrm>
          <a:custGeom>
            <a:avLst/>
            <a:gdLst>
              <a:gd name="T0" fmla="*/ 0 w 2645546"/>
              <a:gd name="T1" fmla="*/ 0 h 1189607"/>
              <a:gd name="T2" fmla="*/ 320289 w 2645546"/>
              <a:gd name="T3" fmla="*/ 247741 h 1189607"/>
              <a:gd name="T4" fmla="*/ 1138798 w 2645546"/>
              <a:gd name="T5" fmla="*/ 637051 h 1189607"/>
              <a:gd name="T6" fmla="*/ 2019587 w 2645546"/>
              <a:gd name="T7" fmla="*/ 964425 h 1189607"/>
              <a:gd name="T8" fmla="*/ 2651264 w 2645546"/>
              <a:gd name="T9" fmla="*/ 1185623 h 11896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45546" h="1189607">
                <a:moveTo>
                  <a:pt x="0" y="0"/>
                </a:moveTo>
                <a:cubicBezTo>
                  <a:pt x="65103" y="71021"/>
                  <a:pt x="130206" y="142042"/>
                  <a:pt x="319596" y="248574"/>
                </a:cubicBezTo>
                <a:cubicBezTo>
                  <a:pt x="508986" y="355106"/>
                  <a:pt x="853736" y="519343"/>
                  <a:pt x="1136342" y="639192"/>
                </a:cubicBezTo>
                <a:cubicBezTo>
                  <a:pt x="1418948" y="759041"/>
                  <a:pt x="1763697" y="875930"/>
                  <a:pt x="2015231" y="967666"/>
                </a:cubicBezTo>
                <a:cubicBezTo>
                  <a:pt x="2266765" y="1059402"/>
                  <a:pt x="2456155" y="1124504"/>
                  <a:pt x="2645546" y="1189607"/>
                </a:cubicBezTo>
              </a:path>
            </a:pathLst>
          </a:custGeom>
          <a:noFill/>
          <a:ln w="9525" cap="flat" cmpd="sng" algn="ctr">
            <a:solidFill>
              <a:srgbClr val="008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14" name="Rectangle 135186"/>
          <p:cNvSpPr>
            <a:spLocks noChangeArrowheads="1"/>
          </p:cNvSpPr>
          <p:nvPr/>
        </p:nvSpPr>
        <p:spPr bwMode="auto">
          <a:xfrm>
            <a:off x="2308225" y="3829050"/>
            <a:ext cx="49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i="1" dirty="0" err="1"/>
              <a:t>D</a:t>
            </a:r>
            <a:r>
              <a:rPr lang="en-US" altLang="en-US" sz="2000" i="1" baseline="-25000" dirty="0" err="1"/>
              <a:t>m</a:t>
            </a:r>
            <a:endParaRPr lang="en-CA" altLang="en-US" sz="2000" dirty="0"/>
          </a:p>
        </p:txBody>
      </p:sp>
      <p:graphicFrame>
        <p:nvGraphicFramePr>
          <p:cNvPr id="163915" name="Object 6"/>
          <p:cNvGraphicFramePr>
            <a:graphicFrameLocks noChangeAspect="1"/>
          </p:cNvGraphicFramePr>
          <p:nvPr/>
        </p:nvGraphicFramePr>
        <p:xfrm>
          <a:off x="5210175" y="4210050"/>
          <a:ext cx="1885950" cy="1063625"/>
        </p:xfrm>
        <a:graphic>
          <a:graphicData uri="http://schemas.openxmlformats.org/presentationml/2006/ole">
            <mc:AlternateContent xmlns:mc="http://schemas.openxmlformats.org/markup-compatibility/2006">
              <mc:Choice xmlns:v="urn:schemas-microsoft-com:vml" Requires="v">
                <p:oleObj spid="_x0000_s163958" name="Equation" r:id="rId6" imgW="698197" imgH="393529" progId="Equation.3">
                  <p:embed/>
                </p:oleObj>
              </mc:Choice>
              <mc:Fallback>
                <p:oleObj name="Equation" r:id="rId6" imgW="698197" imgH="393529"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0175" y="4210050"/>
                        <a:ext cx="188595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63916" name="Straight Arrow Connector 135188"/>
          <p:cNvCxnSpPr>
            <a:cxnSpLocks noChangeShapeType="1"/>
          </p:cNvCxnSpPr>
          <p:nvPr/>
        </p:nvCxnSpPr>
        <p:spPr bwMode="auto">
          <a:xfrm flipH="1" flipV="1">
            <a:off x="6781800" y="5237163"/>
            <a:ext cx="142875" cy="276225"/>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917" name="Straight Arrow Connector 151"/>
          <p:cNvCxnSpPr>
            <a:cxnSpLocks noChangeShapeType="1"/>
          </p:cNvCxnSpPr>
          <p:nvPr/>
        </p:nvCxnSpPr>
        <p:spPr bwMode="auto">
          <a:xfrm flipH="1">
            <a:off x="6969125" y="3790950"/>
            <a:ext cx="754063" cy="657225"/>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918" name="Rectangle 154"/>
          <p:cNvSpPr>
            <a:spLocks noChangeArrowheads="1"/>
          </p:cNvSpPr>
          <p:nvPr/>
        </p:nvSpPr>
        <p:spPr bwMode="auto">
          <a:xfrm>
            <a:off x="1704975" y="747713"/>
            <a:ext cx="1117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t>Silica glass</a:t>
            </a:r>
            <a:endParaRPr lang="en-CA" altLang="en-US" sz="1600"/>
          </a:p>
        </p:txBody>
      </p:sp>
      <p:cxnSp>
        <p:nvCxnSpPr>
          <p:cNvPr id="163919" name="Straight Arrow Connector 156"/>
          <p:cNvCxnSpPr>
            <a:cxnSpLocks noChangeShapeType="1"/>
          </p:cNvCxnSpPr>
          <p:nvPr/>
        </p:nvCxnSpPr>
        <p:spPr bwMode="auto">
          <a:xfrm flipH="1">
            <a:off x="6924675" y="2085975"/>
            <a:ext cx="825500" cy="2308225"/>
          </a:xfrm>
          <a:prstGeom prst="straightConnector1">
            <a:avLst/>
          </a:prstGeom>
          <a:noFill/>
          <a:ln w="9525" algn="ctr">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920" name="Straight Connector 164"/>
          <p:cNvCxnSpPr>
            <a:cxnSpLocks noChangeShapeType="1"/>
          </p:cNvCxnSpPr>
          <p:nvPr/>
        </p:nvCxnSpPr>
        <p:spPr bwMode="auto">
          <a:xfrm>
            <a:off x="8078788" y="966788"/>
            <a:ext cx="0" cy="279400"/>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921" name="Straight Connector 166"/>
          <p:cNvCxnSpPr>
            <a:cxnSpLocks noChangeShapeType="1"/>
          </p:cNvCxnSpPr>
          <p:nvPr/>
        </p:nvCxnSpPr>
        <p:spPr bwMode="auto">
          <a:xfrm>
            <a:off x="7888288" y="973138"/>
            <a:ext cx="0" cy="279400"/>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3922" name="Rectangle 35"/>
          <p:cNvSpPr>
            <a:spLocks noChangeArrowheads="1"/>
          </p:cNvSpPr>
          <p:nvPr/>
        </p:nvSpPr>
        <p:spPr bwMode="auto">
          <a:xfrm>
            <a:off x="8020050" y="1236663"/>
            <a:ext cx="107950" cy="48577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63923" name="Rectangle 41"/>
          <p:cNvSpPr>
            <a:spLocks noChangeArrowheads="1"/>
          </p:cNvSpPr>
          <p:nvPr/>
        </p:nvSpPr>
        <p:spPr bwMode="auto">
          <a:xfrm>
            <a:off x="7837488" y="1236663"/>
            <a:ext cx="111125" cy="485775"/>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solidFill>
                <a:srgbClr val="0070C0"/>
              </a:solidFill>
            </a:endParaRPr>
          </a:p>
        </p:txBody>
      </p:sp>
      <p:cxnSp>
        <p:nvCxnSpPr>
          <p:cNvPr id="163924" name="Straight Arrow Connector 101"/>
          <p:cNvCxnSpPr>
            <a:cxnSpLocks noChangeShapeType="1"/>
          </p:cNvCxnSpPr>
          <p:nvPr/>
        </p:nvCxnSpPr>
        <p:spPr bwMode="auto">
          <a:xfrm>
            <a:off x="7891463" y="1012825"/>
            <a:ext cx="184150" cy="0"/>
          </a:xfrm>
          <a:prstGeom prst="straightConnector1">
            <a:avLst/>
          </a:prstGeom>
          <a:noFill/>
          <a:ln w="9525" algn="ctr">
            <a:solidFill>
              <a:schemeClr val="tx1"/>
            </a:solidFill>
            <a:round/>
            <a:headEnd type="arrow"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Text Box 5"/>
          <p:cNvSpPr txBox="1">
            <a:spLocks noChangeArrowheads="1"/>
          </p:cNvSpPr>
          <p:nvPr/>
        </p:nvSpPr>
        <p:spPr bwMode="auto">
          <a:xfrm>
            <a:off x="7745413" y="695325"/>
            <a:ext cx="466725"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defRPr/>
            </a:pPr>
            <a:r>
              <a:rPr lang="en-US" altLang="en-US" sz="1400" dirty="0" smtClean="0">
                <a:solidFill>
                  <a:srgbClr val="000000"/>
                </a:solidFill>
                <a:latin typeface="Symbol" panose="05050102010706020507" pitchFamily="18" charset="2"/>
              </a:rPr>
              <a:t>D</a:t>
            </a:r>
            <a:r>
              <a:rPr lang="en-US" altLang="en-US" sz="1400" i="1" dirty="0" smtClean="0">
                <a:solidFill>
                  <a:srgbClr val="000000"/>
                </a:solidFill>
                <a:latin typeface="Symbol" panose="05050102010706020507" pitchFamily="18" charset="2"/>
              </a:rPr>
              <a:t>t</a:t>
            </a:r>
            <a:endParaRPr lang="en-US" altLang="en-US" sz="1500" baseline="-25000" dirty="0" smtClean="0">
              <a:solidFill>
                <a:srgbClr val="000000"/>
              </a:solidFill>
              <a:latin typeface="+mj-lt"/>
            </a:endParaRPr>
          </a:p>
        </p:txBody>
      </p:sp>
      <p:cxnSp>
        <p:nvCxnSpPr>
          <p:cNvPr id="163926" name="Straight Arrow Connector 37"/>
          <p:cNvCxnSpPr>
            <a:cxnSpLocks noChangeShapeType="1"/>
          </p:cNvCxnSpPr>
          <p:nvPr/>
        </p:nvCxnSpPr>
        <p:spPr bwMode="auto">
          <a:xfrm>
            <a:off x="7499350" y="1720850"/>
            <a:ext cx="768350" cy="0"/>
          </a:xfrm>
          <a:prstGeom prst="straightConnector1">
            <a:avLst/>
          </a:prstGeom>
          <a:noFill/>
          <a:ln w="9525" algn="ctr">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3927" name="Straight Arrow Connector 107"/>
          <p:cNvCxnSpPr>
            <a:cxnSpLocks noChangeShapeType="1"/>
          </p:cNvCxnSpPr>
          <p:nvPr/>
        </p:nvCxnSpPr>
        <p:spPr bwMode="auto">
          <a:xfrm>
            <a:off x="7469188" y="3429000"/>
            <a:ext cx="785812" cy="0"/>
          </a:xfrm>
          <a:prstGeom prst="straightConnector1">
            <a:avLst/>
          </a:prstGeom>
          <a:noFill/>
          <a:ln w="9525" algn="ctr">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8" name="Rectangle 135186"/>
          <p:cNvSpPr>
            <a:spLocks noChangeArrowheads="1"/>
          </p:cNvSpPr>
          <p:nvPr/>
        </p:nvSpPr>
        <p:spPr bwMode="auto">
          <a:xfrm>
            <a:off x="761556" y="850001"/>
            <a:ext cx="3962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i="1" dirty="0" smtClean="0"/>
              <a:t>N</a:t>
            </a:r>
            <a:r>
              <a:rPr lang="en-US" altLang="en-US" sz="1600" i="1" baseline="-25000" dirty="0" smtClean="0">
                <a:latin typeface="Arial" panose="020B0604020202020204" pitchFamily="34" charset="0"/>
                <a:cs typeface="Arial" panose="020B0604020202020204" pitchFamily="34" charset="0"/>
              </a:rPr>
              <a:t>g</a:t>
            </a:r>
            <a:endParaRPr lang="en-CA" altLang="en-US" sz="16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65891" name="Object 2"/>
          <p:cNvGraphicFramePr>
            <a:graphicFrameLocks noChangeAspect="1"/>
          </p:cNvGraphicFramePr>
          <p:nvPr/>
        </p:nvGraphicFramePr>
        <p:xfrm>
          <a:off x="5459413" y="987425"/>
          <a:ext cx="3124200" cy="1085850"/>
        </p:xfrm>
        <a:graphic>
          <a:graphicData uri="http://schemas.openxmlformats.org/presentationml/2006/ole">
            <mc:AlternateContent xmlns:mc="http://schemas.openxmlformats.org/markup-compatibility/2006">
              <mc:Choice xmlns:v="urn:schemas-microsoft-com:vml" Requires="v">
                <p:oleObj spid="_x0000_s165989" name="Equation" r:id="rId4" imgW="1397000" imgH="482600" progId="Equation.3">
                  <p:embed/>
                </p:oleObj>
              </mc:Choice>
              <mc:Fallback>
                <p:oleObj name="Equation" r:id="rId4" imgW="1397000" imgH="482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9413" y="987425"/>
                        <a:ext cx="3124200" cy="108585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5892" name="Text Box 4"/>
          <p:cNvSpPr txBox="1">
            <a:spLocks noChangeArrowheads="1"/>
          </p:cNvSpPr>
          <p:nvPr/>
        </p:nvSpPr>
        <p:spPr bwMode="auto">
          <a:xfrm>
            <a:off x="423863" y="228600"/>
            <a:ext cx="78867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a:solidFill>
                  <a:srgbClr val="FF020B"/>
                </a:solidFill>
              </a:rPr>
              <a:t>Waveguide Dimension and Chromatic Dispersion</a:t>
            </a:r>
            <a:endParaRPr lang="en-US" altLang="en-US"/>
          </a:p>
        </p:txBody>
      </p:sp>
      <p:sp>
        <p:nvSpPr>
          <p:cNvPr id="165893"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65894" name="Object 4"/>
          <p:cNvGraphicFramePr>
            <a:graphicFrameLocks noChangeAspect="1"/>
          </p:cNvGraphicFramePr>
          <p:nvPr/>
        </p:nvGraphicFramePr>
        <p:xfrm>
          <a:off x="5481638" y="2517775"/>
          <a:ext cx="2724150" cy="1220788"/>
        </p:xfrm>
        <a:graphic>
          <a:graphicData uri="http://schemas.openxmlformats.org/presentationml/2006/ole">
            <mc:AlternateContent xmlns:mc="http://schemas.openxmlformats.org/markup-compatibility/2006">
              <mc:Choice xmlns:v="urn:schemas-microsoft-com:vml" Requires="v">
                <p:oleObj spid="_x0000_s165990" name="Equation" r:id="rId6" imgW="952087" imgH="431613" progId="Equation.3">
                  <p:embed/>
                </p:oleObj>
              </mc:Choice>
              <mc:Fallback>
                <p:oleObj name="Equation" r:id="rId6" imgW="952087" imgH="431613"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1638" y="2517775"/>
                        <a:ext cx="2724150" cy="1220788"/>
                      </a:xfrm>
                      <a:prstGeom prst="rect">
                        <a:avLst/>
                      </a:prstGeom>
                      <a:solidFill>
                        <a:srgbClr val="FFD653"/>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5895"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65896" name="Object 7"/>
          <p:cNvGraphicFramePr>
            <a:graphicFrameLocks noChangeAspect="1"/>
          </p:cNvGraphicFramePr>
          <p:nvPr/>
        </p:nvGraphicFramePr>
        <p:xfrm>
          <a:off x="2244725" y="4770438"/>
          <a:ext cx="4654550" cy="919162"/>
        </p:xfrm>
        <a:graphic>
          <a:graphicData uri="http://schemas.openxmlformats.org/presentationml/2006/ole">
            <mc:AlternateContent xmlns:mc="http://schemas.openxmlformats.org/markup-compatibility/2006">
              <mc:Choice xmlns:v="urn:schemas-microsoft-com:vml" Requires="v">
                <p:oleObj spid="_x0000_s165991" name="Equation" r:id="rId8" imgW="2159000" imgH="431800" progId="Equation.3">
                  <p:embed/>
                </p:oleObj>
              </mc:Choice>
              <mc:Fallback>
                <p:oleObj name="Equation" r:id="rId8" imgW="2159000" imgH="4318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4725" y="4770438"/>
                        <a:ext cx="4654550" cy="919162"/>
                      </a:xfrm>
                      <a:prstGeom prst="rect">
                        <a:avLst/>
                      </a:prstGeom>
                      <a:solidFill>
                        <a:srgbClr val="D2D2F4"/>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5897" name="TextBox 9"/>
          <p:cNvSpPr txBox="1">
            <a:spLocks noChangeArrowheads="1"/>
          </p:cNvSpPr>
          <p:nvPr/>
        </p:nvSpPr>
        <p:spPr bwMode="auto">
          <a:xfrm>
            <a:off x="936625" y="5749925"/>
            <a:ext cx="74914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rgbClr val="FF020B"/>
                </a:solidFill>
              </a:rPr>
              <a:t>Waveguide dispersion depends on the guide properties</a:t>
            </a:r>
          </a:p>
        </p:txBody>
      </p:sp>
      <p:pic>
        <p:nvPicPr>
          <p:cNvPr id="165898" name="Picture 10" descr="K:\All My Files\Book, Optoelectronics, Pearson\##2ndEdition\#Chapters, The Textbook (2nd Edition)\Ch02, Waveguides,2nd Edition\#2-22-D vsWavelength2(CNV)_COLOR.t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863" y="877888"/>
            <a:ext cx="4776787"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3"/>
          <p:cNvSpPr txBox="1">
            <a:spLocks noChangeArrowheads="1"/>
          </p:cNvSpPr>
          <p:nvPr/>
        </p:nvSpPr>
        <p:spPr bwMode="auto">
          <a:xfrm>
            <a:off x="2209800" y="152400"/>
            <a:ext cx="434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Profile Dispersion</a:t>
            </a:r>
            <a:endParaRPr lang="en-US" altLang="en-US"/>
          </a:p>
        </p:txBody>
      </p:sp>
      <p:sp>
        <p:nvSpPr>
          <p:cNvPr id="167939" name="Text Box 7"/>
          <p:cNvSpPr txBox="1">
            <a:spLocks noChangeArrowheads="1"/>
          </p:cNvSpPr>
          <p:nvPr/>
        </p:nvSpPr>
        <p:spPr bwMode="auto">
          <a:xfrm>
            <a:off x="990600" y="733425"/>
            <a:ext cx="7086600" cy="116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a:latin typeface="Times" panose="02020603050405020304" pitchFamily="18" charset="0"/>
              </a:rPr>
              <a:t>Group velocity </a:t>
            </a:r>
            <a:r>
              <a:rPr lang="en-US" altLang="en-US" sz="2000" i="1">
                <a:latin typeface="Arial" panose="020B0604020202020204" pitchFamily="34" charset="0"/>
              </a:rPr>
              <a:t>v</a:t>
            </a:r>
            <a:r>
              <a:rPr lang="en-US" altLang="en-US" sz="2000" i="1" baseline="-25000">
                <a:latin typeface="Arial" panose="020B0604020202020204" pitchFamily="34" charset="0"/>
              </a:rPr>
              <a:t>g</a:t>
            </a:r>
            <a:r>
              <a:rPr lang="en-US" altLang="en-US" sz="2000">
                <a:latin typeface="Times" panose="02020603050405020304" pitchFamily="18" charset="0"/>
              </a:rPr>
              <a:t>(01) of the fundamental mode depends on </a:t>
            </a:r>
            <a:r>
              <a:rPr lang="en-US" altLang="en-US" sz="2000">
                <a:latin typeface="Symbol" panose="05050102010706020507" pitchFamily="18" charset="2"/>
              </a:rPr>
              <a:t>D</a:t>
            </a:r>
            <a:r>
              <a:rPr lang="en-US" altLang="en-US" sz="2000">
                <a:latin typeface="Times" panose="02020603050405020304" pitchFamily="18" charset="0"/>
              </a:rPr>
              <a:t>, refractive index difference.</a:t>
            </a:r>
          </a:p>
          <a:p>
            <a:pPr>
              <a:spcBef>
                <a:spcPct val="50000"/>
              </a:spcBef>
            </a:pPr>
            <a:r>
              <a:rPr lang="en-US" altLang="en-US" sz="2000">
                <a:latin typeface="Symbol" panose="05050102010706020507" pitchFamily="18" charset="2"/>
              </a:rPr>
              <a:t>D</a:t>
            </a:r>
            <a:r>
              <a:rPr lang="en-US" altLang="en-US" sz="2000">
                <a:latin typeface="Times" panose="02020603050405020304" pitchFamily="18" charset="0"/>
              </a:rPr>
              <a:t> may not be constant over a range of wavelengths: </a:t>
            </a:r>
            <a:r>
              <a:rPr lang="en-US" altLang="en-US" sz="2000">
                <a:latin typeface="Symbol" panose="05050102010706020507" pitchFamily="18" charset="2"/>
              </a:rPr>
              <a:t>D</a:t>
            </a:r>
            <a:r>
              <a:rPr lang="en-US" altLang="en-US" sz="2000">
                <a:latin typeface="Times" panose="02020603050405020304" pitchFamily="18" charset="0"/>
              </a:rPr>
              <a:t> = </a:t>
            </a:r>
            <a:r>
              <a:rPr lang="en-US" altLang="en-US" sz="2000">
                <a:latin typeface="Symbol" panose="05050102010706020507" pitchFamily="18" charset="2"/>
              </a:rPr>
              <a:t>D</a:t>
            </a:r>
            <a:r>
              <a:rPr lang="en-US" altLang="en-US" sz="2000">
                <a:latin typeface="Times" panose="02020603050405020304" pitchFamily="18" charset="0"/>
              </a:rPr>
              <a:t>(</a:t>
            </a:r>
            <a:r>
              <a:rPr lang="en-US" altLang="en-US" sz="2000" i="1">
                <a:latin typeface="Symbol" panose="05050102010706020507" pitchFamily="18" charset="2"/>
              </a:rPr>
              <a:t></a:t>
            </a:r>
            <a:r>
              <a:rPr lang="en-US" altLang="en-US" sz="2000">
                <a:latin typeface="Times" panose="02020603050405020304" pitchFamily="18" charset="0"/>
              </a:rPr>
              <a:t>)</a:t>
            </a:r>
          </a:p>
        </p:txBody>
      </p:sp>
      <p:graphicFrame>
        <p:nvGraphicFramePr>
          <p:cNvPr id="167940" name="Object 8"/>
          <p:cNvGraphicFramePr>
            <a:graphicFrameLocks noChangeAspect="1"/>
          </p:cNvGraphicFramePr>
          <p:nvPr/>
        </p:nvGraphicFramePr>
        <p:xfrm>
          <a:off x="1066800" y="2133600"/>
          <a:ext cx="1435100" cy="685800"/>
        </p:xfrm>
        <a:graphic>
          <a:graphicData uri="http://schemas.openxmlformats.org/presentationml/2006/ole">
            <mc:AlternateContent xmlns:mc="http://schemas.openxmlformats.org/markup-compatibility/2006">
              <mc:Choice xmlns:v="urn:schemas-microsoft-com:vml" Requires="v">
                <p:oleObj spid="_x0000_s167973" name="Equation" r:id="rId4" imgW="1435100" imgH="685800" progId="Equation.3">
                  <p:embed/>
                </p:oleObj>
              </mc:Choice>
              <mc:Fallback>
                <p:oleObj name="Equation" r:id="rId4" imgW="1435100" imgH="6858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133600"/>
                        <a:ext cx="14351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41" name="Text Box 9"/>
          <p:cNvSpPr txBox="1">
            <a:spLocks noChangeArrowheads="1"/>
          </p:cNvSpPr>
          <p:nvPr/>
        </p:nvSpPr>
        <p:spPr bwMode="auto">
          <a:xfrm>
            <a:off x="2819400" y="2133600"/>
            <a:ext cx="4876800" cy="141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i="1">
                <a:solidFill>
                  <a:srgbClr val="002060"/>
                </a:solidFill>
                <a:latin typeface="Times" panose="02020603050405020304" pitchFamily="18" charset="0"/>
              </a:rPr>
              <a:t>D</a:t>
            </a:r>
            <a:r>
              <a:rPr lang="en-US" altLang="en-US" sz="2000" i="1" baseline="-25000">
                <a:solidFill>
                  <a:srgbClr val="002060"/>
                </a:solidFill>
                <a:latin typeface="Times" panose="02020603050405020304" pitchFamily="18" charset="0"/>
              </a:rPr>
              <a:t>p</a:t>
            </a:r>
            <a:r>
              <a:rPr lang="en-US" altLang="en-US" sz="2000">
                <a:solidFill>
                  <a:srgbClr val="002060"/>
                </a:solidFill>
                <a:latin typeface="Times" panose="02020603050405020304" pitchFamily="18" charset="0"/>
              </a:rPr>
              <a:t> = </a:t>
            </a:r>
            <a:r>
              <a:rPr lang="en-US" altLang="en-US" sz="2000" i="1">
                <a:solidFill>
                  <a:srgbClr val="002060"/>
                </a:solidFill>
                <a:latin typeface="Times" panose="02020603050405020304" pitchFamily="18" charset="0"/>
              </a:rPr>
              <a:t>Profile dispersion coefficient</a:t>
            </a:r>
          </a:p>
          <a:p>
            <a:pPr>
              <a:spcBef>
                <a:spcPct val="50000"/>
              </a:spcBef>
            </a:pPr>
            <a:r>
              <a:rPr lang="en-US" altLang="en-US" sz="2000" i="1">
                <a:solidFill>
                  <a:srgbClr val="002060"/>
                </a:solidFill>
                <a:latin typeface="Times" panose="02020603050405020304" pitchFamily="18" charset="0"/>
              </a:rPr>
              <a:t>D</a:t>
            </a:r>
            <a:r>
              <a:rPr lang="en-US" altLang="en-US" sz="2000" i="1" baseline="-25000">
                <a:solidFill>
                  <a:srgbClr val="002060"/>
                </a:solidFill>
                <a:latin typeface="Times" panose="02020603050405020304" pitchFamily="18" charset="0"/>
              </a:rPr>
              <a:t>p</a:t>
            </a:r>
            <a:r>
              <a:rPr lang="en-US" altLang="en-US" sz="2000" i="1">
                <a:solidFill>
                  <a:srgbClr val="002060"/>
                </a:solidFill>
                <a:latin typeface="Times" panose="02020603050405020304" pitchFamily="18" charset="0"/>
              </a:rPr>
              <a:t> </a:t>
            </a:r>
            <a:r>
              <a:rPr lang="en-US" altLang="en-US" sz="2000">
                <a:solidFill>
                  <a:srgbClr val="002060"/>
                </a:solidFill>
                <a:latin typeface="Times" panose="02020603050405020304" pitchFamily="18" charset="0"/>
              </a:rPr>
              <a:t>&lt;  0.1 ps nm</a:t>
            </a:r>
            <a:r>
              <a:rPr lang="en-US" altLang="en-US" sz="2000" baseline="30000">
                <a:solidFill>
                  <a:srgbClr val="002060"/>
                </a:solidFill>
                <a:latin typeface="Times" panose="02020603050405020304" pitchFamily="18" charset="0"/>
              </a:rPr>
              <a:t>-1</a:t>
            </a:r>
            <a:r>
              <a:rPr lang="en-US" altLang="en-US" sz="2000">
                <a:solidFill>
                  <a:srgbClr val="002060"/>
                </a:solidFill>
                <a:latin typeface="Times" panose="02020603050405020304" pitchFamily="18" charset="0"/>
              </a:rPr>
              <a:t> km</a:t>
            </a:r>
            <a:r>
              <a:rPr lang="en-US" altLang="en-US" sz="2000" baseline="30000">
                <a:solidFill>
                  <a:srgbClr val="002060"/>
                </a:solidFill>
                <a:latin typeface="Times" panose="02020603050405020304" pitchFamily="18" charset="0"/>
              </a:rPr>
              <a:t>-1</a:t>
            </a:r>
          </a:p>
          <a:p>
            <a:pPr>
              <a:spcBef>
                <a:spcPct val="50000"/>
              </a:spcBef>
            </a:pPr>
            <a:r>
              <a:rPr lang="en-US" altLang="en-US" sz="2000">
                <a:solidFill>
                  <a:srgbClr val="002060"/>
                </a:solidFill>
                <a:latin typeface="Times" panose="02020603050405020304" pitchFamily="18" charset="0"/>
              </a:rPr>
              <a:t>Can generally be ignored</a:t>
            </a:r>
            <a:r>
              <a:rPr lang="en-US" altLang="en-US" i="1">
                <a:latin typeface="Times" panose="02020603050405020304" pitchFamily="18" charset="0"/>
              </a:rPr>
              <a:t> </a:t>
            </a:r>
          </a:p>
        </p:txBody>
      </p:sp>
      <p:sp>
        <p:nvSpPr>
          <p:cNvPr id="167942" name="Text Box 10"/>
          <p:cNvSpPr txBox="1">
            <a:spLocks noChangeArrowheads="1"/>
          </p:cNvSpPr>
          <p:nvPr/>
        </p:nvSpPr>
        <p:spPr bwMode="auto">
          <a:xfrm>
            <a:off x="914400" y="3733800"/>
            <a:ext cx="7010400" cy="217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Aft>
                <a:spcPts val="600"/>
              </a:spcAft>
            </a:pPr>
            <a:r>
              <a:rPr lang="en-US" altLang="en-US" b="1">
                <a:solidFill>
                  <a:srgbClr val="002060"/>
                </a:solidFill>
                <a:latin typeface="Times" panose="02020603050405020304" pitchFamily="18" charset="0"/>
              </a:rPr>
              <a:t>NOTE</a:t>
            </a:r>
            <a:endParaRPr lang="en-US" altLang="en-US">
              <a:solidFill>
                <a:srgbClr val="002060"/>
              </a:solidFill>
              <a:latin typeface="Times" panose="02020603050405020304" pitchFamily="18" charset="0"/>
            </a:endParaRPr>
          </a:p>
          <a:p>
            <a:pPr algn="ctr">
              <a:spcAft>
                <a:spcPts val="600"/>
              </a:spcAft>
            </a:pPr>
            <a:r>
              <a:rPr lang="en-US" altLang="en-US">
                <a:solidFill>
                  <a:srgbClr val="002060"/>
                </a:solidFill>
                <a:latin typeface="Times" panose="02020603050405020304" pitchFamily="18" charset="0"/>
              </a:rPr>
              <a:t>Total intramode (chromatic) dispersion  coefficient </a:t>
            </a:r>
            <a:r>
              <a:rPr lang="en-US" altLang="en-US" i="1">
                <a:solidFill>
                  <a:srgbClr val="002060"/>
                </a:solidFill>
                <a:latin typeface="Times" panose="02020603050405020304" pitchFamily="18" charset="0"/>
              </a:rPr>
              <a:t>D</a:t>
            </a:r>
            <a:r>
              <a:rPr lang="en-US" altLang="en-US" i="1" baseline="-25000">
                <a:solidFill>
                  <a:srgbClr val="002060"/>
                </a:solidFill>
                <a:latin typeface="Times" panose="02020603050405020304" pitchFamily="18" charset="0"/>
              </a:rPr>
              <a:t>ch</a:t>
            </a:r>
            <a:endParaRPr lang="en-US" altLang="en-US">
              <a:solidFill>
                <a:srgbClr val="002060"/>
              </a:solidFill>
              <a:latin typeface="Times" panose="02020603050405020304" pitchFamily="18" charset="0"/>
            </a:endParaRPr>
          </a:p>
          <a:p>
            <a:pPr algn="ctr">
              <a:spcAft>
                <a:spcPts val="600"/>
              </a:spcAft>
            </a:pPr>
            <a:r>
              <a:rPr lang="en-US" altLang="en-US" i="1">
                <a:solidFill>
                  <a:srgbClr val="002060"/>
                </a:solidFill>
                <a:latin typeface="Times" panose="02020603050405020304" pitchFamily="18" charset="0"/>
              </a:rPr>
              <a:t>D</a:t>
            </a:r>
            <a:r>
              <a:rPr lang="en-US" altLang="en-US" i="1" baseline="-25000">
                <a:solidFill>
                  <a:srgbClr val="002060"/>
                </a:solidFill>
                <a:latin typeface="Times" panose="02020603050405020304" pitchFamily="18" charset="0"/>
              </a:rPr>
              <a:t>ch</a:t>
            </a:r>
            <a:r>
              <a:rPr lang="en-US" altLang="en-US">
                <a:solidFill>
                  <a:srgbClr val="002060"/>
                </a:solidFill>
                <a:latin typeface="Times" panose="02020603050405020304" pitchFamily="18" charset="0"/>
              </a:rPr>
              <a:t> = </a:t>
            </a:r>
            <a:r>
              <a:rPr lang="en-US" altLang="en-US" i="1">
                <a:solidFill>
                  <a:srgbClr val="002060"/>
                </a:solidFill>
                <a:latin typeface="Times" panose="02020603050405020304" pitchFamily="18" charset="0"/>
              </a:rPr>
              <a:t>D</a:t>
            </a:r>
            <a:r>
              <a:rPr lang="en-US" altLang="en-US" i="1" baseline="-25000">
                <a:solidFill>
                  <a:srgbClr val="002060"/>
                </a:solidFill>
                <a:latin typeface="Times" panose="02020603050405020304" pitchFamily="18" charset="0"/>
              </a:rPr>
              <a:t>m</a:t>
            </a:r>
            <a:r>
              <a:rPr lang="en-US" altLang="en-US">
                <a:solidFill>
                  <a:srgbClr val="002060"/>
                </a:solidFill>
                <a:latin typeface="Times" panose="02020603050405020304" pitchFamily="18" charset="0"/>
              </a:rPr>
              <a:t> + </a:t>
            </a:r>
            <a:r>
              <a:rPr lang="en-US" altLang="en-US" i="1">
                <a:solidFill>
                  <a:srgbClr val="002060"/>
                </a:solidFill>
                <a:latin typeface="Times" panose="02020603050405020304" pitchFamily="18" charset="0"/>
              </a:rPr>
              <a:t>D</a:t>
            </a:r>
            <a:r>
              <a:rPr lang="en-US" altLang="en-US" i="1" baseline="-25000">
                <a:solidFill>
                  <a:srgbClr val="002060"/>
                </a:solidFill>
                <a:latin typeface="Times" panose="02020603050405020304" pitchFamily="18" charset="0"/>
              </a:rPr>
              <a:t>w</a:t>
            </a:r>
            <a:r>
              <a:rPr lang="en-US" altLang="en-US">
                <a:solidFill>
                  <a:srgbClr val="002060"/>
                </a:solidFill>
                <a:latin typeface="Times" panose="02020603050405020304" pitchFamily="18" charset="0"/>
              </a:rPr>
              <a:t> + </a:t>
            </a:r>
            <a:r>
              <a:rPr lang="en-US" altLang="en-US" i="1">
                <a:solidFill>
                  <a:srgbClr val="002060"/>
                </a:solidFill>
                <a:latin typeface="Times" panose="02020603050405020304" pitchFamily="18" charset="0"/>
              </a:rPr>
              <a:t>D</a:t>
            </a:r>
            <a:r>
              <a:rPr lang="en-US" altLang="en-US" i="1" baseline="-25000">
                <a:solidFill>
                  <a:srgbClr val="002060"/>
                </a:solidFill>
                <a:latin typeface="Times" panose="02020603050405020304" pitchFamily="18" charset="0"/>
              </a:rPr>
              <a:t>p</a:t>
            </a:r>
          </a:p>
          <a:p>
            <a:pPr algn="ctr">
              <a:spcAft>
                <a:spcPts val="600"/>
              </a:spcAft>
            </a:pPr>
            <a:r>
              <a:rPr lang="en-US" altLang="en-US">
                <a:solidFill>
                  <a:srgbClr val="002060"/>
                </a:solidFill>
                <a:latin typeface="Times" panose="02020603050405020304" pitchFamily="18" charset="0"/>
              </a:rPr>
              <a:t>where </a:t>
            </a:r>
            <a:r>
              <a:rPr lang="en-US" altLang="en-US" i="1">
                <a:solidFill>
                  <a:srgbClr val="002060"/>
                </a:solidFill>
                <a:latin typeface="Times" panose="02020603050405020304" pitchFamily="18" charset="0"/>
              </a:rPr>
              <a:t>D</a:t>
            </a:r>
            <a:r>
              <a:rPr lang="en-US" altLang="en-US" i="1" baseline="-25000">
                <a:solidFill>
                  <a:srgbClr val="002060"/>
                </a:solidFill>
                <a:latin typeface="Times" panose="02020603050405020304" pitchFamily="18" charset="0"/>
              </a:rPr>
              <a:t>m</a:t>
            </a:r>
            <a:r>
              <a:rPr lang="en-US" altLang="en-US">
                <a:solidFill>
                  <a:srgbClr val="002060"/>
                </a:solidFill>
                <a:latin typeface="Times" panose="02020603050405020304" pitchFamily="18" charset="0"/>
              </a:rPr>
              <a:t>, </a:t>
            </a:r>
            <a:r>
              <a:rPr lang="en-US" altLang="en-US" i="1">
                <a:solidFill>
                  <a:srgbClr val="002060"/>
                </a:solidFill>
                <a:latin typeface="Times" panose="02020603050405020304" pitchFamily="18" charset="0"/>
              </a:rPr>
              <a:t>D</a:t>
            </a:r>
            <a:r>
              <a:rPr lang="en-US" altLang="en-US" i="1" baseline="-25000">
                <a:solidFill>
                  <a:srgbClr val="002060"/>
                </a:solidFill>
                <a:latin typeface="Times" panose="02020603050405020304" pitchFamily="18" charset="0"/>
              </a:rPr>
              <a:t>w</a:t>
            </a:r>
            <a:r>
              <a:rPr lang="en-US" altLang="en-US">
                <a:solidFill>
                  <a:srgbClr val="002060"/>
                </a:solidFill>
                <a:latin typeface="Times" panose="02020603050405020304" pitchFamily="18" charset="0"/>
              </a:rPr>
              <a:t>, </a:t>
            </a:r>
            <a:r>
              <a:rPr lang="en-US" altLang="en-US" i="1">
                <a:solidFill>
                  <a:srgbClr val="002060"/>
                </a:solidFill>
                <a:latin typeface="Times" panose="02020603050405020304" pitchFamily="18" charset="0"/>
              </a:rPr>
              <a:t>D</a:t>
            </a:r>
            <a:r>
              <a:rPr lang="en-US" altLang="en-US" i="1" baseline="-25000">
                <a:solidFill>
                  <a:srgbClr val="002060"/>
                </a:solidFill>
                <a:latin typeface="Times" panose="02020603050405020304" pitchFamily="18" charset="0"/>
              </a:rPr>
              <a:t>p</a:t>
            </a:r>
            <a:r>
              <a:rPr lang="en-US" altLang="en-US">
                <a:solidFill>
                  <a:srgbClr val="002060"/>
                </a:solidFill>
                <a:latin typeface="Times" panose="02020603050405020304" pitchFamily="18" charset="0"/>
              </a:rPr>
              <a:t> are material, waveguide and profile dispersion coefficients respectively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7"/>
          <p:cNvSpPr txBox="1">
            <a:spLocks noChangeArrowheads="1"/>
          </p:cNvSpPr>
          <p:nvPr/>
        </p:nvSpPr>
        <p:spPr bwMode="auto">
          <a:xfrm>
            <a:off x="609600" y="642938"/>
            <a:ext cx="8153400"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solidFill>
                  <a:srgbClr val="1A0AFF"/>
                </a:solidFill>
              </a:rPr>
              <a:t>“The introduction of optical fiber systems will revolutionize the communications network. The low-transmission loss and the large bandwidth capability of the fiber systems allow signals to be transmitted for establishing communications contacts over large distances with few or no provisions of intermediate amplification.” </a:t>
            </a:r>
          </a:p>
          <a:p>
            <a:r>
              <a:rPr lang="en-US" altLang="en-US" sz="1200">
                <a:solidFill>
                  <a:srgbClr val="1A0AFF"/>
                </a:solidFill>
              </a:rPr>
              <a:t>[</a:t>
            </a:r>
            <a:r>
              <a:rPr lang="en-CA" altLang="en-US" sz="1200">
                <a:solidFill>
                  <a:srgbClr val="1A0AFF"/>
                </a:solidFill>
                <a:cs typeface="Times New Roman" panose="02020603050405020304" pitchFamily="18" charset="0"/>
              </a:rPr>
              <a:t>Charles K. Kao (one of the pioneers of glass fibers for optical communications) </a:t>
            </a:r>
            <a:r>
              <a:rPr lang="en-CA" altLang="en-US" sz="1200" i="1">
                <a:solidFill>
                  <a:srgbClr val="1A0AFF"/>
                </a:solidFill>
                <a:cs typeface="Times New Roman" panose="02020603050405020304" pitchFamily="18" charset="0"/>
              </a:rPr>
              <a:t>Optical Fiber Systems: Technology, Design, and Applications</a:t>
            </a:r>
            <a:r>
              <a:rPr lang="en-CA" altLang="en-US" sz="1200">
                <a:solidFill>
                  <a:srgbClr val="1A0AFF"/>
                </a:solidFill>
                <a:cs typeface="Times New Roman" panose="02020603050405020304" pitchFamily="18" charset="0"/>
              </a:rPr>
              <a:t> (McGraw-Hill Book Company, New York, USA, 1982), p. 1</a:t>
            </a:r>
            <a:r>
              <a:rPr lang="en-US" altLang="en-US" sz="1200">
                <a:solidFill>
                  <a:srgbClr val="1A0AFF"/>
                </a:solidFill>
                <a:cs typeface="Times New Roman" panose="02020603050405020304" pitchFamily="18" charset="0"/>
              </a:rPr>
              <a:t>]</a:t>
            </a:r>
            <a:endParaRPr lang="en-US" altLang="en-US" sz="1200">
              <a:solidFill>
                <a:srgbClr val="1A0AFF"/>
              </a:solidFill>
            </a:endParaRPr>
          </a:p>
        </p:txBody>
      </p:sp>
      <p:sp>
        <p:nvSpPr>
          <p:cNvPr id="24579" name="Text Box 8"/>
          <p:cNvSpPr txBox="1">
            <a:spLocks noChangeArrowheads="1"/>
          </p:cNvSpPr>
          <p:nvPr/>
        </p:nvSpPr>
        <p:spPr bwMode="auto">
          <a:xfrm>
            <a:off x="1447800" y="1524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Dielectric Waveguides and Optical Fibers</a:t>
            </a:r>
            <a:endParaRPr lang="en-US" altLang="en-US"/>
          </a:p>
        </p:txBody>
      </p:sp>
      <p:sp>
        <p:nvSpPr>
          <p:cNvPr id="2" name="TextBox 1"/>
          <p:cNvSpPr txBox="1"/>
          <p:nvPr/>
        </p:nvSpPr>
        <p:spPr>
          <a:xfrm>
            <a:off x="647700" y="5203825"/>
            <a:ext cx="4465638" cy="338138"/>
          </a:xfrm>
          <a:prstGeom prst="rect">
            <a:avLst/>
          </a:prstGeom>
          <a:noFill/>
        </p:spPr>
        <p:txBody>
          <a:bodyPr>
            <a:spAutoFit/>
          </a:bodyPr>
          <a:lstStyle/>
          <a:p>
            <a:pPr>
              <a:defRPr/>
            </a:pPr>
            <a:r>
              <a:rPr lang="en-US" sz="1600" dirty="0">
                <a:solidFill>
                  <a:schemeClr val="accent2">
                    <a:lumMod val="50000"/>
                  </a:schemeClr>
                </a:solidFill>
              </a:rPr>
              <a:t>Courtesy of the Chinese University of Hong Kong</a:t>
            </a:r>
          </a:p>
        </p:txBody>
      </p:sp>
      <p:pic>
        <p:nvPicPr>
          <p:cNvPr id="24581" name="Picture 2" descr="Description: K:\All My Files\Book, Optoelectronics, Pearson\##2ndEdition\#Chapters, The Textbook (2nd Edition)\Ch02, Waveguides,2nd Edition\#2-Photo-CharlesKao_CUHK_15Feb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108200"/>
            <a:ext cx="4389438"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Rectangle 7"/>
          <p:cNvSpPr>
            <a:spLocks noChangeArrowheads="1"/>
          </p:cNvSpPr>
          <p:nvPr/>
        </p:nvSpPr>
        <p:spPr bwMode="auto">
          <a:xfrm>
            <a:off x="5113338" y="1987550"/>
            <a:ext cx="3913187" cy="433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5257800" algn="r"/>
                <a:tab pos="6126163" algn="r"/>
              </a:tabLst>
              <a:defRPr sz="2400">
                <a:solidFill>
                  <a:schemeClr val="tx1"/>
                </a:solidFill>
                <a:latin typeface="Times New Roman" panose="02020603050405020304" pitchFamily="18" charset="0"/>
              </a:defRPr>
            </a:lvl1pPr>
            <a:lvl2pPr marL="742950" indent="-285750">
              <a:tabLst>
                <a:tab pos="5257800" algn="r"/>
                <a:tab pos="6126163" algn="r"/>
              </a:tabLst>
              <a:defRPr sz="2400">
                <a:solidFill>
                  <a:schemeClr val="tx1"/>
                </a:solidFill>
                <a:latin typeface="Times New Roman" panose="02020603050405020304" pitchFamily="18" charset="0"/>
              </a:defRPr>
            </a:lvl2pPr>
            <a:lvl3pPr marL="1143000" indent="-228600">
              <a:tabLst>
                <a:tab pos="5257800" algn="r"/>
                <a:tab pos="6126163" algn="r"/>
              </a:tabLst>
              <a:defRPr sz="2400">
                <a:solidFill>
                  <a:schemeClr val="tx1"/>
                </a:solidFill>
                <a:latin typeface="Times New Roman" panose="02020603050405020304" pitchFamily="18" charset="0"/>
              </a:defRPr>
            </a:lvl3pPr>
            <a:lvl4pPr marL="1600200" indent="-228600">
              <a:tabLst>
                <a:tab pos="5257800" algn="r"/>
                <a:tab pos="6126163" algn="r"/>
              </a:tabLst>
              <a:defRPr sz="2400">
                <a:solidFill>
                  <a:schemeClr val="tx1"/>
                </a:solidFill>
                <a:latin typeface="Times New Roman" panose="02020603050405020304" pitchFamily="18" charset="0"/>
              </a:defRPr>
            </a:lvl4pPr>
            <a:lvl5pPr marL="2057400" indent="-228600">
              <a:tabLst>
                <a:tab pos="5257800" algn="r"/>
                <a:tab pos="6126163" algn="r"/>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5257800" algn="r"/>
                <a:tab pos="6126163" algn="r"/>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5257800" algn="r"/>
                <a:tab pos="6126163" algn="r"/>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5257800" algn="r"/>
                <a:tab pos="6126163" algn="r"/>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5257800" algn="r"/>
                <a:tab pos="6126163" algn="r"/>
              </a:tabLst>
              <a:defRPr sz="2400">
                <a:solidFill>
                  <a:schemeClr val="tx1"/>
                </a:solidFill>
                <a:latin typeface="Times New Roman" panose="02020603050405020304" pitchFamily="18" charset="0"/>
              </a:defRPr>
            </a:lvl9pPr>
          </a:lstStyle>
          <a:p>
            <a:r>
              <a:rPr lang="en-CA" altLang="en-US" sz="1200">
                <a:solidFill>
                  <a:srgbClr val="1A0AFF"/>
                </a:solidFill>
                <a:latin typeface="Arial" panose="020B0604020202020204" pitchFamily="34" charset="0"/>
                <a:ea typeface="Times New Roman" panose="02020603050405020304" pitchFamily="18" charset="0"/>
                <a:cs typeface="Arial" panose="020B0604020202020204" pitchFamily="34" charset="0"/>
              </a:rPr>
              <a:t>Charles Kao at the naming ceremony of Minor Planet (3463)</a:t>
            </a:r>
            <a:r>
              <a:rPr lang="en-CA" altLang="en-US" sz="1200">
                <a:solidFill>
                  <a:srgbClr val="1A0AFF"/>
                </a:solidFill>
                <a:ea typeface="Times New Roman" panose="02020603050405020304" pitchFamily="18" charset="0"/>
                <a:cs typeface="Arial" panose="020B0604020202020204" pitchFamily="34" charset="0"/>
              </a:rPr>
              <a:t> </a:t>
            </a:r>
            <a:r>
              <a:rPr lang="en-CA" altLang="en-US" sz="1200">
                <a:solidFill>
                  <a:srgbClr val="1A0AFF"/>
                </a:solidFill>
                <a:latin typeface="Arial" panose="020B0604020202020204" pitchFamily="34" charset="0"/>
                <a:ea typeface="Times New Roman" panose="02020603050405020304" pitchFamily="18" charset="0"/>
                <a:cs typeface="Arial" panose="020B0604020202020204" pitchFamily="34" charset="0"/>
              </a:rPr>
              <a:t> "Kaokuen" by Nanjing's Purple Mountain Observatory in July 1996. Charles Kao and his colleagues carried out the early experiments on optical fibers at the Standard Telecommunications Laboratories Ltd (the research center of Standard Telephones and Cables) at Harlow in the United Kingdom, during the 1960s. He shared the Nobel Prize in 2009 in Physics with Willard Boyle and George Smith for "groundbreaking achievements concerning the transmission of light in fibers for optical communication." In a milestone paper with George Hockam published in the IEE Proceedings in 1966 they predicted that the intrinsic losses of glass optical fibers could be much lower than 20 dB/km, which would allow their use in long distance telecommunications. Today, optical fibers are used not only in  telecommunications but also in various other technologies such as instrumentation and sensing. From 1987 to his retirement in 1996, professor Kao was the Vice Chancellor of the Chinese University of Hong Kong.(Courtesy of the Chinese University of Hong Kong.)</a:t>
            </a:r>
            <a:endParaRPr lang="en-CA" altLang="en-US" sz="3600">
              <a:solidFill>
                <a:srgbClr val="1A0AFF"/>
              </a:solidFill>
              <a:ea typeface="Times New Roman" panose="02020603050405020304" pitchFamily="18"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ext Box 3"/>
          <p:cNvSpPr txBox="1">
            <a:spLocks noChangeArrowheads="1"/>
          </p:cNvSpPr>
          <p:nvPr/>
        </p:nvSpPr>
        <p:spPr bwMode="auto">
          <a:xfrm>
            <a:off x="2209800" y="381000"/>
            <a:ext cx="43434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200" b="1">
                <a:solidFill>
                  <a:srgbClr val="FF020B"/>
                </a:solidFill>
              </a:rPr>
              <a:t>Chromatic Dispersion</a:t>
            </a:r>
            <a:endParaRPr lang="en-US" altLang="en-US" sz="3200"/>
          </a:p>
        </p:txBody>
      </p:sp>
      <p:graphicFrame>
        <p:nvGraphicFramePr>
          <p:cNvPr id="169987" name="Object 8"/>
          <p:cNvGraphicFramePr>
            <a:graphicFrameLocks noChangeAspect="1"/>
          </p:cNvGraphicFramePr>
          <p:nvPr/>
        </p:nvGraphicFramePr>
        <p:xfrm>
          <a:off x="3135313" y="2073275"/>
          <a:ext cx="2309812" cy="1119188"/>
        </p:xfrm>
        <a:graphic>
          <a:graphicData uri="http://schemas.openxmlformats.org/presentationml/2006/ole">
            <mc:AlternateContent xmlns:mc="http://schemas.openxmlformats.org/markup-compatibility/2006">
              <mc:Choice xmlns:v="urn:schemas-microsoft-com:vml" Requires="v">
                <p:oleObj spid="_x0000_s170055" name="Equation" r:id="rId4" imgW="812447" imgH="393529" progId="Equation.3">
                  <p:embed/>
                </p:oleObj>
              </mc:Choice>
              <mc:Fallback>
                <p:oleObj name="Equation" r:id="rId4" imgW="812447" imgH="393529"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5313" y="2073275"/>
                        <a:ext cx="2309812" cy="1119188"/>
                      </a:xfrm>
                      <a:prstGeom prst="rect">
                        <a:avLst/>
                      </a:prstGeom>
                      <a:gradFill rotWithShape="1">
                        <a:gsLst>
                          <a:gs pos="0">
                            <a:srgbClr val="97E4FF"/>
                          </a:gs>
                          <a:gs pos="50000">
                            <a:srgbClr val="BFECFF"/>
                          </a:gs>
                          <a:gs pos="100000">
                            <a:srgbClr val="DFF5FF"/>
                          </a:gs>
                        </a:gsLst>
                        <a:lin ang="2700000" scaled="1"/>
                      </a:gradFill>
                      <a:ln>
                        <a:noFill/>
                      </a:ln>
                      <a:extLst>
                        <a:ext uri="{91240B29-F687-4F45-9708-019B960494DF}">
                          <a14:hiddenLine xmlns:a14="http://schemas.microsoft.com/office/drawing/2010/main" w="28575">
                            <a:solidFill>
                              <a:srgbClr val="000000"/>
                            </a:solidFill>
                            <a:miter lim="800000"/>
                            <a:headEnd/>
                            <a:tailEnd/>
                          </a14:hiddenLine>
                        </a:ext>
                      </a:extLst>
                    </p:spPr>
                  </p:pic>
                </p:oleObj>
              </mc:Fallback>
            </mc:AlternateContent>
          </a:graphicData>
        </a:graphic>
      </p:graphicFrame>
      <p:sp>
        <p:nvSpPr>
          <p:cNvPr id="16998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69989" name="Object 2"/>
          <p:cNvGraphicFramePr>
            <a:graphicFrameLocks noChangeAspect="1"/>
          </p:cNvGraphicFramePr>
          <p:nvPr/>
        </p:nvGraphicFramePr>
        <p:xfrm>
          <a:off x="1638300" y="3521075"/>
          <a:ext cx="5232400" cy="2033588"/>
        </p:xfrm>
        <a:graphic>
          <a:graphicData uri="http://schemas.openxmlformats.org/presentationml/2006/ole">
            <mc:AlternateContent xmlns:mc="http://schemas.openxmlformats.org/markup-compatibility/2006">
              <mc:Choice xmlns:v="urn:schemas-microsoft-com:vml" Requires="v">
                <p:oleObj spid="_x0000_s170056" name="Equation" r:id="rId6" imgW="1371600" imgH="533400" progId="Equation.3">
                  <p:embed/>
                </p:oleObj>
              </mc:Choice>
              <mc:Fallback>
                <p:oleObj name="Equation" r:id="rId6" imgW="1371600" imgH="5334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8300" y="3521075"/>
                        <a:ext cx="5232400" cy="2033588"/>
                      </a:xfrm>
                      <a:prstGeom prst="rect">
                        <a:avLst/>
                      </a:prstGeom>
                      <a:solidFill>
                        <a:srgbClr val="FAFFD9"/>
                      </a:solidFill>
                      <a:ln w="57150">
                        <a:solidFill>
                          <a:srgbClr val="FF020B"/>
                        </a:solidFill>
                        <a:miter lim="800000"/>
                        <a:headEnd/>
                        <a:tailEnd/>
                      </a:ln>
                    </p:spPr>
                  </p:pic>
                </p:oleObj>
              </mc:Fallback>
            </mc:AlternateContent>
          </a:graphicData>
        </a:graphic>
      </p:graphicFrame>
      <p:sp>
        <p:nvSpPr>
          <p:cNvPr id="4" name="Rectangle 3"/>
          <p:cNvSpPr/>
          <p:nvPr/>
        </p:nvSpPr>
        <p:spPr>
          <a:xfrm>
            <a:off x="2133600" y="1103313"/>
            <a:ext cx="4495800" cy="584200"/>
          </a:xfrm>
          <a:prstGeom prst="rect">
            <a:avLst/>
          </a:prstGeom>
        </p:spPr>
        <p:txBody>
          <a:bodyPr>
            <a:spAutoFit/>
          </a:bodyPr>
          <a:lstStyle/>
          <a:p>
            <a:pPr algn="ctr">
              <a:spcAft>
                <a:spcPts val="600"/>
              </a:spcAft>
              <a:defRPr/>
            </a:pPr>
            <a:r>
              <a:rPr lang="en-US" sz="3200" b="1" i="1" dirty="0" err="1">
                <a:solidFill>
                  <a:schemeClr val="accent2">
                    <a:lumMod val="75000"/>
                  </a:schemeClr>
                </a:solidFill>
                <a:latin typeface="Times" charset="0"/>
              </a:rPr>
              <a:t>D</a:t>
            </a:r>
            <a:r>
              <a:rPr lang="en-US" sz="3200" b="1" i="1" baseline="-25000" dirty="0" err="1">
                <a:solidFill>
                  <a:schemeClr val="accent2">
                    <a:lumMod val="75000"/>
                  </a:schemeClr>
                </a:solidFill>
                <a:latin typeface="Times" charset="0"/>
              </a:rPr>
              <a:t>ch</a:t>
            </a:r>
            <a:r>
              <a:rPr lang="en-US" sz="3200" b="1" dirty="0">
                <a:solidFill>
                  <a:schemeClr val="accent2">
                    <a:lumMod val="75000"/>
                  </a:schemeClr>
                </a:solidFill>
                <a:latin typeface="Times" charset="0"/>
              </a:rPr>
              <a:t> = </a:t>
            </a:r>
            <a:r>
              <a:rPr lang="en-US" sz="3200" b="1" i="1" dirty="0" err="1">
                <a:solidFill>
                  <a:schemeClr val="accent2">
                    <a:lumMod val="75000"/>
                  </a:schemeClr>
                </a:solidFill>
                <a:latin typeface="Times" charset="0"/>
              </a:rPr>
              <a:t>D</a:t>
            </a:r>
            <a:r>
              <a:rPr lang="en-US" sz="3200" b="1" i="1" baseline="-25000" dirty="0" err="1">
                <a:solidFill>
                  <a:schemeClr val="accent2">
                    <a:lumMod val="75000"/>
                  </a:schemeClr>
                </a:solidFill>
                <a:latin typeface="Times" charset="0"/>
              </a:rPr>
              <a:t>m</a:t>
            </a:r>
            <a:r>
              <a:rPr lang="en-US" sz="3200" b="1" dirty="0">
                <a:solidFill>
                  <a:schemeClr val="accent2">
                    <a:lumMod val="75000"/>
                  </a:schemeClr>
                </a:solidFill>
                <a:latin typeface="Times" charset="0"/>
              </a:rPr>
              <a:t> + </a:t>
            </a:r>
            <a:r>
              <a:rPr lang="en-US" sz="3200" b="1" i="1" dirty="0" err="1">
                <a:solidFill>
                  <a:schemeClr val="accent2">
                    <a:lumMod val="75000"/>
                  </a:schemeClr>
                </a:solidFill>
                <a:latin typeface="Times" charset="0"/>
              </a:rPr>
              <a:t>D</a:t>
            </a:r>
            <a:r>
              <a:rPr lang="en-US" sz="3200" b="1" i="1" baseline="-25000" dirty="0" err="1">
                <a:solidFill>
                  <a:schemeClr val="accent2">
                    <a:lumMod val="75000"/>
                  </a:schemeClr>
                </a:solidFill>
                <a:latin typeface="Times" charset="0"/>
              </a:rPr>
              <a:t>w</a:t>
            </a:r>
            <a:r>
              <a:rPr lang="en-US" sz="3200" b="1" dirty="0">
                <a:solidFill>
                  <a:schemeClr val="accent2">
                    <a:lumMod val="75000"/>
                  </a:schemeClr>
                </a:solidFill>
                <a:latin typeface="Times" charset="0"/>
              </a:rPr>
              <a:t> + </a:t>
            </a:r>
            <a:r>
              <a:rPr lang="en-US" sz="3200" b="1" i="1" dirty="0" err="1">
                <a:solidFill>
                  <a:schemeClr val="accent2">
                    <a:lumMod val="75000"/>
                  </a:schemeClr>
                </a:solidFill>
                <a:latin typeface="Times" charset="0"/>
              </a:rPr>
              <a:t>D</a:t>
            </a:r>
            <a:r>
              <a:rPr lang="en-US" sz="3200" b="1" i="1" baseline="-25000" dirty="0" err="1">
                <a:solidFill>
                  <a:schemeClr val="accent2">
                    <a:lumMod val="75000"/>
                  </a:schemeClr>
                </a:solidFill>
                <a:latin typeface="Times" charset="0"/>
              </a:rPr>
              <a:t>p</a:t>
            </a:r>
            <a:endParaRPr lang="en-US" sz="3200" b="1" i="1" baseline="-25000" dirty="0">
              <a:solidFill>
                <a:schemeClr val="accent2">
                  <a:lumMod val="75000"/>
                </a:schemeClr>
              </a:solidFill>
              <a:latin typeface="Times" charset="0"/>
            </a:endParaRPr>
          </a:p>
        </p:txBody>
      </p:sp>
      <p:cxnSp>
        <p:nvCxnSpPr>
          <p:cNvPr id="169991" name="Elbow Connector 5"/>
          <p:cNvCxnSpPr>
            <a:cxnSpLocks noChangeShapeType="1"/>
          </p:cNvCxnSpPr>
          <p:nvPr/>
        </p:nvCxnSpPr>
        <p:spPr bwMode="auto">
          <a:xfrm>
            <a:off x="1447800" y="3095625"/>
            <a:ext cx="1747838" cy="1033463"/>
          </a:xfrm>
          <a:prstGeom prst="bentConnector3">
            <a:avLst>
              <a:gd name="adj1" fmla="val 50000"/>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992" name="TextBox 6"/>
          <p:cNvSpPr txBox="1">
            <a:spLocks noChangeArrowheads="1"/>
          </p:cNvSpPr>
          <p:nvPr/>
        </p:nvSpPr>
        <p:spPr bwMode="auto">
          <a:xfrm>
            <a:off x="-163513" y="2371725"/>
            <a:ext cx="1611313"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2000" i="1"/>
              <a:t>S</a:t>
            </a:r>
            <a:r>
              <a:rPr lang="en-US" altLang="en-US" sz="2000" baseline="-25000"/>
              <a:t>0</a:t>
            </a:r>
            <a:r>
              <a:rPr lang="en-US" altLang="en-US" sz="2000"/>
              <a:t> = Chromatic dispersion slope at </a:t>
            </a:r>
            <a:r>
              <a:rPr lang="en-US" altLang="en-US" sz="2000" i="1">
                <a:latin typeface="Symbol" panose="05050102010706020507" pitchFamily="18" charset="2"/>
              </a:rPr>
              <a:t>l</a:t>
            </a:r>
            <a:r>
              <a:rPr lang="en-US" altLang="en-US" sz="2000" baseline="-25000"/>
              <a:t>0</a:t>
            </a:r>
          </a:p>
        </p:txBody>
      </p:sp>
      <p:cxnSp>
        <p:nvCxnSpPr>
          <p:cNvPr id="169993" name="Elbow Connector 9"/>
          <p:cNvCxnSpPr>
            <a:cxnSpLocks noChangeShapeType="1"/>
          </p:cNvCxnSpPr>
          <p:nvPr/>
        </p:nvCxnSpPr>
        <p:spPr bwMode="auto">
          <a:xfrm rot="5400000">
            <a:off x="5753100" y="3046413"/>
            <a:ext cx="1006475" cy="977900"/>
          </a:xfrm>
          <a:prstGeom prst="bentConnector3">
            <a:avLst>
              <a:gd name="adj1" fmla="val 26579"/>
            </a:avLst>
          </a:prstGeom>
          <a:noFill/>
          <a:ln w="9525" algn="ctr">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994" name="TextBox 15"/>
          <p:cNvSpPr txBox="1">
            <a:spLocks noChangeArrowheads="1"/>
          </p:cNvSpPr>
          <p:nvPr/>
        </p:nvSpPr>
        <p:spPr bwMode="auto">
          <a:xfrm>
            <a:off x="6256338" y="1895475"/>
            <a:ext cx="2063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Chromatic dispersion is zero at </a:t>
            </a:r>
            <a:r>
              <a:rPr lang="en-US" altLang="en-US" i="1">
                <a:latin typeface="Symbol" panose="05050102010706020507" pitchFamily="18" charset="2"/>
              </a:rPr>
              <a:t>l</a:t>
            </a:r>
            <a:r>
              <a:rPr lang="en-US" altLang="en-US"/>
              <a:t> = </a:t>
            </a:r>
            <a:r>
              <a:rPr lang="en-US" altLang="en-US" i="1">
                <a:latin typeface="Symbol" panose="05050102010706020507" pitchFamily="18" charset="2"/>
              </a:rPr>
              <a:t>l</a:t>
            </a:r>
            <a:r>
              <a:rPr lang="en-US" altLang="en-US" baseline="-25000"/>
              <a:t>0</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3848100" y="2008188"/>
          <a:ext cx="5083175" cy="769937"/>
        </p:xfrm>
        <a:graphic>
          <a:graphicData uri="http://schemas.openxmlformats.org/presentationml/2006/ole">
            <mc:AlternateContent xmlns:mc="http://schemas.openxmlformats.org/markup-compatibility/2006">
              <mc:Choice xmlns:v="urn:schemas-microsoft-com:vml" Requires="v">
                <p:oleObj spid="_x0000_s172204" name="Equation" r:id="rId4" imgW="3416300" imgH="508000" progId="Equation.3">
                  <p:embed/>
                </p:oleObj>
              </mc:Choice>
              <mc:Fallback>
                <p:oleObj name="Equation" r:id="rId4" imgW="3416300" imgH="5080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8100" y="2008188"/>
                        <a:ext cx="50831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035" name="Text Box 4"/>
          <p:cNvSpPr txBox="1">
            <a:spLocks noChangeArrowheads="1"/>
          </p:cNvSpPr>
          <p:nvPr/>
        </p:nvSpPr>
        <p:spPr bwMode="auto">
          <a:xfrm>
            <a:off x="2036763" y="90488"/>
            <a:ext cx="561657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3200" b="1">
                <a:solidFill>
                  <a:srgbClr val="FF020B"/>
                </a:solidFill>
              </a:rPr>
              <a:t>Is dispersion really zero at </a:t>
            </a:r>
            <a:r>
              <a:rPr lang="en-US" altLang="en-US" sz="3200" b="1" i="1">
                <a:solidFill>
                  <a:srgbClr val="FF020B"/>
                </a:solidFill>
                <a:latin typeface="Symbol" panose="05050102010706020507" pitchFamily="18" charset="2"/>
              </a:rPr>
              <a:t>l</a:t>
            </a:r>
            <a:r>
              <a:rPr lang="en-US" altLang="en-US" sz="3200" b="1" baseline="-25000">
                <a:solidFill>
                  <a:srgbClr val="FF020B"/>
                </a:solidFill>
              </a:rPr>
              <a:t>0</a:t>
            </a:r>
            <a:r>
              <a:rPr lang="en-US" altLang="en-US" sz="3200" b="1">
                <a:solidFill>
                  <a:srgbClr val="FF020B"/>
                </a:solidFill>
              </a:rPr>
              <a:t>?</a:t>
            </a:r>
            <a:endParaRPr lang="en-US" altLang="en-US" sz="3200" baseline="-25000"/>
          </a:p>
        </p:txBody>
      </p:sp>
      <p:pic>
        <p:nvPicPr>
          <p:cNvPr id="172036" name="Picture 8" descr="K:\All My Files\Book, Optoelectronics, Pearson\##2ndEdition\#Chapters, The Textbook (2nd Edition)\Ch02, Waveguides,2nd Edition\#2-20-Dispersion-vs-Wavelength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736600"/>
            <a:ext cx="3409950" cy="2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Oval 1"/>
          <p:cNvSpPr>
            <a:spLocks noChangeArrowheads="1"/>
          </p:cNvSpPr>
          <p:nvPr/>
        </p:nvSpPr>
        <p:spPr bwMode="auto">
          <a:xfrm>
            <a:off x="1782763" y="1606550"/>
            <a:ext cx="498475" cy="850900"/>
          </a:xfrm>
          <a:prstGeom prst="ellipse">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sp>
        <p:nvSpPr>
          <p:cNvPr id="172038" name="Text Box 7"/>
          <p:cNvSpPr txBox="1">
            <a:spLocks noChangeArrowheads="1"/>
          </p:cNvSpPr>
          <p:nvPr/>
        </p:nvSpPr>
        <p:spPr bwMode="auto">
          <a:xfrm>
            <a:off x="3773488" y="673100"/>
            <a:ext cx="49530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a:solidFill>
                  <a:srgbClr val="1A0AFF"/>
                </a:solidFill>
              </a:rPr>
              <a:t>The cause of </a:t>
            </a:r>
            <a:r>
              <a:rPr lang="en-US" altLang="en-US">
                <a:solidFill>
                  <a:srgbClr val="1A0AFF"/>
                </a:solidFill>
                <a:latin typeface="Symbol" panose="05050102010706020507" pitchFamily="18" charset="2"/>
              </a:rPr>
              <a:t>D</a:t>
            </a:r>
            <a:r>
              <a:rPr lang="en-US" altLang="en-US" i="1">
                <a:solidFill>
                  <a:srgbClr val="1A0AFF"/>
                </a:solidFill>
                <a:latin typeface="Symbol" panose="05050102010706020507" pitchFamily="18" charset="2"/>
              </a:rPr>
              <a:t>t</a:t>
            </a:r>
            <a:r>
              <a:rPr lang="en-US" altLang="en-US">
                <a:solidFill>
                  <a:srgbClr val="1A0AFF"/>
                </a:solidFill>
              </a:rPr>
              <a:t> is the wavelength spread </a:t>
            </a:r>
            <a:r>
              <a:rPr lang="en-US" altLang="en-US">
                <a:solidFill>
                  <a:srgbClr val="1A0AFF"/>
                </a:solidFill>
                <a:latin typeface="Symbol" panose="05050102010706020507" pitchFamily="18" charset="2"/>
              </a:rPr>
              <a:t>D</a:t>
            </a:r>
            <a:r>
              <a:rPr lang="en-US" altLang="en-US" i="1">
                <a:solidFill>
                  <a:srgbClr val="1A0AFF"/>
                </a:solidFill>
                <a:latin typeface="Symbol" panose="05050102010706020507" pitchFamily="18" charset="2"/>
              </a:rPr>
              <a:t>l</a:t>
            </a:r>
            <a:r>
              <a:rPr lang="en-US" altLang="en-US">
                <a:solidFill>
                  <a:srgbClr val="1A0AFF"/>
                </a:solidFill>
              </a:rPr>
              <a:t> at the input</a:t>
            </a:r>
          </a:p>
        </p:txBody>
      </p:sp>
      <p:sp>
        <p:nvSpPr>
          <p:cNvPr id="172039" name="Text Box 7"/>
          <p:cNvSpPr txBox="1">
            <a:spLocks noChangeArrowheads="1"/>
          </p:cNvSpPr>
          <p:nvPr/>
        </p:nvSpPr>
        <p:spPr bwMode="auto">
          <a:xfrm>
            <a:off x="4973638" y="1495425"/>
            <a:ext cx="23828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a:solidFill>
                  <a:srgbClr val="1A0AFF"/>
                </a:solidFill>
                <a:latin typeface="Symbol" panose="05050102010706020507" pitchFamily="18" charset="2"/>
              </a:rPr>
              <a:t>D</a:t>
            </a:r>
            <a:r>
              <a:rPr lang="en-US" altLang="en-US" i="1">
                <a:solidFill>
                  <a:srgbClr val="1A0AFF"/>
                </a:solidFill>
                <a:latin typeface="Symbol" panose="05050102010706020507" pitchFamily="18" charset="2"/>
              </a:rPr>
              <a:t>t</a:t>
            </a:r>
            <a:r>
              <a:rPr lang="en-US" altLang="en-US">
                <a:solidFill>
                  <a:srgbClr val="1A0AFF"/>
                </a:solidFill>
              </a:rPr>
              <a:t> = </a:t>
            </a:r>
            <a:r>
              <a:rPr lang="en-US" altLang="en-US" i="1">
                <a:solidFill>
                  <a:srgbClr val="1A0AFF"/>
                </a:solidFill>
              </a:rPr>
              <a:t>f</a:t>
            </a:r>
            <a:r>
              <a:rPr lang="en-US" altLang="en-US">
                <a:solidFill>
                  <a:srgbClr val="1A0AFF"/>
                </a:solidFill>
              </a:rPr>
              <a:t>(</a:t>
            </a:r>
            <a:r>
              <a:rPr lang="en-US" altLang="en-US">
                <a:solidFill>
                  <a:srgbClr val="1A0AFF"/>
                </a:solidFill>
                <a:latin typeface="Symbol" panose="05050102010706020507" pitchFamily="18" charset="2"/>
              </a:rPr>
              <a:t>D</a:t>
            </a:r>
            <a:r>
              <a:rPr lang="en-US" altLang="en-US" i="1">
                <a:solidFill>
                  <a:srgbClr val="1A0AFF"/>
                </a:solidFill>
                <a:latin typeface="Symbol" panose="05050102010706020507" pitchFamily="18" charset="2"/>
              </a:rPr>
              <a:t>l</a:t>
            </a:r>
            <a:r>
              <a:rPr lang="en-US" altLang="en-US">
                <a:solidFill>
                  <a:srgbClr val="1A0AFF"/>
                </a:solidFill>
              </a:rPr>
              <a:t>)</a:t>
            </a:r>
          </a:p>
        </p:txBody>
      </p:sp>
      <p:sp>
        <p:nvSpPr>
          <p:cNvPr id="172040" name="Rectangle 6"/>
          <p:cNvSpPr>
            <a:spLocks noChangeArrowheads="1"/>
          </p:cNvSpPr>
          <p:nvPr/>
        </p:nvSpPr>
        <p:spPr bwMode="auto">
          <a:xfrm>
            <a:off x="5688013" y="2092325"/>
            <a:ext cx="695325" cy="665163"/>
          </a:xfrm>
          <a:prstGeom prst="rect">
            <a:avLst/>
          </a:pr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graphicFrame>
        <p:nvGraphicFramePr>
          <p:cNvPr id="172041" name="Object 6"/>
          <p:cNvGraphicFramePr>
            <a:graphicFrameLocks noChangeAspect="1"/>
          </p:cNvGraphicFramePr>
          <p:nvPr/>
        </p:nvGraphicFramePr>
        <p:xfrm>
          <a:off x="6719888" y="2714625"/>
          <a:ext cx="968375" cy="557213"/>
        </p:xfrm>
        <a:graphic>
          <a:graphicData uri="http://schemas.openxmlformats.org/presentationml/2006/ole">
            <mc:AlternateContent xmlns:mc="http://schemas.openxmlformats.org/markup-compatibility/2006">
              <mc:Choice xmlns:v="urn:schemas-microsoft-com:vml" Requires="v">
                <p:oleObj spid="_x0000_s172205" name="Equation" r:id="rId7" imgW="685800" imgH="393700" progId="Equation.3">
                  <p:embed/>
                </p:oleObj>
              </mc:Choice>
              <mc:Fallback>
                <p:oleObj name="Equation" r:id="rId7" imgW="685800" imgH="3937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9888" y="2714625"/>
                        <a:ext cx="968375" cy="5572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2042" name="Straight Arrow Connector 11"/>
          <p:cNvCxnSpPr>
            <a:cxnSpLocks noChangeShapeType="1"/>
          </p:cNvCxnSpPr>
          <p:nvPr/>
        </p:nvCxnSpPr>
        <p:spPr bwMode="auto">
          <a:xfrm flipH="1" flipV="1">
            <a:off x="6389688" y="2778125"/>
            <a:ext cx="341312" cy="82550"/>
          </a:xfrm>
          <a:prstGeom prst="straightConnector1">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2043" name="Object 18"/>
          <p:cNvGraphicFramePr>
            <a:graphicFrameLocks noChangeAspect="1"/>
          </p:cNvGraphicFramePr>
          <p:nvPr/>
        </p:nvGraphicFramePr>
        <p:xfrm>
          <a:off x="715963" y="4903788"/>
          <a:ext cx="7724775" cy="830262"/>
        </p:xfrm>
        <a:graphic>
          <a:graphicData uri="http://schemas.openxmlformats.org/presentationml/2006/ole">
            <mc:AlternateContent xmlns:mc="http://schemas.openxmlformats.org/markup-compatibility/2006">
              <mc:Choice xmlns:v="urn:schemas-microsoft-com:vml" Requires="v">
                <p:oleObj spid="_x0000_s172206" name="Equation" r:id="rId9" imgW="3695700" imgH="393700" progId="Equation.3">
                  <p:embed/>
                </p:oleObj>
              </mc:Choice>
              <mc:Fallback>
                <p:oleObj name="Equation" r:id="rId9" imgW="3695700" imgH="393700" progId="Equation.3">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963" y="4903788"/>
                        <a:ext cx="7724775" cy="830262"/>
                      </a:xfrm>
                      <a:prstGeom prst="rect">
                        <a:avLst/>
                      </a:prstGeom>
                      <a:solidFill>
                        <a:srgbClr val="CCEED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044" name="Rectangle 22"/>
          <p:cNvSpPr>
            <a:spLocks noChangeArrowheads="1"/>
          </p:cNvSpPr>
          <p:nvPr/>
        </p:nvSpPr>
        <p:spPr bwMode="auto">
          <a:xfrm>
            <a:off x="5294313" y="3997325"/>
            <a:ext cx="452437" cy="814388"/>
          </a:xfrm>
          <a:prstGeom prst="rect">
            <a:avLst/>
          </a:prstGeom>
          <a:noFill/>
          <a:ln w="19050" algn="ctr">
            <a:solidFill>
              <a:srgbClr val="008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CA" altLang="en-US"/>
          </a:p>
        </p:txBody>
      </p:sp>
      <p:cxnSp>
        <p:nvCxnSpPr>
          <p:cNvPr id="172045" name="Straight Arrow Connector 28"/>
          <p:cNvCxnSpPr>
            <a:cxnSpLocks noChangeShapeType="1"/>
          </p:cNvCxnSpPr>
          <p:nvPr/>
        </p:nvCxnSpPr>
        <p:spPr bwMode="auto">
          <a:xfrm>
            <a:off x="5049838" y="3906838"/>
            <a:ext cx="234950" cy="73025"/>
          </a:xfrm>
          <a:prstGeom prst="straightConnector1">
            <a:avLst/>
          </a:prstGeom>
          <a:noFill/>
          <a:ln w="9525" algn="ctr">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72046" name="Object 6"/>
          <p:cNvGraphicFramePr>
            <a:graphicFrameLocks noChangeAspect="1"/>
          </p:cNvGraphicFramePr>
          <p:nvPr/>
        </p:nvGraphicFramePr>
        <p:xfrm>
          <a:off x="4518025" y="3278188"/>
          <a:ext cx="896938" cy="630237"/>
        </p:xfrm>
        <a:graphic>
          <a:graphicData uri="http://schemas.openxmlformats.org/presentationml/2006/ole">
            <mc:AlternateContent xmlns:mc="http://schemas.openxmlformats.org/markup-compatibility/2006">
              <mc:Choice xmlns:v="urn:schemas-microsoft-com:vml" Requires="v">
                <p:oleObj spid="_x0000_s172207" name="Equation" r:id="rId11" imgW="634725" imgH="393529" progId="Equation.3">
                  <p:embed/>
                </p:oleObj>
              </mc:Choice>
              <mc:Fallback>
                <p:oleObj name="Equation" r:id="rId11" imgW="634725" imgH="393529"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8025" y="3278188"/>
                        <a:ext cx="896938" cy="630237"/>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2047" name="Rectangle 2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72048"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72049" name="Object 4"/>
          <p:cNvGraphicFramePr>
            <a:graphicFrameLocks noChangeAspect="1"/>
          </p:cNvGraphicFramePr>
          <p:nvPr/>
        </p:nvGraphicFramePr>
        <p:xfrm>
          <a:off x="2089150" y="3979863"/>
          <a:ext cx="4727575" cy="922337"/>
        </p:xfrm>
        <a:graphic>
          <a:graphicData uri="http://schemas.openxmlformats.org/presentationml/2006/ole">
            <mc:AlternateContent xmlns:mc="http://schemas.openxmlformats.org/markup-compatibility/2006">
              <mc:Choice xmlns:v="urn:schemas-microsoft-com:vml" Requires="v">
                <p:oleObj spid="_x0000_s172208" name="Equation" r:id="rId13" imgW="2616200" imgH="495300" progId="Equation.3">
                  <p:embed/>
                </p:oleObj>
              </mc:Choice>
              <mc:Fallback>
                <p:oleObj name="Equation" r:id="rId13" imgW="2616200" imgH="495300" progId="Equation.3">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89150" y="3979863"/>
                        <a:ext cx="47275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2050" name="Rectangle 6"/>
          <p:cNvSpPr>
            <a:spLocks noChangeArrowheads="1"/>
          </p:cNvSpPr>
          <p:nvPr/>
        </p:nvSpPr>
        <p:spPr bwMode="auto">
          <a:xfrm>
            <a:off x="2992438" y="4103688"/>
            <a:ext cx="831850" cy="593725"/>
          </a:xfrm>
          <a:prstGeom prst="rect">
            <a:avLst/>
          </a:prstGeom>
          <a:noFill/>
          <a:ln w="1905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172051" name="TextBox 7"/>
          <p:cNvSpPr txBox="1">
            <a:spLocks noChangeArrowheads="1"/>
          </p:cNvSpPr>
          <p:nvPr/>
        </p:nvSpPr>
        <p:spPr bwMode="auto">
          <a:xfrm>
            <a:off x="2432050" y="3502025"/>
            <a:ext cx="736600" cy="4619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a:t>= 0</a:t>
            </a:r>
          </a:p>
        </p:txBody>
      </p:sp>
      <p:cxnSp>
        <p:nvCxnSpPr>
          <p:cNvPr id="172052" name="Straight Arrow Connector 11"/>
          <p:cNvCxnSpPr>
            <a:cxnSpLocks noChangeShapeType="1"/>
          </p:cNvCxnSpPr>
          <p:nvPr/>
        </p:nvCxnSpPr>
        <p:spPr bwMode="auto">
          <a:xfrm>
            <a:off x="3159125" y="3948113"/>
            <a:ext cx="192088" cy="134937"/>
          </a:xfrm>
          <a:prstGeom prst="straightConnector1">
            <a:avLst/>
          </a:prstGeom>
          <a:noFill/>
          <a:ln w="952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Down Arrow 11"/>
          <p:cNvSpPr/>
          <p:nvPr/>
        </p:nvSpPr>
        <p:spPr bwMode="auto">
          <a:xfrm>
            <a:off x="5560540" y="3002692"/>
            <a:ext cx="716692" cy="679622"/>
          </a:xfrm>
          <a:prstGeom prst="downArrow">
            <a:avLst/>
          </a:prstGeom>
          <a:solidFill>
            <a:schemeClr val="bg2">
              <a:lumMod val="40000"/>
              <a:lumOff val="60000"/>
            </a:schemeClr>
          </a:solidFill>
          <a:ln w="9525" cap="flat" cmpd="sng" algn="ctr">
            <a:solidFill>
              <a:schemeClr val="tx1"/>
            </a:solidFill>
            <a:prstDash val="solid"/>
            <a:round/>
            <a:headEnd type="none" w="med" len="med"/>
            <a:tailEnd type="none" w="med" len="med"/>
          </a:ln>
          <a:effectLst/>
          <a:scene3d>
            <a:camera prst="orthographicFront">
              <a:rot lat="0" lon="0" rev="19499999"/>
            </a:camera>
            <a:lightRig rig="threePt" dir="t"/>
          </a:scene3d>
          <a:extLst/>
        </p:spPr>
        <p:txBody>
          <a:bodyPr/>
          <a:lstStyle/>
          <a:p>
            <a:pPr>
              <a:defRPr/>
            </a:pPr>
            <a:endParaRPr lang="en-US"/>
          </a:p>
        </p:txBody>
      </p:sp>
      <p:cxnSp>
        <p:nvCxnSpPr>
          <p:cNvPr id="3" name="Straight Arrow Connector 2"/>
          <p:cNvCxnSpPr/>
          <p:nvPr/>
        </p:nvCxnSpPr>
        <p:spPr bwMode="auto">
          <a:xfrm flipH="1" flipV="1">
            <a:off x="6590771" y="5516458"/>
            <a:ext cx="378989" cy="34247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5988262" y="5846740"/>
            <a:ext cx="2331350" cy="307777"/>
          </a:xfrm>
          <a:prstGeom prst="rect">
            <a:avLst/>
          </a:prstGeom>
          <a:noFill/>
          <a:ln>
            <a:solidFill>
              <a:schemeClr val="tx1"/>
            </a:solidFill>
          </a:ln>
        </p:spPr>
        <p:txBody>
          <a:bodyPr wrap="square" rtlCol="0">
            <a:spAutoFit/>
          </a:bodyPr>
          <a:lstStyle/>
          <a:p>
            <a:pPr algn="ctr"/>
            <a:r>
              <a:rPr lang="en-US" sz="1400" dirty="0" smtClean="0">
                <a:latin typeface="Symbol" panose="05050102010706020507" pitchFamily="18" charset="2"/>
              </a:rPr>
              <a:t>Dl</a:t>
            </a:r>
            <a:r>
              <a:rPr lang="en-US" sz="1400" dirty="0" smtClean="0"/>
              <a:t> for multimode laser diode</a:t>
            </a:r>
            <a:endParaRPr lang="en-US" sz="14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Text Box 4"/>
          <p:cNvSpPr txBox="1">
            <a:spLocks noChangeArrowheads="1"/>
          </p:cNvSpPr>
          <p:nvPr/>
        </p:nvSpPr>
        <p:spPr bwMode="auto">
          <a:xfrm>
            <a:off x="692150" y="236538"/>
            <a:ext cx="708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Polarization Dispersion</a:t>
            </a:r>
            <a:endParaRPr lang="en-US" altLang="en-US"/>
          </a:p>
        </p:txBody>
      </p:sp>
      <p:sp>
        <p:nvSpPr>
          <p:cNvPr id="174083" name="Text Box 5"/>
          <p:cNvSpPr txBox="1">
            <a:spLocks noChangeArrowheads="1"/>
          </p:cNvSpPr>
          <p:nvPr/>
        </p:nvSpPr>
        <p:spPr bwMode="auto">
          <a:xfrm>
            <a:off x="865188" y="769938"/>
            <a:ext cx="7119937"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i="1"/>
              <a:t>n</a:t>
            </a:r>
            <a:r>
              <a:rPr lang="en-US" altLang="en-US" sz="2000"/>
              <a:t> different in different directions due to induced strains in fiber in manufacturing, handling and cabling. </a:t>
            </a:r>
            <a:r>
              <a:rPr lang="en-US" altLang="en-US" sz="2000" i="1">
                <a:latin typeface="Symbol" panose="05050102010706020507" pitchFamily="18" charset="2"/>
              </a:rPr>
              <a:t></a:t>
            </a:r>
            <a:r>
              <a:rPr lang="en-US" altLang="en-US" sz="2000" i="1">
                <a:latin typeface="Times" panose="02020603050405020304" pitchFamily="18" charset="0"/>
              </a:rPr>
              <a:t>n/n</a:t>
            </a:r>
            <a:r>
              <a:rPr lang="en-US" altLang="en-US" sz="2000">
                <a:latin typeface="Times" panose="02020603050405020304" pitchFamily="18" charset="0"/>
              </a:rPr>
              <a:t> </a:t>
            </a:r>
            <a:r>
              <a:rPr lang="en-US" altLang="en-US" sz="2000">
                <a:latin typeface="Symbol" panose="05050102010706020507" pitchFamily="18" charset="2"/>
              </a:rPr>
              <a:t>&lt;</a:t>
            </a:r>
            <a:r>
              <a:rPr lang="en-US" altLang="en-US" sz="2000">
                <a:latin typeface="Times" panose="02020603050405020304" pitchFamily="18" charset="0"/>
              </a:rPr>
              <a:t> 10</a:t>
            </a:r>
            <a:r>
              <a:rPr lang="en-US" altLang="en-US" sz="2000" baseline="30000">
                <a:latin typeface="Times" panose="02020603050405020304" pitchFamily="18" charset="0"/>
              </a:rPr>
              <a:t>-6</a:t>
            </a:r>
            <a:endParaRPr lang="en-US" altLang="en-US"/>
          </a:p>
        </p:txBody>
      </p:sp>
      <p:graphicFrame>
        <p:nvGraphicFramePr>
          <p:cNvPr id="174084" name="Object 6"/>
          <p:cNvGraphicFramePr>
            <a:graphicFrameLocks noChangeAspect="1"/>
          </p:cNvGraphicFramePr>
          <p:nvPr/>
        </p:nvGraphicFramePr>
        <p:xfrm>
          <a:off x="1216025" y="5208588"/>
          <a:ext cx="2406650" cy="635000"/>
        </p:xfrm>
        <a:graphic>
          <a:graphicData uri="http://schemas.openxmlformats.org/presentationml/2006/ole">
            <mc:AlternateContent xmlns:mc="http://schemas.openxmlformats.org/markup-compatibility/2006">
              <mc:Choice xmlns:v="urn:schemas-microsoft-com:vml" Requires="v">
                <p:oleObj spid="_x0000_s174117" name="Equation" r:id="rId4" imgW="914400" imgH="241300" progId="Equation.3">
                  <p:embed/>
                </p:oleObj>
              </mc:Choice>
              <mc:Fallback>
                <p:oleObj name="Equation" r:id="rId4" imgW="914400" imgH="241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025" y="5208588"/>
                        <a:ext cx="24066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085" name="Text Box 7"/>
          <p:cNvSpPr txBox="1">
            <a:spLocks noChangeArrowheads="1"/>
          </p:cNvSpPr>
          <p:nvPr/>
        </p:nvSpPr>
        <p:spPr bwMode="auto">
          <a:xfrm>
            <a:off x="4029075" y="5049838"/>
            <a:ext cx="4562475"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i="1" dirty="0">
                <a:solidFill>
                  <a:srgbClr val="FF020B"/>
                </a:solidFill>
                <a:latin typeface="Times" panose="02020603050405020304" pitchFamily="18" charset="0"/>
              </a:rPr>
              <a:t>D</a:t>
            </a:r>
            <a:r>
              <a:rPr lang="en-US" altLang="en-US" sz="2000" baseline="-25000" dirty="0">
                <a:solidFill>
                  <a:srgbClr val="FF020B"/>
                </a:solidFill>
                <a:latin typeface="Times" panose="02020603050405020304" pitchFamily="18" charset="0"/>
              </a:rPr>
              <a:t>PMD</a:t>
            </a:r>
            <a:r>
              <a:rPr lang="en-US" altLang="en-US" sz="2000" dirty="0">
                <a:solidFill>
                  <a:srgbClr val="FF020B"/>
                </a:solidFill>
                <a:latin typeface="Times" panose="02020603050405020304" pitchFamily="18" charset="0"/>
              </a:rPr>
              <a:t> = Polarization dispersion coefficient</a:t>
            </a:r>
          </a:p>
          <a:p>
            <a:pPr>
              <a:spcBef>
                <a:spcPct val="50000"/>
              </a:spcBef>
            </a:pPr>
            <a:r>
              <a:rPr lang="en-US" altLang="en-US" sz="2000" dirty="0">
                <a:solidFill>
                  <a:srgbClr val="FF020B"/>
                </a:solidFill>
                <a:latin typeface="Times" panose="02020603050405020304" pitchFamily="18" charset="0"/>
              </a:rPr>
              <a:t>Typically </a:t>
            </a:r>
            <a:r>
              <a:rPr lang="en-US" altLang="en-US" sz="2000" i="1" dirty="0">
                <a:solidFill>
                  <a:srgbClr val="FF020B"/>
                </a:solidFill>
                <a:latin typeface="Times" panose="02020603050405020304" pitchFamily="18" charset="0"/>
              </a:rPr>
              <a:t>D</a:t>
            </a:r>
            <a:r>
              <a:rPr lang="en-US" altLang="en-US" sz="2000" baseline="-25000" dirty="0">
                <a:solidFill>
                  <a:srgbClr val="FF020B"/>
                </a:solidFill>
                <a:latin typeface="Times" panose="02020603050405020304" pitchFamily="18" charset="0"/>
              </a:rPr>
              <a:t>PMD</a:t>
            </a:r>
            <a:r>
              <a:rPr lang="en-US" altLang="en-US" sz="2000" dirty="0">
                <a:solidFill>
                  <a:srgbClr val="FF020B"/>
                </a:solidFill>
                <a:latin typeface="Times" panose="02020603050405020304" pitchFamily="18" charset="0"/>
              </a:rPr>
              <a:t> = 0.1 </a:t>
            </a:r>
            <a:r>
              <a:rPr lang="en-US" altLang="en-US" sz="2000" dirty="0">
                <a:solidFill>
                  <a:srgbClr val="FF020B"/>
                </a:solidFill>
                <a:latin typeface="Symbol" panose="05050102010706020507" pitchFamily="18" charset="2"/>
              </a:rPr>
              <a:t>-</a:t>
            </a:r>
            <a:r>
              <a:rPr lang="en-US" altLang="en-US" sz="2000" dirty="0">
                <a:solidFill>
                  <a:srgbClr val="FF020B"/>
                </a:solidFill>
                <a:latin typeface="Times" panose="02020603050405020304" pitchFamily="18" charset="0"/>
              </a:rPr>
              <a:t> 0.5 </a:t>
            </a:r>
            <a:r>
              <a:rPr lang="en-US" altLang="en-US" sz="2000" dirty="0" err="1">
                <a:solidFill>
                  <a:srgbClr val="FF020B"/>
                </a:solidFill>
                <a:latin typeface="Times" panose="02020603050405020304" pitchFamily="18" charset="0"/>
              </a:rPr>
              <a:t>ps</a:t>
            </a:r>
            <a:r>
              <a:rPr lang="en-US" altLang="en-US" sz="2000" dirty="0">
                <a:solidFill>
                  <a:srgbClr val="FF020B"/>
                </a:solidFill>
                <a:latin typeface="Times" panose="02020603050405020304" pitchFamily="18" charset="0"/>
              </a:rPr>
              <a:t> </a:t>
            </a:r>
            <a:r>
              <a:rPr lang="en-US" altLang="en-US" sz="2000" dirty="0" smtClean="0">
                <a:solidFill>
                  <a:srgbClr val="FF020B"/>
                </a:solidFill>
                <a:latin typeface="Times" panose="02020603050405020304" pitchFamily="18" charset="0"/>
              </a:rPr>
              <a:t>km</a:t>
            </a:r>
            <a:r>
              <a:rPr lang="en-US" altLang="en-US" sz="2000" baseline="30000" dirty="0" smtClean="0">
                <a:solidFill>
                  <a:srgbClr val="FF020B"/>
                </a:solidFill>
                <a:latin typeface="Times" panose="02020603050405020304" pitchFamily="18" charset="0"/>
              </a:rPr>
              <a:t>-1/2</a:t>
            </a:r>
            <a:r>
              <a:rPr lang="en-US" altLang="en-US" i="1" dirty="0" smtClean="0">
                <a:latin typeface="Times" panose="02020603050405020304" pitchFamily="18" charset="0"/>
              </a:rPr>
              <a:t> </a:t>
            </a:r>
            <a:endParaRPr lang="en-US" altLang="en-US" i="1" dirty="0">
              <a:latin typeface="Times" panose="02020603050405020304" pitchFamily="18" charset="0"/>
            </a:endParaRPr>
          </a:p>
        </p:txBody>
      </p:sp>
      <p:pic>
        <p:nvPicPr>
          <p:cNvPr id="174086" name="Picture 8" descr="K:\All My Files\Book, Optoelectronics, Pearson\##2ndEdition\#Chapters, The Textbook (2nd Edition)\Ch02, Waveguides,2nd Edition\#2-21-PolarizationModeDispersion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6025" y="1693863"/>
            <a:ext cx="6992938"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3"/>
          <p:cNvSpPr txBox="1">
            <a:spLocks noChangeArrowheads="1"/>
          </p:cNvSpPr>
          <p:nvPr/>
        </p:nvSpPr>
        <p:spPr bwMode="auto">
          <a:xfrm>
            <a:off x="685800" y="104775"/>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Self-Phase Modulation Dispersion : Nonlinear Effect</a:t>
            </a:r>
            <a:endParaRPr lang="en-US" altLang="en-US"/>
          </a:p>
        </p:txBody>
      </p:sp>
      <p:sp>
        <p:nvSpPr>
          <p:cNvPr id="77827" name="Text Box 4"/>
          <p:cNvSpPr txBox="1">
            <a:spLocks noChangeArrowheads="1"/>
          </p:cNvSpPr>
          <p:nvPr/>
        </p:nvSpPr>
        <p:spPr bwMode="auto">
          <a:xfrm>
            <a:off x="347663" y="592138"/>
            <a:ext cx="83058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sz="2000" dirty="0" smtClean="0">
                <a:latin typeface="Times" pitchFamily="18" charset="0"/>
              </a:rPr>
              <a:t>At sufficiently high light intensities, the refractive index of glass </a:t>
            </a:r>
            <a:r>
              <a:rPr lang="en-US" sz="2000" i="1" dirty="0" smtClean="0">
                <a:latin typeface="Times" pitchFamily="18" charset="0"/>
              </a:rPr>
              <a:t>n</a:t>
            </a:r>
            <a:r>
              <a:rPr lang="en-US" sz="2000" dirty="0" smtClean="0">
                <a:latin typeface="Symbol" pitchFamily="18" charset="2"/>
                <a:sym typeface="Symbol" pitchFamily="18" charset="2"/>
              </a:rPr>
              <a:t></a:t>
            </a:r>
            <a:r>
              <a:rPr lang="en-US" sz="2000" dirty="0" smtClean="0">
                <a:latin typeface="Times" pitchFamily="18" charset="0"/>
              </a:rPr>
              <a:t> is </a:t>
            </a:r>
          </a:p>
          <a:p>
            <a:pPr>
              <a:spcBef>
                <a:spcPct val="50000"/>
              </a:spcBef>
              <a:defRPr/>
            </a:pPr>
            <a:r>
              <a:rPr lang="en-US" sz="2000" i="1" dirty="0" smtClean="0">
                <a:latin typeface="Times" pitchFamily="18" charset="0"/>
              </a:rPr>
              <a:t>n</a:t>
            </a:r>
            <a:r>
              <a:rPr lang="en-US" sz="2000" dirty="0" smtClean="0">
                <a:latin typeface="Symbol" pitchFamily="18" charset="2"/>
                <a:sym typeface="Symbol" pitchFamily="18" charset="2"/>
              </a:rPr>
              <a:t></a:t>
            </a:r>
            <a:r>
              <a:rPr lang="en-US" sz="2000" dirty="0" smtClean="0">
                <a:latin typeface="Times" pitchFamily="18" charset="0"/>
              </a:rPr>
              <a:t> = </a:t>
            </a:r>
            <a:r>
              <a:rPr lang="en-US" sz="2000" i="1" dirty="0" smtClean="0">
                <a:latin typeface="Times" pitchFamily="18" charset="0"/>
              </a:rPr>
              <a:t>n</a:t>
            </a:r>
            <a:r>
              <a:rPr lang="en-US" sz="2000" dirty="0" smtClean="0">
                <a:latin typeface="Times" pitchFamily="18" charset="0"/>
              </a:rPr>
              <a:t> + </a:t>
            </a:r>
            <a:r>
              <a:rPr lang="en-US" sz="2000" i="1" dirty="0" smtClean="0">
                <a:latin typeface="Times" pitchFamily="18" charset="0"/>
              </a:rPr>
              <a:t>C</a:t>
            </a:r>
            <a:r>
              <a:rPr lang="en-US" sz="2000" i="1" dirty="0" smtClean="0">
                <a:latin typeface="+mj-lt"/>
              </a:rPr>
              <a:t>I</a:t>
            </a:r>
            <a:r>
              <a:rPr lang="en-US" sz="2000" dirty="0" smtClean="0">
                <a:latin typeface="Times" pitchFamily="18" charset="0"/>
              </a:rPr>
              <a:t> </a:t>
            </a:r>
          </a:p>
          <a:p>
            <a:pPr>
              <a:spcBef>
                <a:spcPct val="50000"/>
              </a:spcBef>
              <a:defRPr/>
            </a:pPr>
            <a:r>
              <a:rPr lang="en-US" sz="2000" dirty="0" smtClean="0">
                <a:latin typeface="Times" pitchFamily="18" charset="0"/>
              </a:rPr>
              <a:t>where </a:t>
            </a:r>
            <a:r>
              <a:rPr lang="en-US" sz="2000" i="1" dirty="0" smtClean="0">
                <a:latin typeface="Times" pitchFamily="18" charset="0"/>
              </a:rPr>
              <a:t>C</a:t>
            </a:r>
            <a:r>
              <a:rPr lang="en-US" sz="2000" dirty="0" smtClean="0">
                <a:latin typeface="Times" pitchFamily="18" charset="0"/>
              </a:rPr>
              <a:t> is a constant and</a:t>
            </a:r>
            <a:r>
              <a:rPr lang="en-US" sz="2000" i="1" dirty="0" smtClean="0">
                <a:latin typeface="Courier" pitchFamily="49" charset="0"/>
              </a:rPr>
              <a:t> </a:t>
            </a:r>
            <a:r>
              <a:rPr lang="en-US" sz="2000" i="1" dirty="0" smtClean="0"/>
              <a:t>I </a:t>
            </a:r>
            <a:r>
              <a:rPr lang="en-US" sz="2000" dirty="0" smtClean="0">
                <a:latin typeface="Times" pitchFamily="18" charset="0"/>
              </a:rPr>
              <a:t>is the light intensity. </a:t>
            </a:r>
            <a:r>
              <a:rPr lang="en-US" sz="2000" b="1" dirty="0" smtClean="0">
                <a:latin typeface="Times" pitchFamily="18" charset="0"/>
              </a:rPr>
              <a:t>The intensity of light modulates its own phase. </a:t>
            </a:r>
          </a:p>
        </p:txBody>
      </p:sp>
      <p:sp>
        <p:nvSpPr>
          <p:cNvPr id="77829" name="Text Box 8"/>
          <p:cNvSpPr txBox="1">
            <a:spLocks noChangeArrowheads="1"/>
          </p:cNvSpPr>
          <p:nvPr/>
        </p:nvSpPr>
        <p:spPr bwMode="auto">
          <a:xfrm>
            <a:off x="334963" y="3260725"/>
            <a:ext cx="3671887"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ct val="50000"/>
              </a:spcBef>
              <a:defRPr/>
            </a:pPr>
            <a:r>
              <a:rPr lang="en-US" sz="1800" b="1" dirty="0" smtClean="0">
                <a:solidFill>
                  <a:srgbClr val="FF0000"/>
                </a:solidFill>
              </a:rPr>
              <a:t>What is the optical power that will give </a:t>
            </a:r>
            <a:r>
              <a:rPr lang="en-US" sz="1800" b="1" dirty="0" err="1" smtClean="0">
                <a:solidFill>
                  <a:srgbClr val="FF0000"/>
                </a:solidFill>
                <a:latin typeface="Symbol" pitchFamily="18" charset="2"/>
              </a:rPr>
              <a:t>D</a:t>
            </a:r>
            <a:r>
              <a:rPr lang="en-US" sz="1800" b="1" i="1" dirty="0" err="1" smtClean="0">
                <a:solidFill>
                  <a:srgbClr val="FF0000"/>
                </a:solidFill>
                <a:latin typeface="Symbol" pitchFamily="18" charset="2"/>
              </a:rPr>
              <a:t>t</a:t>
            </a:r>
            <a:r>
              <a:rPr lang="en-US" sz="1800" b="1" i="1" dirty="0" smtClean="0">
                <a:solidFill>
                  <a:srgbClr val="FF0000"/>
                </a:solidFill>
                <a:cs typeface="Times New Roman" pitchFamily="18" charset="0"/>
              </a:rPr>
              <a:t>/L</a:t>
            </a:r>
            <a:r>
              <a:rPr lang="en-US" sz="1800" b="1" dirty="0" smtClean="0">
                <a:solidFill>
                  <a:srgbClr val="FF0000"/>
                </a:solidFill>
              </a:rPr>
              <a:t> </a:t>
            </a:r>
            <a:r>
              <a:rPr lang="en-US" sz="1800" b="1" dirty="0" smtClean="0">
                <a:solidFill>
                  <a:srgbClr val="FF0000"/>
                </a:solidFill>
                <a:latin typeface="Symbol" pitchFamily="18" charset="2"/>
                <a:sym typeface="Symbol" pitchFamily="18" charset="2"/>
              </a:rPr>
              <a:t></a:t>
            </a:r>
            <a:r>
              <a:rPr lang="en-US" sz="1800" b="1" dirty="0" smtClean="0">
                <a:solidFill>
                  <a:srgbClr val="FF0000"/>
                </a:solidFill>
              </a:rPr>
              <a:t>  0.</a:t>
            </a:r>
            <a:r>
              <a:rPr lang="en-US" sz="1800" b="1" dirty="0" smtClean="0">
                <a:solidFill>
                  <a:srgbClr val="FF0000"/>
                </a:solidFill>
                <a:latin typeface="Times" pitchFamily="18" charset="0"/>
              </a:rPr>
              <a:t>1 </a:t>
            </a:r>
            <a:r>
              <a:rPr lang="en-US" sz="1800" b="1" dirty="0" err="1" smtClean="0">
                <a:solidFill>
                  <a:srgbClr val="FF0000"/>
                </a:solidFill>
                <a:latin typeface="Times" pitchFamily="18" charset="0"/>
              </a:rPr>
              <a:t>ps</a:t>
            </a:r>
            <a:r>
              <a:rPr lang="en-US" sz="1800" b="1" dirty="0" smtClean="0">
                <a:solidFill>
                  <a:srgbClr val="FF0000"/>
                </a:solidFill>
                <a:latin typeface="Times" pitchFamily="18" charset="0"/>
              </a:rPr>
              <a:t> km</a:t>
            </a:r>
            <a:r>
              <a:rPr lang="en-US" sz="1800" b="1" baseline="30000" dirty="0" smtClean="0">
                <a:solidFill>
                  <a:srgbClr val="FF0000"/>
                </a:solidFill>
                <a:latin typeface="Times" pitchFamily="18" charset="0"/>
              </a:rPr>
              <a:t>-1</a:t>
            </a:r>
            <a:r>
              <a:rPr lang="en-US" sz="1800" b="1" dirty="0" smtClean="0">
                <a:solidFill>
                  <a:srgbClr val="FF0000"/>
                </a:solidFill>
                <a:latin typeface="Times" pitchFamily="18" charset="0"/>
              </a:rPr>
              <a:t>?</a:t>
            </a:r>
            <a:endParaRPr lang="en-US" sz="1800" dirty="0" smtClean="0">
              <a:solidFill>
                <a:srgbClr val="1A0AFF"/>
              </a:solidFill>
              <a:latin typeface="Times" pitchFamily="18" charset="0"/>
            </a:endParaRPr>
          </a:p>
          <a:p>
            <a:pPr>
              <a:spcAft>
                <a:spcPts val="600"/>
              </a:spcAft>
              <a:defRPr/>
            </a:pPr>
            <a:endParaRPr lang="en-US" sz="1800" i="1" dirty="0" smtClean="0">
              <a:solidFill>
                <a:srgbClr val="1A0AFF"/>
              </a:solidFill>
              <a:latin typeface="Times"/>
              <a:ea typeface="SimSun"/>
              <a:cs typeface="Times New Roman"/>
            </a:endParaRPr>
          </a:p>
          <a:p>
            <a:pPr>
              <a:spcAft>
                <a:spcPts val="600"/>
              </a:spcAft>
              <a:defRPr/>
            </a:pPr>
            <a:r>
              <a:rPr lang="en-US" sz="1800" i="1" dirty="0" smtClean="0">
                <a:solidFill>
                  <a:srgbClr val="1A0AFF"/>
                </a:solidFill>
                <a:latin typeface="Times"/>
                <a:ea typeface="SimSun"/>
                <a:cs typeface="Times New Roman"/>
              </a:rPr>
              <a:t>Take C</a:t>
            </a:r>
            <a:r>
              <a:rPr lang="en-US" sz="1800" dirty="0" smtClean="0">
                <a:solidFill>
                  <a:srgbClr val="1A0AFF"/>
                </a:solidFill>
                <a:latin typeface="Times"/>
                <a:ea typeface="SimSun"/>
                <a:cs typeface="Times New Roman"/>
              </a:rPr>
              <a:t> = 10</a:t>
            </a:r>
            <a:r>
              <a:rPr lang="en-US" sz="1800" baseline="30000" dirty="0" smtClean="0">
                <a:solidFill>
                  <a:srgbClr val="1A0AFF"/>
                </a:solidFill>
                <a:latin typeface="Times"/>
                <a:ea typeface="SimSun"/>
                <a:cs typeface="Times New Roman"/>
              </a:rPr>
              <a:t>-14</a:t>
            </a:r>
            <a:r>
              <a:rPr lang="en-US" sz="1800" dirty="0" smtClean="0">
                <a:solidFill>
                  <a:srgbClr val="1A0AFF"/>
                </a:solidFill>
                <a:latin typeface="Times"/>
                <a:ea typeface="SimSun"/>
                <a:cs typeface="Times New Roman"/>
              </a:rPr>
              <a:t> cm</a:t>
            </a:r>
            <a:r>
              <a:rPr lang="en-US" sz="1800" baseline="30000" dirty="0" smtClean="0">
                <a:solidFill>
                  <a:srgbClr val="1A0AFF"/>
                </a:solidFill>
                <a:latin typeface="Times"/>
                <a:ea typeface="SimSun"/>
                <a:cs typeface="Times New Roman"/>
              </a:rPr>
              <a:t>2</a:t>
            </a:r>
            <a:r>
              <a:rPr lang="en-US" sz="1800" dirty="0" smtClean="0">
                <a:solidFill>
                  <a:srgbClr val="1A0AFF"/>
                </a:solidFill>
                <a:latin typeface="Times"/>
                <a:ea typeface="SimSun"/>
                <a:cs typeface="Times New Roman"/>
              </a:rPr>
              <a:t> W</a:t>
            </a:r>
            <a:r>
              <a:rPr lang="en-US" sz="1800" baseline="30000" dirty="0" smtClean="0">
                <a:solidFill>
                  <a:srgbClr val="1A0AFF"/>
                </a:solidFill>
                <a:latin typeface="Times"/>
                <a:ea typeface="SimSun"/>
                <a:cs typeface="Times New Roman"/>
              </a:rPr>
              <a:t>-1</a:t>
            </a:r>
          </a:p>
          <a:p>
            <a:pPr>
              <a:spcAft>
                <a:spcPts val="600"/>
              </a:spcAft>
              <a:defRPr/>
            </a:pPr>
            <a:r>
              <a:rPr lang="en-US" sz="1800" dirty="0" smtClean="0">
                <a:solidFill>
                  <a:srgbClr val="1A0AFF"/>
                </a:solidFill>
                <a:latin typeface="Symbol" pitchFamily="18" charset="2"/>
                <a:sym typeface="Symbol"/>
              </a:rPr>
              <a:t> </a:t>
            </a:r>
            <a:r>
              <a:rPr lang="en-US" sz="1800" dirty="0" smtClean="0">
                <a:solidFill>
                  <a:srgbClr val="1A0AFF"/>
                </a:solidFill>
                <a:latin typeface="Symbol" pitchFamily="18" charset="2"/>
                <a:sym typeface="Symbol" pitchFamily="18" charset="2"/>
              </a:rPr>
              <a:t></a:t>
            </a:r>
            <a:r>
              <a:rPr lang="en-US" sz="1800" i="1" dirty="0" smtClean="0">
                <a:solidFill>
                  <a:srgbClr val="1A0AFF"/>
                </a:solidFill>
              </a:rPr>
              <a:t>I</a:t>
            </a:r>
            <a:r>
              <a:rPr lang="en-US" sz="1800" dirty="0" smtClean="0">
                <a:solidFill>
                  <a:srgbClr val="1A0AFF"/>
                </a:solidFill>
                <a:latin typeface="Times" pitchFamily="18" charset="0"/>
              </a:rPr>
              <a:t> </a:t>
            </a:r>
            <a:r>
              <a:rPr lang="en-US" sz="1800" dirty="0" smtClean="0">
                <a:solidFill>
                  <a:srgbClr val="1A0AFF"/>
                </a:solidFill>
                <a:latin typeface="Symbol" pitchFamily="18" charset="2"/>
                <a:sym typeface="Symbol" pitchFamily="18" charset="2"/>
              </a:rPr>
              <a:t></a:t>
            </a:r>
            <a:r>
              <a:rPr lang="en-US" sz="1800" dirty="0" smtClean="0">
                <a:solidFill>
                  <a:srgbClr val="1A0AFF"/>
                </a:solidFill>
                <a:latin typeface="Times" pitchFamily="18" charset="0"/>
              </a:rPr>
              <a:t> (</a:t>
            </a:r>
            <a:r>
              <a:rPr lang="en-US" sz="1800" i="1" dirty="0" smtClean="0">
                <a:solidFill>
                  <a:srgbClr val="1A0AFF"/>
                </a:solidFill>
                <a:latin typeface="Times" pitchFamily="18" charset="0"/>
              </a:rPr>
              <a:t>c/C</a:t>
            </a:r>
            <a:r>
              <a:rPr lang="en-US" sz="1800" dirty="0" smtClean="0">
                <a:solidFill>
                  <a:srgbClr val="1A0AFF"/>
                </a:solidFill>
                <a:latin typeface="Times" pitchFamily="18" charset="0"/>
              </a:rPr>
              <a:t>)(</a:t>
            </a:r>
            <a:r>
              <a:rPr lang="en-US" sz="1800" dirty="0" err="1" smtClean="0">
                <a:solidFill>
                  <a:srgbClr val="1A0AFF"/>
                </a:solidFill>
                <a:latin typeface="Symbol" pitchFamily="18" charset="2"/>
              </a:rPr>
              <a:t>D</a:t>
            </a:r>
            <a:r>
              <a:rPr lang="en-US" sz="1800" i="1" dirty="0" err="1" smtClean="0">
                <a:solidFill>
                  <a:srgbClr val="1A0AFF"/>
                </a:solidFill>
                <a:latin typeface="Symbol" pitchFamily="18" charset="2"/>
              </a:rPr>
              <a:t>t</a:t>
            </a:r>
            <a:r>
              <a:rPr lang="en-US" sz="1800" dirty="0" smtClean="0">
                <a:solidFill>
                  <a:srgbClr val="1A0AFF"/>
                </a:solidFill>
                <a:latin typeface="Times" pitchFamily="18" charset="0"/>
              </a:rPr>
              <a:t>/</a:t>
            </a:r>
            <a:r>
              <a:rPr lang="en-US" sz="1800" i="1" dirty="0" smtClean="0">
                <a:solidFill>
                  <a:srgbClr val="1A0AFF"/>
                </a:solidFill>
                <a:latin typeface="Times" pitchFamily="18" charset="0"/>
              </a:rPr>
              <a:t>L</a:t>
            </a:r>
            <a:r>
              <a:rPr lang="en-US" sz="1800" dirty="0" smtClean="0">
                <a:solidFill>
                  <a:srgbClr val="1A0AFF"/>
                </a:solidFill>
                <a:latin typeface="Times" pitchFamily="18" charset="0"/>
              </a:rPr>
              <a:t>) = 3</a:t>
            </a:r>
            <a:r>
              <a:rPr lang="en-US" sz="1800" dirty="0" smtClean="0">
                <a:solidFill>
                  <a:srgbClr val="1A0AFF"/>
                </a:solidFill>
                <a:latin typeface="Symbol" pitchFamily="18" charset="2"/>
                <a:sym typeface="Symbol" pitchFamily="18" charset="2"/>
              </a:rPr>
              <a:t></a:t>
            </a:r>
            <a:r>
              <a:rPr lang="en-US" sz="1800" baseline="30000" dirty="0" smtClean="0">
                <a:solidFill>
                  <a:srgbClr val="1A0AFF"/>
                </a:solidFill>
                <a:latin typeface="Symbol" pitchFamily="18" charset="2"/>
                <a:sym typeface="Symbol" pitchFamily="18" charset="2"/>
              </a:rPr>
              <a:t>6</a:t>
            </a:r>
            <a:r>
              <a:rPr lang="en-US" sz="1800" dirty="0" smtClean="0">
                <a:solidFill>
                  <a:srgbClr val="1A0AFF"/>
                </a:solidFill>
                <a:latin typeface="Times" pitchFamily="18" charset="0"/>
              </a:rPr>
              <a:t> W cm</a:t>
            </a:r>
            <a:r>
              <a:rPr lang="en-US" sz="1800" baseline="30000" dirty="0" smtClean="0">
                <a:solidFill>
                  <a:srgbClr val="1A0AFF"/>
                </a:solidFill>
                <a:latin typeface="Times" pitchFamily="18" charset="0"/>
              </a:rPr>
              <a:t>-2</a:t>
            </a:r>
            <a:r>
              <a:rPr lang="en-US" sz="1800" dirty="0" smtClean="0">
                <a:solidFill>
                  <a:srgbClr val="1A0AFF"/>
                </a:solidFill>
                <a:latin typeface="Times" pitchFamily="18" charset="0"/>
              </a:rPr>
              <a:t> </a:t>
            </a:r>
          </a:p>
          <a:p>
            <a:pPr>
              <a:spcAft>
                <a:spcPts val="600"/>
              </a:spcAft>
              <a:defRPr/>
            </a:pPr>
            <a:r>
              <a:rPr lang="en-US" sz="1800" dirty="0" smtClean="0">
                <a:solidFill>
                  <a:srgbClr val="1A0AFF"/>
                </a:solidFill>
                <a:latin typeface="+mj-lt"/>
              </a:rPr>
              <a:t>or </a:t>
            </a:r>
            <a:r>
              <a:rPr lang="en-US" sz="1800" dirty="0" err="1" smtClean="0">
                <a:solidFill>
                  <a:srgbClr val="1A0AFF"/>
                </a:solidFill>
                <a:latin typeface="Symbol" pitchFamily="18" charset="2"/>
              </a:rPr>
              <a:t>D</a:t>
            </a:r>
            <a:r>
              <a:rPr lang="en-US" sz="1800" i="1" dirty="0" err="1" smtClean="0">
                <a:solidFill>
                  <a:srgbClr val="1A0AFF"/>
                </a:solidFill>
                <a:latin typeface="Times" pitchFamily="18" charset="0"/>
              </a:rPr>
              <a:t>n</a:t>
            </a:r>
            <a:r>
              <a:rPr lang="en-US" sz="1800" dirty="0" smtClean="0">
                <a:solidFill>
                  <a:srgbClr val="1A0AFF"/>
                </a:solidFill>
                <a:latin typeface="Times" pitchFamily="18" charset="0"/>
              </a:rPr>
              <a:t>  </a:t>
            </a:r>
            <a:r>
              <a:rPr lang="en-US" sz="1800" dirty="0" smtClean="0">
                <a:solidFill>
                  <a:srgbClr val="1A0AFF"/>
                </a:solidFill>
                <a:latin typeface="Symbol" pitchFamily="18" charset="2"/>
                <a:sym typeface="Symbol" pitchFamily="18" charset="2"/>
              </a:rPr>
              <a:t></a:t>
            </a:r>
            <a:r>
              <a:rPr lang="en-US" sz="1800" dirty="0" smtClean="0">
                <a:solidFill>
                  <a:srgbClr val="1A0AFF"/>
                </a:solidFill>
                <a:latin typeface="Times" pitchFamily="18" charset="0"/>
              </a:rPr>
              <a:t> 3</a:t>
            </a:r>
            <a:r>
              <a:rPr lang="en-US" sz="1800" dirty="0" smtClean="0">
                <a:solidFill>
                  <a:srgbClr val="1A0AFF"/>
                </a:solidFill>
                <a:latin typeface="Symbol" pitchFamily="18" charset="2"/>
                <a:sym typeface="Symbol" pitchFamily="18" charset="2"/>
              </a:rPr>
              <a:t></a:t>
            </a:r>
            <a:r>
              <a:rPr lang="en-US" sz="1800" dirty="0" smtClean="0">
                <a:solidFill>
                  <a:srgbClr val="1A0AFF"/>
                </a:solidFill>
                <a:latin typeface="Times" pitchFamily="18" charset="0"/>
              </a:rPr>
              <a:t>10</a:t>
            </a:r>
            <a:r>
              <a:rPr lang="en-US" sz="1800" baseline="30000" dirty="0" smtClean="0">
                <a:solidFill>
                  <a:srgbClr val="1A0AFF"/>
                </a:solidFill>
                <a:latin typeface="Times" pitchFamily="18" charset="0"/>
              </a:rPr>
              <a:t>-6</a:t>
            </a:r>
            <a:r>
              <a:rPr lang="en-US" sz="1800" dirty="0" smtClean="0">
                <a:solidFill>
                  <a:srgbClr val="1A0AFF"/>
                </a:solidFill>
                <a:latin typeface="Times" pitchFamily="18" charset="0"/>
              </a:rPr>
              <a:t> </a:t>
            </a:r>
          </a:p>
          <a:p>
            <a:pPr>
              <a:spcAft>
                <a:spcPts val="600"/>
              </a:spcAft>
              <a:defRPr/>
            </a:pPr>
            <a:r>
              <a:rPr lang="en-US" sz="1800" dirty="0" smtClean="0">
                <a:solidFill>
                  <a:srgbClr val="1A0AFF"/>
                </a:solidFill>
                <a:latin typeface="Times" pitchFamily="18" charset="0"/>
              </a:rPr>
              <a:t>Given 2</a:t>
            </a:r>
            <a:r>
              <a:rPr lang="en-US" sz="1800" i="1" dirty="0" smtClean="0">
                <a:solidFill>
                  <a:srgbClr val="1A0AFF"/>
                </a:solidFill>
                <a:latin typeface="Times" pitchFamily="18" charset="0"/>
              </a:rPr>
              <a:t>a</a:t>
            </a:r>
            <a:r>
              <a:rPr lang="en-US" sz="1800" dirty="0" smtClean="0">
                <a:solidFill>
                  <a:srgbClr val="1A0AFF"/>
                </a:solidFill>
                <a:latin typeface="Times" pitchFamily="18" charset="0"/>
              </a:rPr>
              <a:t> </a:t>
            </a:r>
            <a:r>
              <a:rPr lang="en-US" sz="1800" dirty="0" smtClean="0">
                <a:solidFill>
                  <a:srgbClr val="1A0AFF"/>
                </a:solidFill>
                <a:latin typeface="Symbol" pitchFamily="18" charset="2"/>
                <a:sym typeface="Symbol" pitchFamily="18" charset="2"/>
              </a:rPr>
              <a:t></a:t>
            </a:r>
            <a:r>
              <a:rPr lang="en-US" sz="1800" dirty="0" smtClean="0">
                <a:solidFill>
                  <a:srgbClr val="1A0AFF"/>
                </a:solidFill>
                <a:latin typeface="Times" pitchFamily="18" charset="0"/>
              </a:rPr>
              <a:t> 10 </a:t>
            </a:r>
            <a:r>
              <a:rPr lang="en-US" sz="1800" dirty="0" smtClean="0">
                <a:solidFill>
                  <a:srgbClr val="1A0AFF"/>
                </a:solidFill>
                <a:latin typeface="Symbol" pitchFamily="18" charset="2"/>
                <a:sym typeface="Symbol" pitchFamily="18" charset="2"/>
              </a:rPr>
              <a:t></a:t>
            </a:r>
            <a:r>
              <a:rPr lang="en-US" sz="1800" dirty="0" smtClean="0">
                <a:solidFill>
                  <a:srgbClr val="1A0AFF"/>
                </a:solidFill>
                <a:latin typeface="Times" pitchFamily="18" charset="0"/>
              </a:rPr>
              <a:t>m, </a:t>
            </a:r>
            <a:r>
              <a:rPr lang="en-US" sz="1800" i="1" dirty="0" smtClean="0">
                <a:solidFill>
                  <a:srgbClr val="1A0AFF"/>
                </a:solidFill>
                <a:latin typeface="Times" pitchFamily="18" charset="0"/>
              </a:rPr>
              <a:t>A</a:t>
            </a:r>
            <a:r>
              <a:rPr lang="en-US" sz="1800" dirty="0" smtClean="0">
                <a:solidFill>
                  <a:srgbClr val="1A0AFF"/>
                </a:solidFill>
                <a:latin typeface="Times" pitchFamily="18" charset="0"/>
              </a:rPr>
              <a:t> </a:t>
            </a:r>
            <a:r>
              <a:rPr lang="en-US" sz="1800" dirty="0" smtClean="0">
                <a:solidFill>
                  <a:srgbClr val="1A0AFF"/>
                </a:solidFill>
                <a:latin typeface="Symbol" pitchFamily="18" charset="2"/>
                <a:sym typeface="Symbol" pitchFamily="18" charset="2"/>
              </a:rPr>
              <a:t></a:t>
            </a:r>
            <a:r>
              <a:rPr lang="en-US" sz="1800" dirty="0" smtClean="0">
                <a:solidFill>
                  <a:srgbClr val="1A0AFF"/>
                </a:solidFill>
                <a:latin typeface="Times" pitchFamily="18" charset="0"/>
              </a:rPr>
              <a:t> 7.85</a:t>
            </a:r>
            <a:r>
              <a:rPr lang="en-US" sz="1800" dirty="0" smtClean="0">
                <a:solidFill>
                  <a:srgbClr val="1A0AFF"/>
                </a:solidFill>
                <a:latin typeface="Symbol" pitchFamily="18" charset="2"/>
                <a:sym typeface="Symbol" pitchFamily="18" charset="2"/>
              </a:rPr>
              <a:t></a:t>
            </a:r>
            <a:r>
              <a:rPr lang="en-US" sz="1800" dirty="0" smtClean="0">
                <a:solidFill>
                  <a:srgbClr val="1A0AFF"/>
                </a:solidFill>
                <a:latin typeface="Times" pitchFamily="18" charset="0"/>
              </a:rPr>
              <a:t>10</a:t>
            </a:r>
            <a:r>
              <a:rPr lang="en-US" sz="1800" baseline="30000" dirty="0" smtClean="0">
                <a:solidFill>
                  <a:srgbClr val="1A0AFF"/>
                </a:solidFill>
                <a:latin typeface="Times" pitchFamily="18" charset="0"/>
              </a:rPr>
              <a:t>-7</a:t>
            </a:r>
            <a:r>
              <a:rPr lang="en-US" sz="1800" dirty="0" smtClean="0">
                <a:solidFill>
                  <a:srgbClr val="1A0AFF"/>
                </a:solidFill>
                <a:latin typeface="Times" pitchFamily="18" charset="0"/>
              </a:rPr>
              <a:t> cm</a:t>
            </a:r>
            <a:r>
              <a:rPr lang="en-US" sz="1800" baseline="30000" dirty="0" smtClean="0">
                <a:solidFill>
                  <a:srgbClr val="1A0AFF"/>
                </a:solidFill>
                <a:latin typeface="Times" pitchFamily="18" charset="0"/>
              </a:rPr>
              <a:t>2</a:t>
            </a:r>
            <a:r>
              <a:rPr lang="en-US" sz="1800" dirty="0" smtClean="0">
                <a:solidFill>
                  <a:srgbClr val="1A0AFF"/>
                </a:solidFill>
                <a:latin typeface="Times" pitchFamily="18" charset="0"/>
              </a:rPr>
              <a:t>  </a:t>
            </a:r>
          </a:p>
          <a:p>
            <a:pPr marL="285750" indent="-285750">
              <a:spcAft>
                <a:spcPts val="600"/>
              </a:spcAft>
              <a:buFont typeface="Symbol" pitchFamily="18" charset="2"/>
              <a:buChar char="\"/>
              <a:defRPr/>
            </a:pPr>
            <a:r>
              <a:rPr lang="en-US" sz="1800" dirty="0" smtClean="0">
                <a:solidFill>
                  <a:srgbClr val="1A0AFF"/>
                </a:solidFill>
                <a:latin typeface="Times" pitchFamily="18" charset="0"/>
              </a:rPr>
              <a:t>Optical power </a:t>
            </a:r>
            <a:r>
              <a:rPr lang="en-US" sz="1800" dirty="0" smtClean="0">
                <a:solidFill>
                  <a:srgbClr val="1A0AFF"/>
                </a:solidFill>
                <a:latin typeface="Symbol" pitchFamily="18" charset="2"/>
                <a:sym typeface="Symbol" pitchFamily="18" charset="2"/>
              </a:rPr>
              <a:t></a:t>
            </a:r>
            <a:r>
              <a:rPr lang="en-US" sz="1800" dirty="0" smtClean="0">
                <a:solidFill>
                  <a:srgbClr val="1A0AFF"/>
                </a:solidFill>
                <a:latin typeface="Times" pitchFamily="18" charset="0"/>
              </a:rPr>
              <a:t> 2.35 W in the core</a:t>
            </a:r>
          </a:p>
        </p:txBody>
      </p:sp>
      <p:sp>
        <p:nvSpPr>
          <p:cNvPr id="176133"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176134" name="Object 2"/>
          <p:cNvGraphicFramePr>
            <a:graphicFrameLocks noChangeAspect="1"/>
          </p:cNvGraphicFramePr>
          <p:nvPr/>
        </p:nvGraphicFramePr>
        <p:xfrm>
          <a:off x="425450" y="2363788"/>
          <a:ext cx="1308100" cy="742950"/>
        </p:xfrm>
        <a:graphic>
          <a:graphicData uri="http://schemas.openxmlformats.org/presentationml/2006/ole">
            <mc:AlternateContent xmlns:mc="http://schemas.openxmlformats.org/markup-compatibility/2006">
              <mc:Choice xmlns:v="urn:schemas-microsoft-com:vml" Requires="v">
                <p:oleObj spid="_x0000_s176167" name="Equation" r:id="rId4" imgW="698197" imgH="393529" progId="Equation.3">
                  <p:embed/>
                </p:oleObj>
              </mc:Choice>
              <mc:Fallback>
                <p:oleObj name="Equation" r:id="rId4" imgW="698197" imgH="393529"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450" y="2363788"/>
                        <a:ext cx="1308100" cy="742950"/>
                      </a:xfrm>
                      <a:prstGeom prst="rect">
                        <a:avLst/>
                      </a:prstGeom>
                      <a:solidFill>
                        <a:srgbClr val="D2F4FE"/>
                      </a:solidFill>
                      <a:ln w="9525">
                        <a:solidFill>
                          <a:srgbClr val="66CCFF"/>
                        </a:solidFill>
                        <a:miter lim="800000"/>
                        <a:headEnd/>
                        <a:tailEnd/>
                      </a:ln>
                    </p:spPr>
                  </p:pic>
                </p:oleObj>
              </mc:Fallback>
            </mc:AlternateContent>
          </a:graphicData>
        </a:graphic>
      </p:graphicFrame>
      <p:sp>
        <p:nvSpPr>
          <p:cNvPr id="176135" name="Text Box 8"/>
          <p:cNvSpPr txBox="1">
            <a:spLocks noChangeArrowheads="1"/>
          </p:cNvSpPr>
          <p:nvPr/>
        </p:nvSpPr>
        <p:spPr bwMode="auto">
          <a:xfrm>
            <a:off x="4159250" y="5562600"/>
            <a:ext cx="468630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solidFill>
                  <a:srgbClr val="1A0AFF"/>
                </a:solidFill>
                <a:latin typeface="Times" panose="02020603050405020304" pitchFamily="18" charset="0"/>
              </a:rPr>
              <a:t>In many cases, this dispersion will be less than other dispersion mechanisms</a:t>
            </a:r>
          </a:p>
        </p:txBody>
      </p:sp>
      <p:pic>
        <p:nvPicPr>
          <p:cNvPr id="176136" name="Picture 5" descr="K:\All My Files\Book, Optoelectronics, Pearson\##2ndEdition\#Chapters, The Textbook (2nd Edition)\Ch02, Waveguides,2nd Edition\Self-PhaseDispersion(CNV).tif"/>
          <p:cNvPicPr>
            <a:picLocks noChangeAspect="1" noChangeArrowheads="1"/>
          </p:cNvPicPr>
          <p:nvPr/>
        </p:nvPicPr>
        <p:blipFill>
          <a:blip r:embed="rId6">
            <a:extLst>
              <a:ext uri="{28A0092B-C50C-407E-A947-70E740481C1C}">
                <a14:useLocalDpi xmlns:a14="http://schemas.microsoft.com/office/drawing/2010/main" val="0"/>
              </a:ext>
            </a:extLst>
          </a:blip>
          <a:srcRect t="-1591"/>
          <a:stretch>
            <a:fillRect/>
          </a:stretch>
        </p:blipFill>
        <p:spPr bwMode="auto">
          <a:xfrm>
            <a:off x="4159250" y="2182813"/>
            <a:ext cx="485616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3"/>
          <p:cNvSpPr txBox="1">
            <a:spLocks noChangeArrowheads="1"/>
          </p:cNvSpPr>
          <p:nvPr/>
        </p:nvSpPr>
        <p:spPr bwMode="auto">
          <a:xfrm>
            <a:off x="1676400" y="5715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Nonzero Dispersion Shifted Fiber</a:t>
            </a:r>
          </a:p>
        </p:txBody>
      </p:sp>
      <p:sp>
        <p:nvSpPr>
          <p:cNvPr id="178179" name="Text Box 4"/>
          <p:cNvSpPr txBox="1">
            <a:spLocks noChangeArrowheads="1"/>
          </p:cNvSpPr>
          <p:nvPr/>
        </p:nvSpPr>
        <p:spPr bwMode="auto">
          <a:xfrm>
            <a:off x="838200" y="609600"/>
            <a:ext cx="7696200"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en-US" altLang="en-US" sz="1800">
                <a:solidFill>
                  <a:srgbClr val="000000"/>
                </a:solidFill>
                <a:latin typeface="Times" panose="02020603050405020304" pitchFamily="18" charset="0"/>
              </a:rPr>
              <a:t>For Wavelength Division Multiplexing (WDM) avoid 4 wave mixing: cross talk.</a:t>
            </a:r>
          </a:p>
          <a:p>
            <a:pPr algn="just">
              <a:spcBef>
                <a:spcPct val="50000"/>
              </a:spcBef>
            </a:pPr>
            <a:r>
              <a:rPr lang="en-US" altLang="en-US" sz="1800">
                <a:solidFill>
                  <a:srgbClr val="000000"/>
                </a:solidFill>
                <a:latin typeface="Times" panose="02020603050405020304" pitchFamily="18" charset="0"/>
              </a:rPr>
              <a:t>We need dispersion not zero but very small in Er-amplifer band (1525-1620 nm)</a:t>
            </a:r>
          </a:p>
          <a:p>
            <a:pPr algn="just">
              <a:spcBef>
                <a:spcPct val="50000"/>
              </a:spcBef>
            </a:pPr>
            <a:r>
              <a:rPr lang="en-US" altLang="en-US" sz="1800" i="1">
                <a:solidFill>
                  <a:srgbClr val="000000"/>
                </a:solidFill>
                <a:latin typeface="Times" panose="02020603050405020304" pitchFamily="18" charset="0"/>
              </a:rPr>
              <a:t>D</a:t>
            </a:r>
            <a:r>
              <a:rPr lang="en-US" altLang="en-US" sz="1800" i="1" baseline="-25000">
                <a:solidFill>
                  <a:srgbClr val="000000"/>
                </a:solidFill>
                <a:latin typeface="Times" panose="02020603050405020304" pitchFamily="18" charset="0"/>
              </a:rPr>
              <a:t>ch</a:t>
            </a:r>
            <a:r>
              <a:rPr lang="en-US" altLang="en-US" sz="1800">
                <a:solidFill>
                  <a:srgbClr val="000000"/>
                </a:solidFill>
                <a:latin typeface="Times" panose="02020603050405020304" pitchFamily="18" charset="0"/>
              </a:rPr>
              <a:t> = 0.1 </a:t>
            </a:r>
            <a:r>
              <a:rPr lang="en-US" altLang="en-US" sz="1800">
                <a:solidFill>
                  <a:srgbClr val="000000"/>
                </a:solidFill>
                <a:latin typeface="Symbol" panose="05050102010706020507" pitchFamily="18" charset="2"/>
              </a:rPr>
              <a:t>-</a:t>
            </a:r>
            <a:r>
              <a:rPr lang="en-US" altLang="en-US" sz="1800">
                <a:solidFill>
                  <a:srgbClr val="000000"/>
                </a:solidFill>
                <a:latin typeface="Times" panose="02020603050405020304" pitchFamily="18" charset="0"/>
              </a:rPr>
              <a:t> 6 ps nm</a:t>
            </a:r>
            <a:r>
              <a:rPr lang="en-US" altLang="en-US" sz="1800" baseline="30000">
                <a:solidFill>
                  <a:srgbClr val="000000"/>
                </a:solidFill>
                <a:latin typeface="Times" panose="02020603050405020304" pitchFamily="18" charset="0"/>
              </a:rPr>
              <a:t>-1</a:t>
            </a:r>
            <a:r>
              <a:rPr lang="en-US" altLang="en-US" sz="1800">
                <a:solidFill>
                  <a:srgbClr val="000000"/>
                </a:solidFill>
                <a:latin typeface="Times" panose="02020603050405020304" pitchFamily="18" charset="0"/>
              </a:rPr>
              <a:t> km</a:t>
            </a:r>
            <a:r>
              <a:rPr lang="en-US" altLang="en-US" sz="1800" baseline="30000">
                <a:solidFill>
                  <a:srgbClr val="000000"/>
                </a:solidFill>
                <a:latin typeface="Times" panose="02020603050405020304" pitchFamily="18" charset="0"/>
              </a:rPr>
              <a:t>-1</a:t>
            </a:r>
            <a:r>
              <a:rPr lang="en-US" altLang="en-US" sz="1800">
                <a:solidFill>
                  <a:srgbClr val="000000"/>
                </a:solidFill>
                <a:latin typeface="Times" panose="02020603050405020304" pitchFamily="18" charset="0"/>
              </a:rPr>
              <a:t>.</a:t>
            </a:r>
          </a:p>
          <a:p>
            <a:pPr algn="just">
              <a:spcBef>
                <a:spcPct val="50000"/>
              </a:spcBef>
            </a:pPr>
            <a:r>
              <a:rPr lang="en-US" altLang="en-US" sz="1800">
                <a:solidFill>
                  <a:srgbClr val="000000"/>
                </a:solidFill>
                <a:latin typeface="Times" panose="02020603050405020304" pitchFamily="18" charset="0"/>
              </a:rPr>
              <a:t>Nonzero dispersion shifted fibers</a:t>
            </a:r>
            <a:endParaRPr lang="en-US" altLang="en-US" sz="1400">
              <a:solidFill>
                <a:srgbClr val="000000"/>
              </a:solidFill>
              <a:latin typeface="Times" panose="02020603050405020304" pitchFamily="18" charset="0"/>
            </a:endParaRPr>
          </a:p>
        </p:txBody>
      </p:sp>
      <p:pic>
        <p:nvPicPr>
          <p:cNvPr id="178180" name="Picture 5" descr="K:\All My Files\Book, Optoelectronics, Pearson\##2ndEdition\#Chapters, The Textbook (2nd Edition)\Ch02, Waveguides,2nd Edition\#2-23-DispersionInFibers1(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88" y="2308225"/>
            <a:ext cx="6645275"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181" name="Rectangle 1"/>
          <p:cNvSpPr>
            <a:spLocks noChangeArrowheads="1"/>
          </p:cNvSpPr>
          <p:nvPr/>
        </p:nvSpPr>
        <p:spPr bwMode="auto">
          <a:xfrm>
            <a:off x="4775200" y="4926013"/>
            <a:ext cx="422433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ts val="600"/>
              </a:spcBef>
              <a:spcAft>
                <a:spcPts val="800"/>
              </a:spcAft>
            </a:pPr>
            <a:r>
              <a:rPr lang="en-CA" altLang="en-US" sz="1600">
                <a:cs typeface="Times New Roman" panose="02020603050405020304" pitchFamily="18" charset="0"/>
              </a:rPr>
              <a:t>Various fibers named after their dispersion characteristics. The range 1500 - 1600 nm is only approximate and depends on the particular application of the fiber.</a:t>
            </a:r>
            <a:endParaRPr lang="en-US" altLang="en-US" b="1">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4"/>
          <p:cNvSpPr txBox="1">
            <a:spLocks noChangeArrowheads="1"/>
          </p:cNvSpPr>
          <p:nvPr/>
        </p:nvSpPr>
        <p:spPr bwMode="auto">
          <a:xfrm>
            <a:off x="1676400" y="0"/>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Dispersion Flattened Fiber</a:t>
            </a:r>
          </a:p>
        </p:txBody>
      </p:sp>
      <p:sp>
        <p:nvSpPr>
          <p:cNvPr id="180227" name="Text Box 5"/>
          <p:cNvSpPr txBox="1">
            <a:spLocks noChangeArrowheads="1"/>
          </p:cNvSpPr>
          <p:nvPr/>
        </p:nvSpPr>
        <p:spPr bwMode="auto">
          <a:xfrm>
            <a:off x="457200" y="5454650"/>
            <a:ext cx="8001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en-US" altLang="en-US" sz="1800">
                <a:solidFill>
                  <a:srgbClr val="000000"/>
                </a:solidFill>
                <a:latin typeface="Times" panose="02020603050405020304" pitchFamily="18" charset="0"/>
              </a:rPr>
              <a:t>Dispersion flattened fiber example. The material dispersion coefficient (</a:t>
            </a:r>
            <a:r>
              <a:rPr lang="en-US" altLang="en-US" sz="1800" i="1">
                <a:solidFill>
                  <a:srgbClr val="000000"/>
                </a:solidFill>
                <a:latin typeface="Times" panose="02020603050405020304" pitchFamily="18" charset="0"/>
              </a:rPr>
              <a:t>D</a:t>
            </a:r>
            <a:r>
              <a:rPr lang="en-US" altLang="en-US" sz="1800" i="1" baseline="-25000">
                <a:solidFill>
                  <a:srgbClr val="000000"/>
                </a:solidFill>
                <a:latin typeface="Times" panose="02020603050405020304" pitchFamily="18" charset="0"/>
              </a:rPr>
              <a:t>m</a:t>
            </a:r>
            <a:r>
              <a:rPr lang="en-US" altLang="en-US" sz="1800">
                <a:solidFill>
                  <a:srgbClr val="000000"/>
                </a:solidFill>
                <a:latin typeface="Times" panose="02020603050405020304" pitchFamily="18" charset="0"/>
              </a:rPr>
              <a:t>) for the core material and waveguide dispersion coefficient (</a:t>
            </a:r>
            <a:r>
              <a:rPr lang="en-US" altLang="en-US" sz="1800" i="1">
                <a:solidFill>
                  <a:srgbClr val="000000"/>
                </a:solidFill>
                <a:latin typeface="Times" panose="02020603050405020304" pitchFamily="18" charset="0"/>
              </a:rPr>
              <a:t>D</a:t>
            </a:r>
            <a:r>
              <a:rPr lang="en-US" altLang="en-US" sz="1800" i="1" baseline="-25000">
                <a:solidFill>
                  <a:srgbClr val="000000"/>
                </a:solidFill>
                <a:latin typeface="Times" panose="02020603050405020304" pitchFamily="18" charset="0"/>
              </a:rPr>
              <a:t>w</a:t>
            </a:r>
            <a:r>
              <a:rPr lang="en-US" altLang="en-US" sz="1800">
                <a:solidFill>
                  <a:srgbClr val="000000"/>
                </a:solidFill>
                <a:latin typeface="Times" panose="02020603050405020304" pitchFamily="18" charset="0"/>
              </a:rPr>
              <a:t>)  for the doubly clad fiber result in a flattened small chromatic dispersion between </a:t>
            </a:r>
            <a:r>
              <a:rPr lang="en-US" altLang="en-US" sz="1800" i="1">
                <a:solidFill>
                  <a:srgbClr val="000000"/>
                </a:solidFill>
                <a:latin typeface="Symbol" panose="05050102010706020507" pitchFamily="18" charset="2"/>
              </a:rPr>
              <a:t>l</a:t>
            </a:r>
            <a:r>
              <a:rPr lang="en-US" altLang="en-US" sz="1800" baseline="-25000">
                <a:solidFill>
                  <a:srgbClr val="000000"/>
                </a:solidFill>
                <a:latin typeface="Times" panose="02020603050405020304" pitchFamily="18" charset="0"/>
              </a:rPr>
              <a:t>1</a:t>
            </a:r>
            <a:r>
              <a:rPr lang="en-US" altLang="en-US" sz="1800">
                <a:solidFill>
                  <a:srgbClr val="000000"/>
                </a:solidFill>
                <a:latin typeface="Times" panose="02020603050405020304" pitchFamily="18" charset="0"/>
              </a:rPr>
              <a:t> and </a:t>
            </a:r>
            <a:r>
              <a:rPr lang="en-US" altLang="en-US" sz="1800" i="1">
                <a:solidFill>
                  <a:srgbClr val="000000"/>
                </a:solidFill>
                <a:latin typeface="Symbol" panose="05050102010706020507" pitchFamily="18" charset="2"/>
              </a:rPr>
              <a:t>l</a:t>
            </a:r>
            <a:r>
              <a:rPr lang="en-US" altLang="en-US" sz="1800" baseline="-25000">
                <a:solidFill>
                  <a:srgbClr val="000000"/>
                </a:solidFill>
                <a:latin typeface="Times" panose="02020603050405020304" pitchFamily="18" charset="0"/>
              </a:rPr>
              <a:t>2</a:t>
            </a:r>
            <a:r>
              <a:rPr lang="en-US" altLang="en-US" sz="1800">
                <a:solidFill>
                  <a:srgbClr val="000000"/>
                </a:solidFill>
                <a:latin typeface="Times" panose="02020603050405020304" pitchFamily="18" charset="0"/>
              </a:rPr>
              <a:t>.</a:t>
            </a:r>
            <a:endParaRPr lang="en-US" altLang="en-US" sz="1400">
              <a:solidFill>
                <a:srgbClr val="000000"/>
              </a:solidFill>
              <a:latin typeface="Times" panose="02020603050405020304" pitchFamily="18" charset="0"/>
            </a:endParaRPr>
          </a:p>
        </p:txBody>
      </p:sp>
      <p:pic>
        <p:nvPicPr>
          <p:cNvPr id="180228" name="Picture 5" descr="K:\All My Files\Book, Optoelectronics, Pearson\##2ndEdition\#Chapters, The Textbook (2nd Edition)\Ch02, Waveguides,2nd Edition\#2-24-DispersionFlatFiber(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46125"/>
            <a:ext cx="7313613" cy="454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1676400" y="26988"/>
            <a:ext cx="5715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000" b="1">
                <a:solidFill>
                  <a:srgbClr val="FF020B"/>
                </a:solidFill>
              </a:rPr>
              <a:t>Nonzero Dispersion Shifted Fiber: More Examples</a:t>
            </a:r>
          </a:p>
        </p:txBody>
      </p:sp>
      <p:pic>
        <p:nvPicPr>
          <p:cNvPr id="18227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219200"/>
            <a:ext cx="2574925"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2276" name="Text Box 6"/>
          <p:cNvSpPr txBox="1">
            <a:spLocks noChangeArrowheads="1"/>
          </p:cNvSpPr>
          <p:nvPr/>
        </p:nvSpPr>
        <p:spPr bwMode="auto">
          <a:xfrm>
            <a:off x="4716463" y="4662488"/>
            <a:ext cx="4267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Nonzero dispersion shifted fiber (Corning)</a:t>
            </a:r>
            <a:endParaRPr lang="en-US" altLang="en-US"/>
          </a:p>
        </p:txBody>
      </p:sp>
      <p:sp>
        <p:nvSpPr>
          <p:cNvPr id="182277" name="Text Box 8"/>
          <p:cNvSpPr txBox="1">
            <a:spLocks noChangeArrowheads="1"/>
          </p:cNvSpPr>
          <p:nvPr/>
        </p:nvSpPr>
        <p:spPr bwMode="auto">
          <a:xfrm>
            <a:off x="685800" y="5102225"/>
            <a:ext cx="26670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1800" b="1">
                <a:solidFill>
                  <a:srgbClr val="000000"/>
                </a:solidFill>
                <a:latin typeface="Times" panose="02020603050405020304" pitchFamily="18" charset="0"/>
              </a:rPr>
              <a:t>Fiber with flattened dispersion slope (schematic)</a:t>
            </a:r>
            <a:endParaRPr lang="en-US" altLang="en-US" sz="900" b="1">
              <a:solidFill>
                <a:srgbClr val="000000"/>
              </a:solidFill>
              <a:latin typeface="Times" panose="02020603050405020304" pitchFamily="18" charset="0"/>
            </a:endParaRPr>
          </a:p>
        </p:txBody>
      </p:sp>
      <p:pic>
        <p:nvPicPr>
          <p:cNvPr id="182278" name="Picture 5" descr="K:\All My Files\Book, Optoelectronics, Pearson\##2ndEdition\#Chapters, The Textbook (2nd Edition)\Ch02, Waveguides,2nd Edition\#2-23-DispersionInFibers1(CNV)_COLOR.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175" y="749300"/>
            <a:ext cx="5089525"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9" name="Freeform 1"/>
          <p:cNvSpPr>
            <a:spLocks/>
          </p:cNvSpPr>
          <p:nvPr/>
        </p:nvSpPr>
        <p:spPr bwMode="auto">
          <a:xfrm>
            <a:off x="944563" y="3962400"/>
            <a:ext cx="2332037" cy="1036638"/>
          </a:xfrm>
          <a:custGeom>
            <a:avLst/>
            <a:gdLst>
              <a:gd name="T0" fmla="*/ 0 w 2331720"/>
              <a:gd name="T1" fmla="*/ 931402 h 1036320"/>
              <a:gd name="T2" fmla="*/ 267888 w 2331720"/>
              <a:gd name="T3" fmla="*/ 923705 h 1036320"/>
              <a:gd name="T4" fmla="*/ 267888 w 2331720"/>
              <a:gd name="T5" fmla="*/ 1023773 h 1036320"/>
              <a:gd name="T6" fmla="*/ 512840 w 2331720"/>
              <a:gd name="T7" fmla="*/ 1023773 h 1036320"/>
              <a:gd name="T8" fmla="*/ 688881 w 2331720"/>
              <a:gd name="T9" fmla="*/ 423367 h 1036320"/>
              <a:gd name="T10" fmla="*/ 849615 w 2331720"/>
              <a:gd name="T11" fmla="*/ 1046865 h 1036320"/>
              <a:gd name="T12" fmla="*/ 1025667 w 2331720"/>
              <a:gd name="T13" fmla="*/ 1046865 h 1036320"/>
              <a:gd name="T14" fmla="*/ 1025667 w 2331720"/>
              <a:gd name="T15" fmla="*/ 0 h 1036320"/>
              <a:gd name="T16" fmla="*/ 1270606 w 2331720"/>
              <a:gd name="T17" fmla="*/ 0 h 1036320"/>
              <a:gd name="T18" fmla="*/ 1270606 w 2331720"/>
              <a:gd name="T19" fmla="*/ 1046865 h 1036320"/>
              <a:gd name="T20" fmla="*/ 1439000 w 2331720"/>
              <a:gd name="T21" fmla="*/ 1046865 h 1036320"/>
              <a:gd name="T22" fmla="*/ 1599741 w 2331720"/>
              <a:gd name="T23" fmla="*/ 461853 h 1036320"/>
              <a:gd name="T24" fmla="*/ 1768133 w 2331720"/>
              <a:gd name="T25" fmla="*/ 1031470 h 1036320"/>
              <a:gd name="T26" fmla="*/ 2058998 w 2331720"/>
              <a:gd name="T27" fmla="*/ 1023773 h 1036320"/>
              <a:gd name="T28" fmla="*/ 2058998 w 2331720"/>
              <a:gd name="T29" fmla="*/ 931402 h 1036320"/>
              <a:gd name="T30" fmla="*/ 2342202 w 2331720"/>
              <a:gd name="T31" fmla="*/ 931402 h 10363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331720" h="1036320">
                <a:moveTo>
                  <a:pt x="0" y="922020"/>
                </a:moveTo>
                <a:lnTo>
                  <a:pt x="266700" y="914400"/>
                </a:lnTo>
                <a:lnTo>
                  <a:pt x="266700" y="1013460"/>
                </a:lnTo>
                <a:lnTo>
                  <a:pt x="510540" y="1013460"/>
                </a:lnTo>
                <a:lnTo>
                  <a:pt x="685800" y="419100"/>
                </a:lnTo>
                <a:lnTo>
                  <a:pt x="845820" y="1036320"/>
                </a:lnTo>
                <a:lnTo>
                  <a:pt x="1021080" y="1036320"/>
                </a:lnTo>
                <a:lnTo>
                  <a:pt x="1021080" y="0"/>
                </a:lnTo>
                <a:lnTo>
                  <a:pt x="1264920" y="0"/>
                </a:lnTo>
                <a:lnTo>
                  <a:pt x="1264920" y="1036320"/>
                </a:lnTo>
                <a:lnTo>
                  <a:pt x="1432560" y="1036320"/>
                </a:lnTo>
                <a:lnTo>
                  <a:pt x="1592580" y="457200"/>
                </a:lnTo>
                <a:lnTo>
                  <a:pt x="1760220" y="1021080"/>
                </a:lnTo>
                <a:lnTo>
                  <a:pt x="2049780" y="1013460"/>
                </a:lnTo>
                <a:lnTo>
                  <a:pt x="2049780" y="922020"/>
                </a:lnTo>
                <a:lnTo>
                  <a:pt x="2331720" y="922020"/>
                </a:lnTo>
              </a:path>
            </a:pathLst>
          </a:cu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182280" name="Straight Arrow Connector 3"/>
          <p:cNvCxnSpPr>
            <a:cxnSpLocks noChangeShapeType="1"/>
          </p:cNvCxnSpPr>
          <p:nvPr/>
        </p:nvCxnSpPr>
        <p:spPr bwMode="auto">
          <a:xfrm>
            <a:off x="1866900" y="3954463"/>
            <a:ext cx="0" cy="1052512"/>
          </a:xfrm>
          <a:prstGeom prst="straightConnector1">
            <a:avLst/>
          </a:prstGeom>
          <a:noFill/>
          <a:ln w="9525" algn="ctr">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2281" name="Straight Arrow Connector 12"/>
          <p:cNvCxnSpPr>
            <a:cxnSpLocks noChangeShapeType="1"/>
          </p:cNvCxnSpPr>
          <p:nvPr/>
        </p:nvCxnSpPr>
        <p:spPr bwMode="auto">
          <a:xfrm>
            <a:off x="1349375" y="4381500"/>
            <a:ext cx="0" cy="590550"/>
          </a:xfrm>
          <a:prstGeom prst="straightConnector1">
            <a:avLst/>
          </a:prstGeom>
          <a:noFill/>
          <a:ln w="9525" algn="ctr">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2282" name="TextBox 8"/>
          <p:cNvSpPr txBox="1">
            <a:spLocks noChangeArrowheads="1"/>
          </p:cNvSpPr>
          <p:nvPr/>
        </p:nvSpPr>
        <p:spPr bwMode="auto">
          <a:xfrm>
            <a:off x="1365250" y="4056063"/>
            <a:ext cx="5016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100" b="1"/>
              <a:t>0.6%</a:t>
            </a:r>
          </a:p>
        </p:txBody>
      </p:sp>
      <p:sp>
        <p:nvSpPr>
          <p:cNvPr id="182283" name="TextBox 16"/>
          <p:cNvSpPr txBox="1">
            <a:spLocks noChangeArrowheads="1"/>
          </p:cNvSpPr>
          <p:nvPr/>
        </p:nvSpPr>
        <p:spPr bwMode="auto">
          <a:xfrm>
            <a:off x="846138" y="4481513"/>
            <a:ext cx="5032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100" b="1"/>
              <a:t>0.4%</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a:spLocks noGrp="1"/>
          </p:cNvSpPr>
          <p:nvPr>
            <p:ph type="title"/>
          </p:nvPr>
        </p:nvSpPr>
        <p:spPr bwMode="auto">
          <a:xfrm>
            <a:off x="658813" y="265113"/>
            <a:ext cx="7772400" cy="5683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b="1" smtClean="0">
                <a:solidFill>
                  <a:srgbClr val="FF020B"/>
                </a:solidFill>
              </a:rPr>
              <a:t>Commercial Fibers for Optical Communications</a:t>
            </a:r>
          </a:p>
        </p:txBody>
      </p:sp>
      <p:graphicFrame>
        <p:nvGraphicFramePr>
          <p:cNvPr id="4" name="Table 3"/>
          <p:cNvGraphicFramePr>
            <a:graphicFrameLocks noGrp="1"/>
          </p:cNvGraphicFramePr>
          <p:nvPr/>
        </p:nvGraphicFramePr>
        <p:xfrm>
          <a:off x="422275" y="1322388"/>
          <a:ext cx="8351838" cy="3992564"/>
        </p:xfrm>
        <a:graphic>
          <a:graphicData uri="http://schemas.openxmlformats.org/drawingml/2006/table">
            <a:tbl>
              <a:tblPr/>
              <a:tblGrid>
                <a:gridCol w="1976438"/>
                <a:gridCol w="1108075"/>
                <a:gridCol w="1027112"/>
                <a:gridCol w="835025"/>
                <a:gridCol w="3405188"/>
              </a:tblGrid>
              <a:tr h="474663">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1" i="0" u="none" strike="noStrike" cap="none" normalizeH="0" baseline="0" dirty="0" smtClean="0">
                          <a:ln>
                            <a:noFill/>
                          </a:ln>
                          <a:solidFill>
                            <a:srgbClr val="262699"/>
                          </a:solidFill>
                          <a:effectLst/>
                          <a:latin typeface="Times New Roman" pitchFamily="18" charset="0"/>
                          <a:cs typeface="Times New Roman" pitchFamily="18" charset="0"/>
                        </a:rPr>
                        <a:t>Fiber</a:t>
                      </a:r>
                      <a:endParaRPr kumimoji="0" lang="en-US" sz="1500" b="1" i="0" u="none" strike="noStrike" cap="none" normalizeH="0" baseline="0" dirty="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1" i="1" u="none" strike="noStrike" cap="none" normalizeH="0" baseline="0" smtClean="0">
                          <a:ln>
                            <a:noFill/>
                          </a:ln>
                          <a:solidFill>
                            <a:srgbClr val="262699"/>
                          </a:solidFill>
                          <a:effectLst/>
                          <a:latin typeface="Times New Roman" pitchFamily="18" charset="0"/>
                          <a:cs typeface="Times New Roman" pitchFamily="18" charset="0"/>
                        </a:rPr>
                        <a:t>D</a:t>
                      </a:r>
                      <a:r>
                        <a:rPr kumimoji="0" lang="en-CA" sz="1200" b="1" i="1" u="none" strike="noStrike" cap="none" normalizeH="0" baseline="-25000" smtClean="0">
                          <a:ln>
                            <a:noFill/>
                          </a:ln>
                          <a:solidFill>
                            <a:srgbClr val="262699"/>
                          </a:solidFill>
                          <a:effectLst/>
                          <a:latin typeface="Times New Roman" pitchFamily="18" charset="0"/>
                          <a:cs typeface="Times New Roman" pitchFamily="18" charset="0"/>
                        </a:rPr>
                        <a:t>ch</a:t>
                      </a:r>
                      <a:endParaRPr kumimoji="0" lang="en-US" sz="1500" b="1" i="0" u="none" strike="noStrike" cap="none" normalizeH="0" baseline="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1" i="0" u="none" strike="noStrike" cap="none" normalizeH="0" baseline="0" smtClean="0">
                          <a:ln>
                            <a:noFill/>
                          </a:ln>
                          <a:solidFill>
                            <a:srgbClr val="262699"/>
                          </a:solidFill>
                          <a:effectLst/>
                          <a:latin typeface="Times New Roman" pitchFamily="18" charset="0"/>
                          <a:cs typeface="Times New Roman" pitchFamily="18" charset="0"/>
                        </a:rPr>
                        <a:t>ps nm</a:t>
                      </a:r>
                      <a:r>
                        <a:rPr kumimoji="0" lang="en-CA" sz="1200" b="1" i="0" u="none" strike="noStrike" cap="none" normalizeH="0" baseline="30000" smtClean="0">
                          <a:ln>
                            <a:noFill/>
                          </a:ln>
                          <a:solidFill>
                            <a:srgbClr val="262699"/>
                          </a:solidFill>
                          <a:effectLst/>
                          <a:latin typeface="Times New Roman" pitchFamily="18" charset="0"/>
                          <a:cs typeface="Times New Roman" pitchFamily="18" charset="0"/>
                        </a:rPr>
                        <a:t>-1</a:t>
                      </a:r>
                      <a:r>
                        <a:rPr kumimoji="0" lang="en-CA" sz="1200" b="1" i="0" u="none" strike="noStrike" cap="none" normalizeH="0" baseline="0" smtClean="0">
                          <a:ln>
                            <a:noFill/>
                          </a:ln>
                          <a:solidFill>
                            <a:srgbClr val="262699"/>
                          </a:solidFill>
                          <a:effectLst/>
                          <a:latin typeface="Times New Roman" pitchFamily="18" charset="0"/>
                          <a:cs typeface="Times New Roman" pitchFamily="18" charset="0"/>
                        </a:rPr>
                        <a:t> km</a:t>
                      </a:r>
                      <a:r>
                        <a:rPr kumimoji="0" lang="en-CA" sz="1200" b="1" i="0" u="none" strike="noStrike" cap="none" normalizeH="0" baseline="30000" smtClean="0">
                          <a:ln>
                            <a:noFill/>
                          </a:ln>
                          <a:solidFill>
                            <a:srgbClr val="262699"/>
                          </a:solidFill>
                          <a:effectLst/>
                          <a:latin typeface="Times New Roman" pitchFamily="18" charset="0"/>
                          <a:cs typeface="Times New Roman" pitchFamily="18" charset="0"/>
                        </a:rPr>
                        <a:t>-1</a:t>
                      </a:r>
                      <a:endParaRPr kumimoji="0" lang="en-US" sz="1500" b="1"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1" i="1" u="none" strike="noStrike" cap="none" normalizeH="0" baseline="0" smtClean="0">
                          <a:ln>
                            <a:noFill/>
                          </a:ln>
                          <a:solidFill>
                            <a:srgbClr val="262699"/>
                          </a:solidFill>
                          <a:effectLst/>
                          <a:latin typeface="Times New Roman" pitchFamily="18" charset="0"/>
                          <a:cs typeface="Times New Roman" pitchFamily="18" charset="0"/>
                        </a:rPr>
                        <a:t>S</a:t>
                      </a:r>
                      <a:r>
                        <a:rPr kumimoji="0" lang="en-CA" sz="1200" b="1" i="0" u="none" strike="noStrike" cap="none" normalizeH="0" baseline="-25000" smtClean="0">
                          <a:ln>
                            <a:noFill/>
                          </a:ln>
                          <a:solidFill>
                            <a:srgbClr val="262699"/>
                          </a:solidFill>
                          <a:effectLst/>
                          <a:latin typeface="Times New Roman" pitchFamily="18" charset="0"/>
                          <a:cs typeface="Times New Roman" pitchFamily="18" charset="0"/>
                        </a:rPr>
                        <a:t>0</a:t>
                      </a:r>
                      <a:endParaRPr kumimoji="0" lang="en-US" sz="1500" b="1" i="0" u="none" strike="noStrike" cap="none" normalizeH="0" baseline="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1" i="0" u="none" strike="noStrike" cap="none" normalizeH="0" baseline="0" smtClean="0">
                          <a:ln>
                            <a:noFill/>
                          </a:ln>
                          <a:solidFill>
                            <a:srgbClr val="262699"/>
                          </a:solidFill>
                          <a:effectLst/>
                          <a:latin typeface="Times New Roman" pitchFamily="18" charset="0"/>
                          <a:cs typeface="Times New Roman" pitchFamily="18" charset="0"/>
                        </a:rPr>
                        <a:t>ps nm</a:t>
                      </a:r>
                      <a:r>
                        <a:rPr kumimoji="0" lang="en-CA" sz="1200" b="1" i="0" u="none" strike="noStrike" cap="none" normalizeH="0" baseline="30000" smtClean="0">
                          <a:ln>
                            <a:noFill/>
                          </a:ln>
                          <a:solidFill>
                            <a:srgbClr val="262699"/>
                          </a:solidFill>
                          <a:effectLst/>
                          <a:latin typeface="Times New Roman" pitchFamily="18" charset="0"/>
                          <a:cs typeface="Times New Roman" pitchFamily="18" charset="0"/>
                        </a:rPr>
                        <a:t>-2</a:t>
                      </a:r>
                      <a:r>
                        <a:rPr kumimoji="0" lang="en-CA" sz="1200" b="1" i="0" u="none" strike="noStrike" cap="none" normalizeH="0" baseline="0" smtClean="0">
                          <a:ln>
                            <a:noFill/>
                          </a:ln>
                          <a:solidFill>
                            <a:srgbClr val="262699"/>
                          </a:solidFill>
                          <a:effectLst/>
                          <a:latin typeface="Times New Roman" pitchFamily="18" charset="0"/>
                          <a:cs typeface="Times New Roman" pitchFamily="18" charset="0"/>
                        </a:rPr>
                        <a:t> km</a:t>
                      </a:r>
                      <a:r>
                        <a:rPr kumimoji="0" lang="en-CA" sz="1200" b="1" i="0" u="none" strike="noStrike" cap="none" normalizeH="0" baseline="30000" smtClean="0">
                          <a:ln>
                            <a:noFill/>
                          </a:ln>
                          <a:solidFill>
                            <a:srgbClr val="262699"/>
                          </a:solidFill>
                          <a:effectLst/>
                          <a:latin typeface="Times New Roman" pitchFamily="18" charset="0"/>
                          <a:cs typeface="Times New Roman" pitchFamily="18" charset="0"/>
                        </a:rPr>
                        <a:t>-1</a:t>
                      </a:r>
                      <a:endParaRPr kumimoji="0" lang="en-US" sz="1500" b="1"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1" i="1" u="none" strike="noStrike" cap="none" normalizeH="0" baseline="0" smtClean="0">
                          <a:ln>
                            <a:noFill/>
                          </a:ln>
                          <a:solidFill>
                            <a:srgbClr val="262699"/>
                          </a:solidFill>
                          <a:effectLst/>
                          <a:latin typeface="Times New Roman" pitchFamily="18" charset="0"/>
                          <a:cs typeface="Times New Roman" pitchFamily="18" charset="0"/>
                        </a:rPr>
                        <a:t>D</a:t>
                      </a:r>
                      <a:r>
                        <a:rPr kumimoji="0" lang="en-CA" sz="1200" b="1" i="0" u="none" strike="noStrike" cap="none" normalizeH="0" baseline="-25000" smtClean="0">
                          <a:ln>
                            <a:noFill/>
                          </a:ln>
                          <a:solidFill>
                            <a:srgbClr val="262699"/>
                          </a:solidFill>
                          <a:effectLst/>
                          <a:latin typeface="Times New Roman" pitchFamily="18" charset="0"/>
                          <a:cs typeface="Times New Roman" pitchFamily="18" charset="0"/>
                        </a:rPr>
                        <a:t>PMD</a:t>
                      </a:r>
                      <a:endParaRPr kumimoji="0" lang="en-US" sz="1500" b="1" i="0" u="none" strike="noStrike" cap="none" normalizeH="0" baseline="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1" i="0" u="none" strike="noStrike" cap="none" normalizeH="0" baseline="0" smtClean="0">
                          <a:ln>
                            <a:noFill/>
                          </a:ln>
                          <a:solidFill>
                            <a:srgbClr val="262699"/>
                          </a:solidFill>
                          <a:effectLst/>
                          <a:latin typeface="Times New Roman" pitchFamily="18" charset="0"/>
                          <a:cs typeface="Times New Roman" pitchFamily="18" charset="0"/>
                        </a:rPr>
                        <a:t>ps km</a:t>
                      </a:r>
                      <a:r>
                        <a:rPr kumimoji="0" lang="en-CA" sz="1200" b="1" i="0" u="none" strike="noStrike" cap="none" normalizeH="0" baseline="30000" smtClean="0">
                          <a:ln>
                            <a:noFill/>
                          </a:ln>
                          <a:solidFill>
                            <a:srgbClr val="262699"/>
                          </a:solidFill>
                          <a:effectLst/>
                          <a:latin typeface="Times New Roman" pitchFamily="18" charset="0"/>
                          <a:cs typeface="Times New Roman" pitchFamily="18" charset="0"/>
                        </a:rPr>
                        <a:t>-1/2</a:t>
                      </a:r>
                      <a:endParaRPr kumimoji="0" lang="en-US" sz="1500" b="1"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1" i="0" u="none" strike="noStrike" cap="none" normalizeH="0" baseline="0" smtClean="0">
                          <a:ln>
                            <a:noFill/>
                          </a:ln>
                          <a:solidFill>
                            <a:srgbClr val="262699"/>
                          </a:solidFill>
                          <a:effectLst/>
                          <a:latin typeface="Times New Roman" pitchFamily="18" charset="0"/>
                          <a:cs typeface="Times New Roman" pitchFamily="18" charset="0"/>
                        </a:rPr>
                        <a:t>Some attributes</a:t>
                      </a:r>
                      <a:endParaRPr kumimoji="0" lang="en-US" sz="1500" b="1"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7213">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Standard single mode,  ITU-T G.652</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17</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(1550 nm)</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dirty="0" smtClean="0">
                          <a:ln>
                            <a:noFill/>
                          </a:ln>
                          <a:solidFill>
                            <a:srgbClr val="262699"/>
                          </a:solidFill>
                          <a:effectLst/>
                          <a:latin typeface="Times New Roman" pitchFamily="18" charset="0"/>
                          <a:cs typeface="Times New Roman" pitchFamily="18" charset="0"/>
                        </a:rPr>
                        <a:t>≤ 0.093</a:t>
                      </a:r>
                      <a:endParaRPr kumimoji="0" lang="en-US" sz="1500" b="0" i="0" u="none" strike="noStrike" cap="none" normalizeH="0" baseline="0" dirty="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&lt; 0.5</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(cabled)</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1" u="none" strike="noStrike" cap="none" normalizeH="0" baseline="0" smtClean="0">
                          <a:ln>
                            <a:noFill/>
                          </a:ln>
                          <a:solidFill>
                            <a:srgbClr val="262699"/>
                          </a:solidFill>
                          <a:effectLst/>
                          <a:latin typeface="Times New Roman" pitchFamily="18" charset="0"/>
                          <a:cs typeface="Times New Roman" pitchFamily="18" charset="0"/>
                        </a:rPr>
                        <a:t>D</a:t>
                      </a:r>
                      <a:r>
                        <a:rPr kumimoji="0" lang="en-CA" sz="1200" b="0" i="1" u="none" strike="noStrike" cap="none" normalizeH="0" baseline="-25000" smtClean="0">
                          <a:ln>
                            <a:noFill/>
                          </a:ln>
                          <a:solidFill>
                            <a:srgbClr val="262699"/>
                          </a:solidFill>
                          <a:effectLst/>
                          <a:latin typeface="Times New Roman" pitchFamily="18" charset="0"/>
                          <a:cs typeface="Times New Roman" pitchFamily="18" charset="0"/>
                        </a:rPr>
                        <a:t>ch</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 = 0 at </a:t>
                      </a:r>
                      <a:r>
                        <a:rPr kumimoji="0" lang="en-CA" sz="1200" b="0" i="1" u="none" strike="noStrike" cap="none" normalizeH="0" baseline="0" smtClean="0">
                          <a:ln>
                            <a:noFill/>
                          </a:ln>
                          <a:solidFill>
                            <a:srgbClr val="262699"/>
                          </a:solidFill>
                          <a:effectLst/>
                          <a:latin typeface="Symbol" pitchFamily="18" charset="2"/>
                          <a:cs typeface="Times New Roman" pitchFamily="18" charset="0"/>
                        </a:rPr>
                        <a:t>l</a:t>
                      </a:r>
                      <a:r>
                        <a:rPr kumimoji="0" lang="en-CA" sz="1200" b="0" i="0" u="none" strike="noStrike" cap="none" normalizeH="0" baseline="-25000" smtClean="0">
                          <a:ln>
                            <a:noFill/>
                          </a:ln>
                          <a:solidFill>
                            <a:srgbClr val="262699"/>
                          </a:solidFill>
                          <a:effectLst/>
                          <a:latin typeface="Times New Roman" pitchFamily="18" charset="0"/>
                          <a:cs typeface="Times New Roman" pitchFamily="18" charset="0"/>
                        </a:rPr>
                        <a:t>0</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 </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sym typeface="Symbol" pitchFamily="18" charset="2"/>
                        </a:rPr>
                        <a:t></a:t>
                      </a:r>
                      <a:r>
                        <a:rPr kumimoji="0" lang="en-CA" sz="1200" b="0" i="0" u="none" strike="noStrike" cap="none" normalizeH="0" baseline="0" smtClean="0">
                          <a:ln>
                            <a:noFill/>
                          </a:ln>
                          <a:solidFill>
                            <a:srgbClr val="262699"/>
                          </a:solidFill>
                          <a:effectLst/>
                          <a:latin typeface="Symbol" pitchFamily="18" charset="2"/>
                          <a:cs typeface="Times New Roman" pitchFamily="18" charset="0"/>
                        </a:rPr>
                        <a:t> </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1312 nm, MFD = 8.6 - 9.5 </a:t>
                      </a:r>
                      <a:r>
                        <a:rPr kumimoji="0" lang="en-CA" sz="1200" b="0" i="0" u="none" strike="noStrike" cap="none" normalizeH="0" baseline="0" smtClean="0">
                          <a:ln>
                            <a:noFill/>
                          </a:ln>
                          <a:solidFill>
                            <a:srgbClr val="262699"/>
                          </a:solidFill>
                          <a:effectLst/>
                          <a:latin typeface="Symbol" pitchFamily="18" charset="2"/>
                          <a:cs typeface="Times New Roman" pitchFamily="18" charset="0"/>
                        </a:rPr>
                        <a:t>m</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m at 1310 nm. </a:t>
                      </a:r>
                      <a:r>
                        <a:rPr kumimoji="0" lang="en-CA" sz="1200" b="0" i="1" u="none" strike="noStrike" cap="none" normalizeH="0" baseline="0" smtClean="0">
                          <a:ln>
                            <a:noFill/>
                          </a:ln>
                          <a:solidFill>
                            <a:srgbClr val="262699"/>
                          </a:solidFill>
                          <a:effectLst/>
                          <a:latin typeface="Symbol" pitchFamily="18" charset="2"/>
                          <a:cs typeface="Times New Roman" pitchFamily="18" charset="0"/>
                        </a:rPr>
                        <a:t>l</a:t>
                      </a:r>
                      <a:r>
                        <a:rPr kumimoji="0" lang="en-CA" sz="1200" b="0" i="1" u="none" strike="noStrike" cap="none" normalizeH="0" baseline="-25000" smtClean="0">
                          <a:ln>
                            <a:noFill/>
                          </a:ln>
                          <a:solidFill>
                            <a:srgbClr val="262699"/>
                          </a:solidFill>
                          <a:effectLst/>
                          <a:latin typeface="Times New Roman" pitchFamily="18" charset="0"/>
                          <a:cs typeface="Times New Roman" pitchFamily="18" charset="0"/>
                        </a:rPr>
                        <a:t>c</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 ≤1260 nm.</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Non-zero dispersion shifted fiber, ITU-T G.655</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Symbol" pitchFamily="18" charset="2"/>
                          <a:cs typeface="Times New Roman" pitchFamily="18" charset="0"/>
                        </a:rPr>
                        <a:t>0.1 - 6</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(1530 nm)</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&lt; 0.05 </a:t>
                      </a:r>
                      <a:br>
                        <a:rPr kumimoji="0" lang="en-CA" sz="1200" b="0" i="0" u="none" strike="noStrike" cap="none" normalizeH="0" baseline="0" smtClean="0">
                          <a:ln>
                            <a:noFill/>
                          </a:ln>
                          <a:solidFill>
                            <a:srgbClr val="262699"/>
                          </a:solidFill>
                          <a:effectLst/>
                          <a:latin typeface="Times New Roman" pitchFamily="18" charset="0"/>
                          <a:cs typeface="Times New Roman" pitchFamily="18" charset="0"/>
                        </a:rPr>
                      </a:b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at 1550 nm</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&lt; 0.5</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(cabled)</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For 1500 - 1600 nm range. WDM application</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MFD = 8</a:t>
                      </a:r>
                      <a:r>
                        <a:rPr kumimoji="0" lang="en-CA" sz="1200" b="0" i="0" u="none" strike="noStrike" cap="none" normalizeH="0" baseline="0" smtClean="0">
                          <a:ln>
                            <a:noFill/>
                          </a:ln>
                          <a:solidFill>
                            <a:srgbClr val="262699"/>
                          </a:solidFill>
                          <a:effectLst/>
                          <a:latin typeface="Symbol" pitchFamily="18" charset="2"/>
                          <a:cs typeface="Times New Roman" pitchFamily="18" charset="0"/>
                        </a:rPr>
                        <a:t> -</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 11 </a:t>
                      </a:r>
                      <a:r>
                        <a:rPr kumimoji="0" lang="en-CA" sz="1200" b="0" i="0" u="none" strike="noStrike" cap="none" normalizeH="0" baseline="0" smtClean="0">
                          <a:ln>
                            <a:noFill/>
                          </a:ln>
                          <a:solidFill>
                            <a:srgbClr val="262699"/>
                          </a:solidFill>
                          <a:effectLst/>
                          <a:latin typeface="Symbol" pitchFamily="18" charset="2"/>
                          <a:cs typeface="Times New Roman" pitchFamily="18" charset="0"/>
                        </a:rPr>
                        <a:t>m</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m.</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9913">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Non-zero dispersion shifted fiber, ITU-T G.656</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dirty="0" smtClean="0">
                          <a:ln>
                            <a:noFill/>
                          </a:ln>
                          <a:solidFill>
                            <a:srgbClr val="262699"/>
                          </a:solidFill>
                          <a:effectLst/>
                          <a:latin typeface="Symbol" pitchFamily="18" charset="2"/>
                          <a:cs typeface="Times New Roman" pitchFamily="18" charset="0"/>
                        </a:rPr>
                        <a:t>2 - 14</a:t>
                      </a:r>
                      <a:endParaRPr kumimoji="0" lang="en-US" sz="1500" b="0" i="0" u="none" strike="noStrike" cap="none" normalizeH="0" baseline="0" dirty="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&lt; 0.045 </a:t>
                      </a:r>
                      <a:br>
                        <a:rPr kumimoji="0" lang="en-CA" sz="1200" b="0" i="0" u="none" strike="noStrike" cap="none" normalizeH="0" baseline="0" smtClean="0">
                          <a:ln>
                            <a:noFill/>
                          </a:ln>
                          <a:solidFill>
                            <a:srgbClr val="262699"/>
                          </a:solidFill>
                          <a:effectLst/>
                          <a:latin typeface="Times New Roman" pitchFamily="18" charset="0"/>
                          <a:cs typeface="Times New Roman" pitchFamily="18" charset="0"/>
                        </a:rPr>
                      </a:b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at 1550 nm</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dirty="0" smtClean="0">
                          <a:ln>
                            <a:noFill/>
                          </a:ln>
                          <a:solidFill>
                            <a:srgbClr val="262699"/>
                          </a:solidFill>
                          <a:effectLst/>
                          <a:latin typeface="Times New Roman" pitchFamily="18" charset="0"/>
                          <a:cs typeface="Times New Roman" pitchFamily="18" charset="0"/>
                        </a:rPr>
                        <a:t>&lt; 0.20</a:t>
                      </a:r>
                      <a:endParaRPr kumimoji="0" lang="en-US" sz="1500" b="0" i="0" u="none" strike="noStrike" cap="none" normalizeH="0" baseline="0" dirty="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dirty="0" smtClean="0">
                          <a:ln>
                            <a:noFill/>
                          </a:ln>
                          <a:solidFill>
                            <a:srgbClr val="262699"/>
                          </a:solidFill>
                          <a:effectLst/>
                          <a:latin typeface="Times New Roman" pitchFamily="18" charset="0"/>
                          <a:cs typeface="Times New Roman" pitchFamily="18" charset="0"/>
                        </a:rPr>
                        <a:t>(cabled)</a:t>
                      </a:r>
                      <a:endParaRPr kumimoji="0" lang="en-US" sz="1500" b="0" i="0" u="none" strike="noStrike" cap="none" normalizeH="0" baseline="0" dirty="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dirty="0" smtClean="0">
                          <a:ln>
                            <a:noFill/>
                          </a:ln>
                          <a:solidFill>
                            <a:srgbClr val="262699"/>
                          </a:solidFill>
                          <a:effectLst/>
                          <a:latin typeface="Times New Roman" pitchFamily="18" charset="0"/>
                          <a:cs typeface="Times New Roman" pitchFamily="18" charset="0"/>
                        </a:rPr>
                        <a:t>For 1460 - 1625 nm range. DWDM application. MFD = 7</a:t>
                      </a:r>
                      <a:r>
                        <a:rPr kumimoji="0" lang="en-CA" sz="1200" b="0" i="0" u="none" strike="noStrike" cap="none" normalizeH="0" baseline="0" dirty="0" smtClean="0">
                          <a:ln>
                            <a:noFill/>
                          </a:ln>
                          <a:solidFill>
                            <a:srgbClr val="262699"/>
                          </a:solidFill>
                          <a:effectLst/>
                          <a:latin typeface="Symbol" pitchFamily="18" charset="2"/>
                          <a:cs typeface="Times New Roman" pitchFamily="18" charset="0"/>
                        </a:rPr>
                        <a:t> -</a:t>
                      </a:r>
                      <a:r>
                        <a:rPr kumimoji="0" lang="en-CA" sz="1200" b="0" i="0" u="none" strike="noStrike" cap="none" normalizeH="0" baseline="0" dirty="0" smtClean="0">
                          <a:ln>
                            <a:noFill/>
                          </a:ln>
                          <a:solidFill>
                            <a:srgbClr val="262699"/>
                          </a:solidFill>
                          <a:effectLst/>
                          <a:latin typeface="Times New Roman" pitchFamily="18" charset="0"/>
                          <a:cs typeface="Times New Roman" pitchFamily="18" charset="0"/>
                        </a:rPr>
                        <a:t> 11 </a:t>
                      </a:r>
                      <a:r>
                        <a:rPr kumimoji="0" lang="en-CA" sz="1200" b="0" i="0" u="none" strike="noStrike" cap="none" normalizeH="0" baseline="0" dirty="0" smtClean="0">
                          <a:ln>
                            <a:noFill/>
                          </a:ln>
                          <a:solidFill>
                            <a:srgbClr val="262699"/>
                          </a:solidFill>
                          <a:effectLst/>
                          <a:latin typeface="Symbol" pitchFamily="18" charset="2"/>
                          <a:cs typeface="Times New Roman" pitchFamily="18" charset="0"/>
                        </a:rPr>
                        <a:t>m</a:t>
                      </a:r>
                      <a:r>
                        <a:rPr kumimoji="0" lang="en-CA" sz="1200" b="0" i="0" u="none" strike="noStrike" cap="none" normalizeH="0" baseline="0" dirty="0" smtClean="0">
                          <a:ln>
                            <a:noFill/>
                          </a:ln>
                          <a:solidFill>
                            <a:srgbClr val="262699"/>
                          </a:solidFill>
                          <a:effectLst/>
                          <a:latin typeface="Times New Roman" pitchFamily="18" charset="0"/>
                          <a:cs typeface="Times New Roman" pitchFamily="18" charset="0"/>
                        </a:rPr>
                        <a:t>m (at 1550 nm). Positive </a:t>
                      </a:r>
                      <a:r>
                        <a:rPr kumimoji="0" lang="en-CA" sz="1200" b="0" i="1" u="none" strike="noStrike" cap="none" normalizeH="0" baseline="0" dirty="0" err="1" smtClean="0">
                          <a:ln>
                            <a:noFill/>
                          </a:ln>
                          <a:solidFill>
                            <a:srgbClr val="262699"/>
                          </a:solidFill>
                          <a:effectLst/>
                          <a:latin typeface="Times New Roman" pitchFamily="18" charset="0"/>
                          <a:cs typeface="Times New Roman" pitchFamily="18" charset="0"/>
                        </a:rPr>
                        <a:t>D</a:t>
                      </a:r>
                      <a:r>
                        <a:rPr kumimoji="0" lang="en-CA" sz="1200" b="0" i="1" u="none" strike="noStrike" cap="none" normalizeH="0" baseline="-25000" dirty="0" err="1" smtClean="0">
                          <a:ln>
                            <a:noFill/>
                          </a:ln>
                          <a:solidFill>
                            <a:srgbClr val="262699"/>
                          </a:solidFill>
                          <a:effectLst/>
                          <a:latin typeface="Times New Roman" pitchFamily="18" charset="0"/>
                          <a:cs typeface="Times New Roman" pitchFamily="18" charset="0"/>
                        </a:rPr>
                        <a:t>ch</a:t>
                      </a:r>
                      <a:r>
                        <a:rPr kumimoji="0" lang="en-CA" sz="1200" b="0" i="1" u="none" strike="noStrike" cap="none" normalizeH="0" baseline="0" dirty="0" smtClean="0">
                          <a:ln>
                            <a:noFill/>
                          </a:ln>
                          <a:solidFill>
                            <a:srgbClr val="262699"/>
                          </a:solidFill>
                          <a:effectLst/>
                          <a:latin typeface="Times New Roman" pitchFamily="18" charset="0"/>
                          <a:cs typeface="Times New Roman" pitchFamily="18" charset="0"/>
                        </a:rPr>
                        <a:t>.</a:t>
                      </a:r>
                      <a:r>
                        <a:rPr kumimoji="0" lang="en-CA" sz="1200" b="0" i="1" u="none" strike="noStrike" cap="none" normalizeH="0" baseline="0" dirty="0" smtClean="0">
                          <a:ln>
                            <a:noFill/>
                          </a:ln>
                          <a:solidFill>
                            <a:srgbClr val="262699"/>
                          </a:solidFill>
                          <a:effectLst/>
                          <a:latin typeface="Symbol" pitchFamily="18" charset="2"/>
                          <a:cs typeface="Times New Roman" pitchFamily="18" charset="0"/>
                        </a:rPr>
                        <a:t>  </a:t>
                      </a:r>
                      <a:r>
                        <a:rPr kumimoji="0" lang="en-CA" sz="1200" b="0" i="1" u="none" strike="noStrike" cap="none" normalizeH="0" baseline="0" dirty="0" err="1" smtClean="0">
                          <a:ln>
                            <a:noFill/>
                          </a:ln>
                          <a:solidFill>
                            <a:srgbClr val="262699"/>
                          </a:solidFill>
                          <a:effectLst/>
                          <a:latin typeface="Symbol" pitchFamily="18" charset="2"/>
                          <a:cs typeface="Times New Roman" pitchFamily="18" charset="0"/>
                        </a:rPr>
                        <a:t>l</a:t>
                      </a:r>
                      <a:r>
                        <a:rPr kumimoji="0" lang="en-CA" sz="1200" b="0" i="1" u="none" strike="noStrike" cap="none" normalizeH="0" baseline="-25000" dirty="0" err="1" smtClean="0">
                          <a:ln>
                            <a:noFill/>
                          </a:ln>
                          <a:solidFill>
                            <a:srgbClr val="262699"/>
                          </a:solidFill>
                          <a:effectLst/>
                          <a:latin typeface="Times New Roman" pitchFamily="18" charset="0"/>
                          <a:cs typeface="Times New Roman" pitchFamily="18" charset="0"/>
                        </a:rPr>
                        <a:t>c</a:t>
                      </a:r>
                      <a:r>
                        <a:rPr kumimoji="0" lang="en-CA" sz="1200" b="0" i="0" u="none" strike="noStrike" cap="none" normalizeH="0" baseline="0" dirty="0" smtClean="0">
                          <a:ln>
                            <a:noFill/>
                          </a:ln>
                          <a:solidFill>
                            <a:srgbClr val="262699"/>
                          </a:solidFill>
                          <a:effectLst/>
                          <a:latin typeface="Times New Roman" pitchFamily="18" charset="0"/>
                          <a:cs typeface="Times New Roman" pitchFamily="18" charset="0"/>
                        </a:rPr>
                        <a:t> &lt;1310 nm</a:t>
                      </a:r>
                      <a:endParaRPr kumimoji="0" lang="en-US" sz="1500" b="0" i="0" u="none" strike="noStrike" cap="none" normalizeH="0" baseline="0" dirty="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68325">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Corning SMF28e+</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(Standard SMF)</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18</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(1550 nm)</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0.088</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&lt; 0.1</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Satisfies G.652. </a:t>
                      </a:r>
                      <a:r>
                        <a:rPr kumimoji="0" lang="en-CA" sz="1200" b="0" i="1" u="none" strike="noStrike" cap="none" normalizeH="0" baseline="0" smtClean="0">
                          <a:ln>
                            <a:noFill/>
                          </a:ln>
                          <a:solidFill>
                            <a:srgbClr val="262699"/>
                          </a:solidFill>
                          <a:effectLst/>
                          <a:latin typeface="Symbol" pitchFamily="18" charset="2"/>
                          <a:cs typeface="Times New Roman" pitchFamily="18" charset="0"/>
                        </a:rPr>
                        <a:t>l</a:t>
                      </a:r>
                      <a:r>
                        <a:rPr kumimoji="0" lang="en-CA" sz="1200" b="0" i="0" u="none" strike="noStrike" cap="none" normalizeH="0" baseline="-25000" smtClean="0">
                          <a:ln>
                            <a:noFill/>
                          </a:ln>
                          <a:solidFill>
                            <a:srgbClr val="262699"/>
                          </a:solidFill>
                          <a:effectLst/>
                          <a:latin typeface="Times New Roman" pitchFamily="18" charset="0"/>
                          <a:cs typeface="Times New Roman" pitchFamily="18" charset="0"/>
                        </a:rPr>
                        <a:t>0</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 </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sym typeface="Symbol" pitchFamily="18" charset="2"/>
                        </a:rPr>
                        <a:t></a:t>
                      </a:r>
                      <a:r>
                        <a:rPr kumimoji="0" lang="en-CA" sz="1200" b="0" i="0" u="none" strike="noStrike" cap="none" normalizeH="0" baseline="0" smtClean="0">
                          <a:ln>
                            <a:noFill/>
                          </a:ln>
                          <a:solidFill>
                            <a:srgbClr val="262699"/>
                          </a:solidFill>
                          <a:effectLst/>
                          <a:latin typeface="Symbol" pitchFamily="18" charset="2"/>
                          <a:cs typeface="Times New Roman" pitchFamily="18" charset="0"/>
                        </a:rPr>
                        <a:t> </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1317 nm, MFD = 9.2 </a:t>
                      </a:r>
                      <a:r>
                        <a:rPr kumimoji="0" lang="en-CA" sz="1200" b="0" i="0" u="none" strike="noStrike" cap="none" normalizeH="0" baseline="0" smtClean="0">
                          <a:ln>
                            <a:noFill/>
                          </a:ln>
                          <a:solidFill>
                            <a:srgbClr val="262699"/>
                          </a:solidFill>
                          <a:effectLst/>
                          <a:latin typeface="Symbol" pitchFamily="18" charset="2"/>
                          <a:cs typeface="Times New Roman" pitchFamily="18" charset="0"/>
                        </a:rPr>
                        <a:t>m</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m (at 1310 nm), 10.4 </a:t>
                      </a:r>
                      <a:r>
                        <a:rPr kumimoji="0" lang="en-CA" sz="1200" b="0" i="0" u="none" strike="noStrike" cap="none" normalizeH="0" baseline="0" smtClean="0">
                          <a:ln>
                            <a:noFill/>
                          </a:ln>
                          <a:solidFill>
                            <a:srgbClr val="262699"/>
                          </a:solidFill>
                          <a:effectLst/>
                          <a:latin typeface="Symbol" pitchFamily="18" charset="2"/>
                          <a:cs typeface="Times New Roman" pitchFamily="18" charset="0"/>
                        </a:rPr>
                        <a:t>m</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m (at 1550 nm); </a:t>
                      </a:r>
                      <a:r>
                        <a:rPr kumimoji="0" lang="en-CA" sz="1200" b="0" i="1" u="none" strike="noStrike" cap="none" normalizeH="0" baseline="0" smtClean="0">
                          <a:ln>
                            <a:noFill/>
                          </a:ln>
                          <a:solidFill>
                            <a:srgbClr val="262699"/>
                          </a:solidFill>
                          <a:effectLst/>
                          <a:latin typeface="Symbol" pitchFamily="18" charset="2"/>
                          <a:cs typeface="Times New Roman" pitchFamily="18" charset="0"/>
                        </a:rPr>
                        <a:t>l</a:t>
                      </a:r>
                      <a:r>
                        <a:rPr kumimoji="0" lang="en-CA" sz="1200" b="0" i="1" u="none" strike="noStrike" cap="none" normalizeH="0" baseline="-25000" smtClean="0">
                          <a:ln>
                            <a:noFill/>
                          </a:ln>
                          <a:solidFill>
                            <a:srgbClr val="262699"/>
                          </a:solidFill>
                          <a:effectLst/>
                          <a:latin typeface="Times New Roman" pitchFamily="18" charset="0"/>
                          <a:cs typeface="Times New Roman" pitchFamily="18" charset="0"/>
                        </a:rPr>
                        <a:t>c</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 ≤ 1260 nm.</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57213">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OFS TrueWave RS Fiber</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2.6 - 8.9</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 </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0.045</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0.02</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Satisfies G.655. Optimized for 1530 nm - 1625nm. MFD = 8.4 </a:t>
                      </a:r>
                      <a:r>
                        <a:rPr kumimoji="0" lang="en-CA" sz="1200" b="0" i="0" u="none" strike="noStrike" cap="none" normalizeH="0" baseline="0" smtClean="0">
                          <a:ln>
                            <a:noFill/>
                          </a:ln>
                          <a:solidFill>
                            <a:srgbClr val="262699"/>
                          </a:solidFill>
                          <a:effectLst/>
                          <a:latin typeface="Symbol" pitchFamily="18" charset="2"/>
                          <a:cs typeface="Times New Roman" pitchFamily="18" charset="0"/>
                        </a:rPr>
                        <a:t>m</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m (at 1550 nm); </a:t>
                      </a:r>
                      <a:r>
                        <a:rPr kumimoji="0" lang="en-CA" sz="1200" b="0" i="1" u="none" strike="noStrike" cap="none" normalizeH="0" baseline="0" smtClean="0">
                          <a:ln>
                            <a:noFill/>
                          </a:ln>
                          <a:solidFill>
                            <a:srgbClr val="262699"/>
                          </a:solidFill>
                          <a:effectLst/>
                          <a:latin typeface="Symbol" pitchFamily="18" charset="2"/>
                          <a:cs typeface="Times New Roman" pitchFamily="18" charset="0"/>
                        </a:rPr>
                        <a:t>l</a:t>
                      </a:r>
                      <a:r>
                        <a:rPr kumimoji="0" lang="en-CA" sz="1200" b="0" i="1" u="none" strike="noStrike" cap="none" normalizeH="0" baseline="-25000" smtClean="0">
                          <a:ln>
                            <a:noFill/>
                          </a:ln>
                          <a:solidFill>
                            <a:srgbClr val="262699"/>
                          </a:solidFill>
                          <a:effectLst/>
                          <a:latin typeface="Times New Roman" pitchFamily="18" charset="0"/>
                          <a:cs typeface="Times New Roman" pitchFamily="18" charset="0"/>
                        </a:rPr>
                        <a:t>c</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 ≤1260 nm.</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387">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OFS REACH Fiber</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5.5 -8.9</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0.045</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0.02</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ts val="60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6126163" algn="r"/>
                        </a:tabLst>
                      </a:pP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Higher performance than G.655 specification. Satisfies G.656. For DWDM from 1460 to 1625 nm. </a:t>
                      </a:r>
                      <a:r>
                        <a:rPr kumimoji="0" lang="en-CA" sz="1200" b="0" i="1" u="none" strike="noStrike" cap="none" normalizeH="0" baseline="0" smtClean="0">
                          <a:ln>
                            <a:noFill/>
                          </a:ln>
                          <a:solidFill>
                            <a:srgbClr val="262699"/>
                          </a:solidFill>
                          <a:effectLst/>
                          <a:latin typeface="Symbol" pitchFamily="18" charset="2"/>
                          <a:cs typeface="Times New Roman" pitchFamily="18" charset="0"/>
                        </a:rPr>
                        <a:t>l</a:t>
                      </a:r>
                      <a:r>
                        <a:rPr kumimoji="0" lang="en-CA" sz="1200" b="0" i="0" u="none" strike="noStrike" cap="none" normalizeH="0" baseline="-25000" smtClean="0">
                          <a:ln>
                            <a:noFill/>
                          </a:ln>
                          <a:solidFill>
                            <a:srgbClr val="262699"/>
                          </a:solidFill>
                          <a:effectLst/>
                          <a:latin typeface="Times New Roman" pitchFamily="18" charset="0"/>
                          <a:cs typeface="Times New Roman" pitchFamily="18" charset="0"/>
                        </a:rPr>
                        <a:t>0</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 ≤ 1405 nm. MFD = 8.6 </a:t>
                      </a:r>
                      <a:r>
                        <a:rPr kumimoji="0" lang="en-CA" sz="1200" b="0" i="0" u="none" strike="noStrike" cap="none" normalizeH="0" baseline="0" smtClean="0">
                          <a:ln>
                            <a:noFill/>
                          </a:ln>
                          <a:solidFill>
                            <a:srgbClr val="262699"/>
                          </a:solidFill>
                          <a:effectLst/>
                          <a:latin typeface="Symbol" pitchFamily="18" charset="2"/>
                          <a:cs typeface="Times New Roman" pitchFamily="18" charset="0"/>
                        </a:rPr>
                        <a:t>m</a:t>
                      </a:r>
                      <a:r>
                        <a:rPr kumimoji="0" lang="en-CA" sz="1200" b="0" i="0" u="none" strike="noStrike" cap="none" normalizeH="0" baseline="0" smtClean="0">
                          <a:ln>
                            <a:noFill/>
                          </a:ln>
                          <a:solidFill>
                            <a:srgbClr val="262699"/>
                          </a:solidFill>
                          <a:effectLst/>
                          <a:latin typeface="Times New Roman" pitchFamily="18" charset="0"/>
                          <a:cs typeface="Times New Roman" pitchFamily="18" charset="0"/>
                        </a:rPr>
                        <a:t>m (at 1550 nm)</a:t>
                      </a:r>
                      <a:endParaRPr kumimoji="0" lang="en-US" sz="1500" b="0" i="0" u="none" strike="noStrike" cap="none" normalizeH="0" baseline="0" smtClean="0">
                        <a:ln>
                          <a:noFill/>
                        </a:ln>
                        <a:solidFill>
                          <a:srgbClr val="262699"/>
                        </a:solidFill>
                        <a:effectLst/>
                        <a:latin typeface="Times New Roman" pitchFamily="18" charset="0"/>
                        <a:cs typeface="Times New Roman" pitchFamily="18" charset="0"/>
                      </a:endParaRPr>
                    </a:p>
                  </a:txBody>
                  <a:tcPr marL="85420" marR="8542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3"/>
          <p:cNvSpPr txBox="1">
            <a:spLocks noChangeArrowheads="1"/>
          </p:cNvSpPr>
          <p:nvPr/>
        </p:nvSpPr>
        <p:spPr bwMode="auto">
          <a:xfrm>
            <a:off x="492125" y="69850"/>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Single Mode Fibers: Selected Examples</a:t>
            </a:r>
            <a:endParaRPr lang="en-US" altLang="en-US"/>
          </a:p>
        </p:txBody>
      </p:sp>
      <p:pic>
        <p:nvPicPr>
          <p:cNvPr id="1863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75" y="534988"/>
            <a:ext cx="7537450" cy="555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ext Box 2"/>
          <p:cNvSpPr txBox="1">
            <a:spLocks noChangeArrowheads="1"/>
          </p:cNvSpPr>
          <p:nvPr/>
        </p:nvSpPr>
        <p:spPr bwMode="auto">
          <a:xfrm>
            <a:off x="1003300" y="136525"/>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Dispersion Compensation</a:t>
            </a:r>
          </a:p>
        </p:txBody>
      </p:sp>
      <p:sp>
        <p:nvSpPr>
          <p:cNvPr id="188419" name="Text Box 6"/>
          <p:cNvSpPr txBox="1">
            <a:spLocks noChangeArrowheads="1"/>
          </p:cNvSpPr>
          <p:nvPr/>
        </p:nvSpPr>
        <p:spPr bwMode="auto">
          <a:xfrm>
            <a:off x="1198563" y="4895850"/>
            <a:ext cx="7086600" cy="144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600" b="1">
                <a:solidFill>
                  <a:srgbClr val="000000"/>
                </a:solidFill>
              </a:rPr>
              <a:t>Total dispersion = </a:t>
            </a:r>
            <a:r>
              <a:rPr lang="en-US" altLang="en-US" sz="1600" b="1" i="1">
                <a:solidFill>
                  <a:srgbClr val="000000"/>
                </a:solidFill>
              </a:rPr>
              <a:t>D</a:t>
            </a:r>
            <a:r>
              <a:rPr lang="en-US" altLang="en-US" sz="1600" b="1" i="1" baseline="-25000">
                <a:solidFill>
                  <a:srgbClr val="000000"/>
                </a:solidFill>
              </a:rPr>
              <a:t>t</a:t>
            </a:r>
            <a:r>
              <a:rPr lang="en-US" altLang="en-US" sz="1600" b="1" i="1">
                <a:solidFill>
                  <a:srgbClr val="000000"/>
                </a:solidFill>
              </a:rPr>
              <a:t>L</a:t>
            </a:r>
            <a:r>
              <a:rPr lang="en-US" altLang="en-US" sz="1600" b="1" i="1" baseline="-25000">
                <a:solidFill>
                  <a:srgbClr val="000000"/>
                </a:solidFill>
              </a:rPr>
              <a:t>t</a:t>
            </a:r>
            <a:r>
              <a:rPr lang="en-US" altLang="en-US" sz="1600" b="1">
                <a:solidFill>
                  <a:srgbClr val="000000"/>
                </a:solidFill>
              </a:rPr>
              <a:t> + </a:t>
            </a:r>
            <a:r>
              <a:rPr lang="en-US" altLang="en-US" sz="1600" b="1" i="1">
                <a:solidFill>
                  <a:srgbClr val="000000"/>
                </a:solidFill>
              </a:rPr>
              <a:t>D</a:t>
            </a:r>
            <a:r>
              <a:rPr lang="en-US" altLang="en-US" sz="1600" b="1" i="1" baseline="-25000">
                <a:solidFill>
                  <a:srgbClr val="000000"/>
                </a:solidFill>
              </a:rPr>
              <a:t>c</a:t>
            </a:r>
            <a:r>
              <a:rPr lang="en-US" altLang="en-US" sz="1600" b="1" i="1">
                <a:solidFill>
                  <a:srgbClr val="000000"/>
                </a:solidFill>
              </a:rPr>
              <a:t>L</a:t>
            </a:r>
            <a:r>
              <a:rPr lang="en-US" altLang="en-US" sz="1600" b="1" i="1" baseline="-25000">
                <a:solidFill>
                  <a:srgbClr val="000000"/>
                </a:solidFill>
              </a:rPr>
              <a:t>c</a:t>
            </a:r>
            <a:r>
              <a:rPr lang="en-US" altLang="en-US" sz="1600" b="1">
                <a:solidFill>
                  <a:srgbClr val="000000"/>
                </a:solidFill>
              </a:rPr>
              <a:t> = (10 ps nm</a:t>
            </a:r>
            <a:r>
              <a:rPr lang="en-US" altLang="en-US" sz="1600" b="1" baseline="30000">
                <a:solidFill>
                  <a:srgbClr val="000000"/>
                </a:solidFill>
              </a:rPr>
              <a:t>-1</a:t>
            </a:r>
            <a:r>
              <a:rPr lang="en-US" altLang="en-US" sz="1600" b="1">
                <a:solidFill>
                  <a:srgbClr val="000000"/>
                </a:solidFill>
              </a:rPr>
              <a:t> km</a:t>
            </a:r>
            <a:r>
              <a:rPr lang="en-US" altLang="en-US" sz="1600" b="1" baseline="30000">
                <a:solidFill>
                  <a:srgbClr val="000000"/>
                </a:solidFill>
              </a:rPr>
              <a:t>-1</a:t>
            </a:r>
            <a:r>
              <a:rPr lang="en-US" altLang="en-US" sz="1600" b="1">
                <a:solidFill>
                  <a:srgbClr val="000000"/>
                </a:solidFill>
              </a:rPr>
              <a:t>)(1000 km) +</a:t>
            </a:r>
          </a:p>
          <a:p>
            <a:pPr>
              <a:spcBef>
                <a:spcPct val="50000"/>
              </a:spcBef>
            </a:pPr>
            <a:r>
              <a:rPr lang="en-US" altLang="en-US" sz="1600" b="1">
                <a:solidFill>
                  <a:srgbClr val="000000"/>
                </a:solidFill>
              </a:rPr>
              <a:t>		 		(</a:t>
            </a:r>
            <a:r>
              <a:rPr lang="en-US" altLang="en-US" sz="1600" b="1">
                <a:solidFill>
                  <a:srgbClr val="000000"/>
                </a:solidFill>
                <a:latin typeface="Symbol" panose="05050102010706020507" pitchFamily="18" charset="2"/>
              </a:rPr>
              <a:t></a:t>
            </a:r>
            <a:r>
              <a:rPr lang="en-US" altLang="en-US" sz="1600" b="1">
                <a:solidFill>
                  <a:srgbClr val="000000"/>
                </a:solidFill>
              </a:rPr>
              <a:t>100 ps nm</a:t>
            </a:r>
            <a:r>
              <a:rPr lang="en-US" altLang="en-US" sz="1600" b="1" baseline="30000">
                <a:solidFill>
                  <a:srgbClr val="000000"/>
                </a:solidFill>
              </a:rPr>
              <a:t>-1</a:t>
            </a:r>
            <a:r>
              <a:rPr lang="en-US" altLang="en-US" sz="1600" b="1">
                <a:solidFill>
                  <a:srgbClr val="000000"/>
                </a:solidFill>
              </a:rPr>
              <a:t> km</a:t>
            </a:r>
            <a:r>
              <a:rPr lang="en-US" altLang="en-US" sz="1600" b="1" baseline="30000">
                <a:solidFill>
                  <a:srgbClr val="000000"/>
                </a:solidFill>
              </a:rPr>
              <a:t>-1</a:t>
            </a:r>
            <a:r>
              <a:rPr lang="en-US" altLang="en-US" sz="1600" b="1">
                <a:solidFill>
                  <a:srgbClr val="000000"/>
                </a:solidFill>
              </a:rPr>
              <a:t>)(80 km) </a:t>
            </a:r>
          </a:p>
          <a:p>
            <a:pPr>
              <a:spcBef>
                <a:spcPct val="50000"/>
              </a:spcBef>
            </a:pPr>
            <a:r>
              <a:rPr lang="en-US" altLang="en-US" sz="1600" b="1">
                <a:solidFill>
                  <a:srgbClr val="000000"/>
                </a:solidFill>
              </a:rPr>
              <a:t>			=  2000 ps/nm for 1080 km</a:t>
            </a:r>
          </a:p>
          <a:p>
            <a:pPr>
              <a:spcBef>
                <a:spcPct val="50000"/>
              </a:spcBef>
            </a:pPr>
            <a:r>
              <a:rPr lang="en-US" altLang="en-US" sz="1600" b="1">
                <a:solidFill>
                  <a:srgbClr val="000000"/>
                </a:solidFill>
              </a:rPr>
              <a:t>		</a:t>
            </a:r>
            <a:r>
              <a:rPr lang="en-US" altLang="en-US" sz="1600" b="1" i="1">
                <a:solidFill>
                  <a:srgbClr val="000000"/>
                </a:solidFill>
              </a:rPr>
              <a:t>D</a:t>
            </a:r>
            <a:r>
              <a:rPr lang="en-US" altLang="en-US" sz="1600" b="1" baseline="-25000">
                <a:solidFill>
                  <a:srgbClr val="000000"/>
                </a:solidFill>
              </a:rPr>
              <a:t>effective</a:t>
            </a:r>
            <a:r>
              <a:rPr lang="en-US" altLang="en-US" sz="1600" b="1">
                <a:solidFill>
                  <a:srgbClr val="000000"/>
                </a:solidFill>
              </a:rPr>
              <a:t> = 1.9 ps nm</a:t>
            </a:r>
            <a:r>
              <a:rPr lang="en-US" altLang="en-US" sz="1600" b="1" baseline="30000">
                <a:solidFill>
                  <a:srgbClr val="000000"/>
                </a:solidFill>
              </a:rPr>
              <a:t>-1</a:t>
            </a:r>
            <a:r>
              <a:rPr lang="en-US" altLang="en-US" sz="1600" b="1">
                <a:solidFill>
                  <a:srgbClr val="000000"/>
                </a:solidFill>
              </a:rPr>
              <a:t> km</a:t>
            </a:r>
            <a:r>
              <a:rPr lang="en-US" altLang="en-US" sz="1600" b="1" baseline="30000">
                <a:solidFill>
                  <a:srgbClr val="000000"/>
                </a:solidFill>
              </a:rPr>
              <a:t>-1</a:t>
            </a:r>
            <a:endParaRPr lang="en-US" altLang="en-US" sz="1600" baseline="30000">
              <a:solidFill>
                <a:srgbClr val="000000"/>
              </a:solidFill>
            </a:endParaRPr>
          </a:p>
        </p:txBody>
      </p:sp>
      <p:pic>
        <p:nvPicPr>
          <p:cNvPr id="188420" name="Picture 6" descr="K:\All My Files\Book, Optoelectronics, Pearson\##2ndEdition\#Chapters, The Textbook (2nd Edition)\Ch02, Waveguides,2nd Edition\#2-25-DispersionCompensation1(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657225"/>
            <a:ext cx="628967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9" descr="Colladon'sWaterFountainExperi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633413"/>
            <a:ext cx="2459038"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8150" y="633413"/>
            <a:ext cx="1765300"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7"/>
          <p:cNvSpPr>
            <a:spLocks noChangeArrowheads="1"/>
          </p:cNvSpPr>
          <p:nvPr/>
        </p:nvSpPr>
        <p:spPr bwMode="auto">
          <a:xfrm>
            <a:off x="4899025" y="533400"/>
            <a:ext cx="3827463" cy="569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400">
                <a:solidFill>
                  <a:srgbClr val="000000"/>
                </a:solidFill>
              </a:rPr>
              <a:t>Light is guided along a water jet as demonstrated by Jean-Daniel Colladon. This illustration was published in </a:t>
            </a:r>
            <a:r>
              <a:rPr lang="en-CA" altLang="en-US" sz="1400" i="1">
                <a:solidFill>
                  <a:srgbClr val="000000"/>
                </a:solidFill>
              </a:rPr>
              <a:t>La Nature</a:t>
            </a:r>
            <a:r>
              <a:rPr lang="en-CA" altLang="en-US" sz="1400">
                <a:solidFill>
                  <a:srgbClr val="000000"/>
                </a:solidFill>
              </a:rPr>
              <a:t>, </a:t>
            </a:r>
            <a:r>
              <a:rPr lang="en-CA" altLang="en-US" sz="1400" i="1">
                <a:solidFill>
                  <a:srgbClr val="000000"/>
                </a:solidFill>
              </a:rPr>
              <a:t>Revue des Sciences</a:t>
            </a:r>
            <a:r>
              <a:rPr lang="en-CA" altLang="en-US" sz="1400">
                <a:solidFill>
                  <a:srgbClr val="000000"/>
                </a:solidFill>
              </a:rPr>
              <a:t>, in 1884 (p. 325).  His first demonstration was around 1841. (</a:t>
            </a:r>
            <a:r>
              <a:rPr lang="en-CA" altLang="en-US" sz="1400" i="1">
                <a:solidFill>
                  <a:srgbClr val="000000"/>
                </a:solidFill>
              </a:rPr>
              <a:t>Comptes Rende</a:t>
            </a:r>
            <a:r>
              <a:rPr lang="en-CA" altLang="en-US" sz="1400">
                <a:solidFill>
                  <a:srgbClr val="000000"/>
                </a:solidFill>
              </a:rPr>
              <a:t>s, 15, 800-802, Oct. 24, 1842). A similar demonstration was done by John Tyndall for the Royal Institution in London in his 1854 lecture. Apparently, Michael Faraday had originally suggested the experiment to John Tyndall though Faraday himself probably learned about it either from another earlier demonstration or through Jean-Daniel Colladon's publication. Although John Tyndall is often credited with the original discovery of a water-jet guiding light, Tyndall, himself, does not make that claim but neither does he attribute it to someone else. (</a:t>
            </a:r>
            <a:r>
              <a:rPr lang="fr-FR" altLang="en-US" sz="1400">
                <a:solidFill>
                  <a:srgbClr val="000000"/>
                </a:solidFill>
              </a:rPr>
              <a:t>The fountain, courtesy of Conservatoire Numérique des Arts et Métiers, France; Colladon's portrait, courtesy of Musée d'histoire des sciences, Genève, Switzerland.)</a:t>
            </a:r>
            <a:endParaRPr lang="en-CA" altLang="en-US" sz="1400">
              <a:solidFill>
                <a:srgbClr val="000000"/>
              </a:solidFill>
            </a:endParaRPr>
          </a:p>
          <a:p>
            <a:endParaRPr lang="en-CA" altLang="en-US" sz="1200">
              <a:solidFill>
                <a:srgbClr val="000000"/>
              </a:solidFill>
            </a:endParaRPr>
          </a:p>
          <a:p>
            <a:r>
              <a:rPr lang="en-CA" altLang="en-US" sz="1200">
                <a:solidFill>
                  <a:srgbClr val="000000"/>
                </a:solidFill>
              </a:rPr>
              <a:t>Reference: Jeff Hecht, "Illuminating the Origin of Light Guiding,"</a:t>
            </a:r>
            <a:r>
              <a:rPr lang="en-CA" altLang="en-US" sz="1200" i="1">
                <a:solidFill>
                  <a:srgbClr val="000000"/>
                </a:solidFill>
              </a:rPr>
              <a:t> Optics &amp; Photonics News</a:t>
            </a:r>
            <a:r>
              <a:rPr lang="en-CA" altLang="en-US" sz="1200">
                <a:solidFill>
                  <a:srgbClr val="000000"/>
                </a:solidFill>
              </a:rPr>
              <a:t>, </a:t>
            </a:r>
            <a:r>
              <a:rPr lang="en-CA" altLang="en-US" sz="1200" b="1">
                <a:solidFill>
                  <a:srgbClr val="000000"/>
                </a:solidFill>
              </a:rPr>
              <a:t>10</a:t>
            </a:r>
            <a:r>
              <a:rPr lang="en-CA" altLang="en-US" sz="1200">
                <a:solidFill>
                  <a:srgbClr val="000000"/>
                </a:solidFill>
              </a:rPr>
              <a:t>, 26, 1999 and his wonderful book </a:t>
            </a:r>
            <a:r>
              <a:rPr lang="en-CA" altLang="en-US" sz="1200" i="1">
                <a:solidFill>
                  <a:srgbClr val="000000"/>
                </a:solidFill>
              </a:rPr>
              <a:t>The City of Light</a:t>
            </a:r>
            <a:r>
              <a:rPr lang="en-CA" altLang="en-US" sz="1200">
                <a:solidFill>
                  <a:srgbClr val="000000"/>
                </a:solidFill>
              </a:rPr>
              <a:t> (Oxford University Press, 2004) describe the evolution of the optical fiber from the water jet experiments of Colladon and Tyndall to modern fibers with historical facts and references.</a:t>
            </a:r>
          </a:p>
        </p:txBody>
      </p:sp>
      <p:sp>
        <p:nvSpPr>
          <p:cNvPr id="26629" name="TextBox 8"/>
          <p:cNvSpPr txBox="1">
            <a:spLocks noChangeArrowheads="1"/>
          </p:cNvSpPr>
          <p:nvPr/>
        </p:nvSpPr>
        <p:spPr bwMode="auto">
          <a:xfrm>
            <a:off x="438150" y="4518025"/>
            <a:ext cx="2228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CA" altLang="en-US" b="1">
                <a:solidFill>
                  <a:srgbClr val="000000"/>
                </a:solidFill>
              </a:rPr>
              <a:t>1841</a:t>
            </a:r>
          </a:p>
        </p:txBody>
      </p:sp>
      <p:sp>
        <p:nvSpPr>
          <p:cNvPr id="26630" name="Rectangle 1"/>
          <p:cNvSpPr>
            <a:spLocks noChangeArrowheads="1"/>
          </p:cNvSpPr>
          <p:nvPr/>
        </p:nvSpPr>
        <p:spPr bwMode="auto">
          <a:xfrm>
            <a:off x="368300" y="133350"/>
            <a:ext cx="60182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CA" altLang="en-US" sz="1800" b="1">
                <a:solidFill>
                  <a:srgbClr val="FF020B"/>
                </a:solidFill>
              </a:rPr>
              <a:t>Jean-Daniel Colladon and the Light Guiding in a Water Jet</a:t>
            </a:r>
            <a:endParaRPr lang="en-US" altLang="en-US" sz="3200" b="1">
              <a:solidFill>
                <a:srgbClr val="FF020B"/>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1003300" y="136525"/>
            <a:ext cx="647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Dispersion Compensation</a:t>
            </a:r>
          </a:p>
        </p:txBody>
      </p:sp>
      <p:pic>
        <p:nvPicPr>
          <p:cNvPr id="190467" name="Picture 6" descr="K:\All My Files\Book, Optoelectronics, Pearson\##2ndEdition\#Chapters, The Textbook (2nd Edition)\Ch02, Waveguides,2nd Edition\#2-25-DispersionCompensation1(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657225"/>
            <a:ext cx="62896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0468" name="Rectangle 1"/>
          <p:cNvSpPr>
            <a:spLocks noChangeArrowheads="1"/>
          </p:cNvSpPr>
          <p:nvPr/>
        </p:nvSpPr>
        <p:spPr bwMode="auto">
          <a:xfrm>
            <a:off x="493713" y="5411788"/>
            <a:ext cx="8388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ts val="600"/>
              </a:spcBef>
              <a:spcAft>
                <a:spcPts val="800"/>
              </a:spcAft>
            </a:pPr>
            <a:r>
              <a:rPr lang="en-CA" altLang="en-US" sz="1600">
                <a:cs typeface="Times New Roman" panose="02020603050405020304" pitchFamily="18" charset="0"/>
              </a:rPr>
              <a:t>Dispersion </a:t>
            </a:r>
            <a:r>
              <a:rPr lang="en-CA" altLang="en-US" sz="1600" i="1">
                <a:cs typeface="Times New Roman" panose="02020603050405020304" pitchFamily="18" charset="0"/>
              </a:rPr>
              <a:t>D</a:t>
            </a:r>
            <a:r>
              <a:rPr lang="en-CA" altLang="en-US" sz="1600">
                <a:cs typeface="Times New Roman" panose="02020603050405020304" pitchFamily="18" charset="0"/>
              </a:rPr>
              <a:t> vs. wavelength characteristics involved in dispersion compensation. Inverse dispersion fiber enables the dispersion to be reduced and maintained flat over the communication wavelengths. </a:t>
            </a:r>
            <a:endParaRPr lang="en-US" altLang="en-US" b="1">
              <a:cs typeface="Times New Roman" panose="02020603050405020304" pitchFamily="18" charset="0"/>
            </a:endParaRPr>
          </a:p>
        </p:txBody>
      </p:sp>
      <p:pic>
        <p:nvPicPr>
          <p:cNvPr id="190469" name="Picture 3" descr="K:\All My Files\Book, Optoelectronics, Pearson\##2ndEdition\#Chapters, The Textbook (2nd Edition)\Ch02, Waveguides,2nd Edition\#2-26-DispersionCompensation2(CNV)_COLOR.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25" y="3051175"/>
            <a:ext cx="6788150"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577850" y="393700"/>
            <a:ext cx="7010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sz="2800" b="1">
                <a:solidFill>
                  <a:srgbClr val="FF020B"/>
                </a:solidFill>
              </a:rPr>
              <a:t>Dispersion Compensation and Management</a:t>
            </a:r>
            <a:endParaRPr lang="en-US" altLang="en-US" b="1">
              <a:solidFill>
                <a:srgbClr val="FF020B"/>
              </a:solidFill>
            </a:endParaRPr>
          </a:p>
        </p:txBody>
      </p:sp>
      <p:sp>
        <p:nvSpPr>
          <p:cNvPr id="192515" name="Text Box 5"/>
          <p:cNvSpPr txBox="1">
            <a:spLocks noChangeArrowheads="1"/>
          </p:cNvSpPr>
          <p:nvPr/>
        </p:nvSpPr>
        <p:spPr bwMode="auto">
          <a:xfrm>
            <a:off x="685800" y="1295400"/>
            <a:ext cx="76200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buFont typeface="Wingdings" panose="05000000000000000000" pitchFamily="2" charset="2"/>
              <a:buChar char="Ø"/>
            </a:pPr>
            <a:r>
              <a:rPr lang="en-US" altLang="en-US">
                <a:solidFill>
                  <a:srgbClr val="1A0AFF"/>
                </a:solidFill>
              </a:rPr>
              <a:t> Compensating fiber has higher attenuation. </a:t>
            </a:r>
            <a:br>
              <a:rPr lang="en-US" altLang="en-US">
                <a:solidFill>
                  <a:srgbClr val="1A0AFF"/>
                </a:solidFill>
              </a:rPr>
            </a:br>
            <a:r>
              <a:rPr lang="en-US" altLang="en-US">
                <a:solidFill>
                  <a:srgbClr val="1A0AFF"/>
                </a:solidFill>
              </a:rPr>
              <a:t>	Doped core. Need shorter length</a:t>
            </a:r>
          </a:p>
          <a:p>
            <a:pPr>
              <a:spcBef>
                <a:spcPct val="50000"/>
              </a:spcBef>
              <a:buFont typeface="Wingdings" panose="05000000000000000000" pitchFamily="2" charset="2"/>
              <a:buChar char="Ø"/>
            </a:pPr>
            <a:r>
              <a:rPr lang="en-US" altLang="en-US">
                <a:solidFill>
                  <a:srgbClr val="1A0AFF"/>
                </a:solidFill>
              </a:rPr>
              <a:t> More susceptible to nonlinear effects.</a:t>
            </a:r>
            <a:br>
              <a:rPr lang="en-US" altLang="en-US">
                <a:solidFill>
                  <a:srgbClr val="1A0AFF"/>
                </a:solidFill>
              </a:rPr>
            </a:br>
            <a:r>
              <a:rPr lang="en-US" altLang="en-US">
                <a:solidFill>
                  <a:srgbClr val="1A0AFF"/>
                </a:solidFill>
              </a:rPr>
              <a:t>	Use at the receiver end.</a:t>
            </a:r>
          </a:p>
          <a:p>
            <a:pPr>
              <a:spcBef>
                <a:spcPct val="50000"/>
              </a:spcBef>
              <a:buFont typeface="Wingdings" panose="05000000000000000000" pitchFamily="2" charset="2"/>
              <a:buChar char="Ø"/>
            </a:pPr>
            <a:r>
              <a:rPr lang="en-US" altLang="en-US">
                <a:solidFill>
                  <a:srgbClr val="1A0AFF"/>
                </a:solidFill>
              </a:rPr>
              <a:t> Different cross sections. Splicing/coupling losses.</a:t>
            </a:r>
          </a:p>
          <a:p>
            <a:pPr>
              <a:spcBef>
                <a:spcPct val="50000"/>
              </a:spcBef>
              <a:buFont typeface="Wingdings" panose="05000000000000000000" pitchFamily="2" charset="2"/>
              <a:buChar char="Ø"/>
            </a:pPr>
            <a:r>
              <a:rPr lang="en-US" altLang="en-US">
                <a:solidFill>
                  <a:srgbClr val="1A0AFF"/>
                </a:solidFill>
              </a:rPr>
              <a:t> Compensation depends on the temperature. 		</a:t>
            </a:r>
          </a:p>
          <a:p>
            <a:pPr>
              <a:spcBef>
                <a:spcPct val="50000"/>
              </a:spcBef>
              <a:buFont typeface="Wingdings" panose="05000000000000000000" pitchFamily="2" charset="2"/>
              <a:buChar char="Ø"/>
            </a:pPr>
            <a:r>
              <a:rPr lang="en-US" altLang="en-US">
                <a:solidFill>
                  <a:srgbClr val="1A0AFF"/>
                </a:solidFill>
              </a:rPr>
              <a:t> Manufacturers provide transmission fiber spliced to inverse dispersion fiber for a well defined </a:t>
            </a:r>
            <a:r>
              <a:rPr lang="en-US" altLang="en-US" i="1">
                <a:solidFill>
                  <a:srgbClr val="1A0AFF"/>
                </a:solidFill>
              </a:rPr>
              <a:t>D</a:t>
            </a:r>
            <a:r>
              <a:rPr lang="en-US" altLang="en-US">
                <a:solidFill>
                  <a:srgbClr val="1A0AFF"/>
                </a:solidFill>
              </a:rPr>
              <a:t> vs. </a:t>
            </a:r>
            <a:r>
              <a:rPr lang="en-US" altLang="en-US">
                <a:solidFill>
                  <a:srgbClr val="1A0AFF"/>
                </a:solidFill>
                <a:latin typeface="Symbol" panose="05050102010706020507" pitchFamily="18" charset="2"/>
              </a:rPr>
              <a:t>l</a:t>
            </a:r>
            <a:endParaRPr lang="en-US" altLang="en-US" sz="1800">
              <a:solidFill>
                <a:srgbClr val="000000"/>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4"/>
          <p:cNvSpPr txBox="1">
            <a:spLocks noChangeArrowheads="1"/>
          </p:cNvSpPr>
          <p:nvPr/>
        </p:nvSpPr>
        <p:spPr bwMode="auto">
          <a:xfrm>
            <a:off x="609600" y="128588"/>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Dispersion and Maximum Bit Rate</a:t>
            </a:r>
            <a:endParaRPr lang="en-US" altLang="en-US"/>
          </a:p>
        </p:txBody>
      </p:sp>
      <p:graphicFrame>
        <p:nvGraphicFramePr>
          <p:cNvPr id="194563" name="Object 5"/>
          <p:cNvGraphicFramePr>
            <a:graphicFrameLocks noChangeAspect="1"/>
          </p:cNvGraphicFramePr>
          <p:nvPr/>
        </p:nvGraphicFramePr>
        <p:xfrm>
          <a:off x="1066800" y="4722813"/>
          <a:ext cx="1219200" cy="762000"/>
        </p:xfrm>
        <a:graphic>
          <a:graphicData uri="http://schemas.openxmlformats.org/presentationml/2006/ole">
            <mc:AlternateContent xmlns:mc="http://schemas.openxmlformats.org/markup-compatibility/2006">
              <mc:Choice xmlns:v="urn:schemas-microsoft-com:vml" Requires="v">
                <p:oleObj spid="_x0000_s194596" name="Equation" r:id="rId4" imgW="1219200" imgH="762000" progId="Equation.3">
                  <p:embed/>
                </p:oleObj>
              </mc:Choice>
              <mc:Fallback>
                <p:oleObj name="Equation" r:id="rId4" imgW="1219200" imgH="7620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4722813"/>
                        <a:ext cx="121920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564" name="Text Box 6"/>
          <p:cNvSpPr txBox="1">
            <a:spLocks noChangeArrowheads="1"/>
          </p:cNvSpPr>
          <p:nvPr/>
        </p:nvSpPr>
        <p:spPr bwMode="auto">
          <a:xfrm>
            <a:off x="2819400" y="4722813"/>
            <a:ext cx="54864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b="1">
                <a:latin typeface="Times" panose="02020603050405020304" pitchFamily="18" charset="0"/>
              </a:rPr>
              <a:t>Return-to-zero (RTZ) bit rate or data rate</a:t>
            </a:r>
            <a:r>
              <a:rPr lang="en-US" altLang="en-US" sz="1800">
                <a:latin typeface="Times" panose="02020603050405020304" pitchFamily="18" charset="0"/>
              </a:rPr>
              <a:t>. </a:t>
            </a:r>
          </a:p>
          <a:p>
            <a:pPr>
              <a:spcBef>
                <a:spcPct val="50000"/>
              </a:spcBef>
            </a:pPr>
            <a:r>
              <a:rPr lang="en-US" altLang="en-US" sz="1800" b="1">
                <a:latin typeface="Times" panose="02020603050405020304" pitchFamily="18" charset="0"/>
              </a:rPr>
              <a:t>Nonreturn to zero (NRZ) bit rate = 2 RTZ bitrate</a:t>
            </a:r>
            <a:endParaRPr lang="en-US" altLang="en-US" b="1">
              <a:latin typeface="Times" panose="02020603050405020304" pitchFamily="18" charset="0"/>
            </a:endParaRPr>
          </a:p>
        </p:txBody>
      </p:sp>
      <p:pic>
        <p:nvPicPr>
          <p:cNvPr id="194565" name="Picture 7" descr="K:\All My Files\Book, Optoelectronics, Pearson\##2ndEdition\#Chapters, The Textbook (2nd Edition)\Ch02, Waveguides,2nd Edition\#2-27-BandwidthDefns(CNV)_COLOR.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988" y="695325"/>
            <a:ext cx="838835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itle 1"/>
          <p:cNvSpPr>
            <a:spLocks noGrp="1"/>
          </p:cNvSpPr>
          <p:nvPr>
            <p:ph type="title"/>
          </p:nvPr>
        </p:nvSpPr>
        <p:spPr bwMode="auto">
          <a:xfrm>
            <a:off x="685800" y="263525"/>
            <a:ext cx="7772400" cy="833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b="1" smtClean="0">
                <a:solidFill>
                  <a:srgbClr val="FF0000"/>
                </a:solidFill>
              </a:rPr>
              <a:t>NRZ</a:t>
            </a:r>
            <a:r>
              <a:rPr lang="en-US" altLang="en-US" smtClean="0"/>
              <a:t>  and  </a:t>
            </a:r>
            <a:r>
              <a:rPr lang="en-US" altLang="en-US" b="1" smtClean="0">
                <a:solidFill>
                  <a:srgbClr val="1A0AFF"/>
                </a:solidFill>
              </a:rPr>
              <a:t>RTZ</a:t>
            </a:r>
            <a:r>
              <a:rPr lang="en-US" altLang="en-US" smtClean="0"/>
              <a:t> </a:t>
            </a:r>
          </a:p>
        </p:txBody>
      </p:sp>
      <p:graphicFrame>
        <p:nvGraphicFramePr>
          <p:cNvPr id="196611" name="Object 3"/>
          <p:cNvGraphicFramePr>
            <a:graphicFrameLocks noChangeAspect="1"/>
          </p:cNvGraphicFramePr>
          <p:nvPr/>
        </p:nvGraphicFramePr>
        <p:xfrm>
          <a:off x="192088" y="1290638"/>
          <a:ext cx="8613775" cy="4543425"/>
        </p:xfrm>
        <a:graphic>
          <a:graphicData uri="http://schemas.openxmlformats.org/presentationml/2006/ole">
            <mc:AlternateContent xmlns:mc="http://schemas.openxmlformats.org/markup-compatibility/2006">
              <mc:Choice xmlns:v="urn:schemas-microsoft-com:vml" Requires="v">
                <p:oleObj spid="_x0000_s196642" name="Drawing" r:id="rId4" imgW="4924393" imgH="2570041" progId="Canvas.Drawing.7">
                  <p:link updateAutomatic="1"/>
                </p:oleObj>
              </mc:Choice>
              <mc:Fallback>
                <p:oleObj name="Drawing" r:id="rId4" imgW="4924393" imgH="2570041" progId="Canvas.Drawing.7">
                  <p:link updateAutomatic="1"/>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88" y="1290638"/>
                        <a:ext cx="8613775"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Box 1"/>
          <p:cNvSpPr txBox="1">
            <a:spLocks noChangeArrowheads="1"/>
          </p:cNvSpPr>
          <p:nvPr/>
        </p:nvSpPr>
        <p:spPr bwMode="auto">
          <a:xfrm>
            <a:off x="2090738" y="153988"/>
            <a:ext cx="4772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a:solidFill>
                  <a:srgbClr val="FF0000"/>
                </a:solidFill>
                <a:latin typeface="Arial" panose="020B0604020202020204" pitchFamily="34" charset="0"/>
                <a:cs typeface="Arial" panose="020B0604020202020204" pitchFamily="34" charset="0"/>
              </a:rPr>
              <a:t>Maximum Bit Rate </a:t>
            </a:r>
            <a:r>
              <a:rPr lang="en-US" altLang="en-US" b="1" i="1">
                <a:solidFill>
                  <a:srgbClr val="FF0000"/>
                </a:solidFill>
                <a:latin typeface="Arial" panose="020B0604020202020204" pitchFamily="34" charset="0"/>
                <a:cs typeface="Arial" panose="020B0604020202020204" pitchFamily="34" charset="0"/>
              </a:rPr>
              <a:t>B</a:t>
            </a:r>
            <a:endParaRPr lang="en-US" altLang="en-US" b="1">
              <a:solidFill>
                <a:srgbClr val="FF0000"/>
              </a:solidFill>
              <a:latin typeface="Arial" panose="020B0604020202020204" pitchFamily="34" charset="0"/>
              <a:cs typeface="Arial" panose="020B0604020202020204" pitchFamily="34" charset="0"/>
            </a:endParaRPr>
          </a:p>
        </p:txBody>
      </p:sp>
      <p:sp>
        <p:nvSpPr>
          <p:cNvPr id="198659" name="Rectangle 2"/>
          <p:cNvSpPr>
            <a:spLocks noChangeArrowheads="1"/>
          </p:cNvSpPr>
          <p:nvPr/>
        </p:nvSpPr>
        <p:spPr bwMode="auto">
          <a:xfrm>
            <a:off x="327025" y="4297363"/>
            <a:ext cx="8328025"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sz="2000">
                <a:solidFill>
                  <a:srgbClr val="002060"/>
                </a:solidFill>
                <a:cs typeface="Times New Roman" panose="02020603050405020304" pitchFamily="18" charset="0"/>
              </a:rPr>
              <a:t>A Gaussian output light pulse and some tolerable intersymbol interference between two consecutive output light pulses (</a:t>
            </a:r>
            <a:r>
              <a:rPr lang="en-CA" altLang="en-US" sz="2000" i="1">
                <a:solidFill>
                  <a:srgbClr val="002060"/>
                </a:solidFill>
                <a:cs typeface="Times New Roman" panose="02020603050405020304" pitchFamily="18" charset="0"/>
              </a:rPr>
              <a:t>y</a:t>
            </a:r>
            <a:r>
              <a:rPr lang="en-CA" altLang="en-US" sz="2000">
                <a:solidFill>
                  <a:srgbClr val="002060"/>
                </a:solidFill>
                <a:cs typeface="Times New Roman" panose="02020603050405020304" pitchFamily="18" charset="0"/>
              </a:rPr>
              <a:t>-axis in relative units). At time </a:t>
            </a:r>
            <a:r>
              <a:rPr lang="en-CA" altLang="en-US" sz="2000" i="1">
                <a:solidFill>
                  <a:srgbClr val="002060"/>
                </a:solidFill>
                <a:cs typeface="Times New Roman" panose="02020603050405020304" pitchFamily="18" charset="0"/>
              </a:rPr>
              <a:t>t</a:t>
            </a:r>
            <a:r>
              <a:rPr lang="en-CA" altLang="en-US" sz="2000">
                <a:solidFill>
                  <a:srgbClr val="002060"/>
                </a:solidFill>
                <a:cs typeface="Times New Roman" panose="02020603050405020304" pitchFamily="18" charset="0"/>
              </a:rPr>
              <a:t> =  </a:t>
            </a:r>
            <a:r>
              <a:rPr lang="en-CA" altLang="en-US" sz="2000" i="1">
                <a:solidFill>
                  <a:srgbClr val="002060"/>
                </a:solidFill>
                <a:latin typeface="Symbol" panose="05050102010706020507" pitchFamily="18" charset="2"/>
                <a:cs typeface="Times New Roman" panose="02020603050405020304" pitchFamily="18" charset="0"/>
              </a:rPr>
              <a:t>s</a:t>
            </a:r>
            <a:r>
              <a:rPr lang="en-CA" altLang="en-US" sz="2000">
                <a:solidFill>
                  <a:srgbClr val="002060"/>
                </a:solidFill>
                <a:cs typeface="Times New Roman" panose="02020603050405020304" pitchFamily="18" charset="0"/>
              </a:rPr>
              <a:t>  from the pulse center, the relative magnitude is </a:t>
            </a:r>
            <a:r>
              <a:rPr lang="en-CA" altLang="en-US" sz="2000" i="1">
                <a:solidFill>
                  <a:srgbClr val="002060"/>
                </a:solidFill>
                <a:cs typeface="Times New Roman" panose="02020603050405020304" pitchFamily="18" charset="0"/>
              </a:rPr>
              <a:t>e</a:t>
            </a:r>
            <a:r>
              <a:rPr lang="en-CA" altLang="en-US" sz="2000" baseline="30000">
                <a:solidFill>
                  <a:srgbClr val="002060"/>
                </a:solidFill>
                <a:latin typeface="Symbol" panose="05050102010706020507" pitchFamily="18" charset="2"/>
                <a:cs typeface="Times New Roman" panose="02020603050405020304" pitchFamily="18" charset="0"/>
              </a:rPr>
              <a:t>-1/2</a:t>
            </a:r>
            <a:r>
              <a:rPr lang="en-CA" altLang="en-US" sz="2000">
                <a:solidFill>
                  <a:srgbClr val="002060"/>
                </a:solidFill>
                <a:cs typeface="Times New Roman" panose="02020603050405020304" pitchFamily="18" charset="0"/>
              </a:rPr>
              <a:t> = 0.607 and full width root mean square (rms) spread is </a:t>
            </a:r>
            <a:r>
              <a:rPr lang="en-CA" altLang="en-US" sz="2000">
                <a:solidFill>
                  <a:srgbClr val="002060"/>
                </a:solidFill>
                <a:latin typeface="Symbol" panose="05050102010706020507" pitchFamily="18" charset="2"/>
                <a:cs typeface="Times New Roman" panose="02020603050405020304" pitchFamily="18" charset="0"/>
              </a:rPr>
              <a:t>D</a:t>
            </a:r>
            <a:r>
              <a:rPr lang="en-CA" altLang="en-US" sz="2000" i="1">
                <a:solidFill>
                  <a:srgbClr val="002060"/>
                </a:solidFill>
                <a:latin typeface="Symbol" panose="05050102010706020507" pitchFamily="18" charset="2"/>
                <a:cs typeface="Times New Roman" panose="02020603050405020304" pitchFamily="18" charset="0"/>
              </a:rPr>
              <a:t>t</a:t>
            </a:r>
            <a:r>
              <a:rPr lang="en-CA" altLang="en-US" sz="2000" baseline="-25000">
                <a:solidFill>
                  <a:srgbClr val="002060"/>
                </a:solidFill>
                <a:cs typeface="Times New Roman" panose="02020603050405020304" pitchFamily="18" charset="0"/>
              </a:rPr>
              <a:t>rms</a:t>
            </a:r>
            <a:r>
              <a:rPr lang="en-CA" altLang="en-US" sz="2000">
                <a:solidFill>
                  <a:srgbClr val="002060"/>
                </a:solidFill>
                <a:cs typeface="Times New Roman" panose="02020603050405020304" pitchFamily="18" charset="0"/>
              </a:rPr>
              <a:t> = 2</a:t>
            </a:r>
            <a:r>
              <a:rPr lang="en-CA" altLang="en-US" sz="2000" i="1">
                <a:solidFill>
                  <a:srgbClr val="002060"/>
                </a:solidFill>
                <a:latin typeface="Symbol" panose="05050102010706020507" pitchFamily="18" charset="2"/>
                <a:cs typeface="Times New Roman" panose="02020603050405020304" pitchFamily="18" charset="0"/>
              </a:rPr>
              <a:t>s</a:t>
            </a:r>
            <a:r>
              <a:rPr lang="en-CA" altLang="en-US" sz="2000">
                <a:solidFill>
                  <a:srgbClr val="002060"/>
                </a:solidFill>
                <a:cs typeface="Times New Roman" panose="02020603050405020304" pitchFamily="18" charset="0"/>
              </a:rPr>
              <a:t>. (The RTZ case)</a:t>
            </a:r>
            <a:endParaRPr lang="en-US" altLang="en-US" sz="3200" b="1">
              <a:solidFill>
                <a:srgbClr val="002060"/>
              </a:solidFill>
              <a:cs typeface="Times New Roman" panose="02020603050405020304" pitchFamily="18" charset="0"/>
            </a:endParaRPr>
          </a:p>
        </p:txBody>
      </p:sp>
      <p:pic>
        <p:nvPicPr>
          <p:cNvPr id="198660" name="Picture 6" descr="K:\All My Files\Book, Optoelectronics, Pearson\##2ndEdition\#Chapters, The Textbook (2nd Edition)\Ch02, Waveguides,2nd Edition\#2-28-Gaussian(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3" y="1049338"/>
            <a:ext cx="7691437"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609600" y="762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Dispersion and Maximum Bit Rate</a:t>
            </a:r>
            <a:endParaRPr lang="en-US" altLang="en-US"/>
          </a:p>
        </p:txBody>
      </p:sp>
      <p:graphicFrame>
        <p:nvGraphicFramePr>
          <p:cNvPr id="200707" name="Object 3"/>
          <p:cNvGraphicFramePr>
            <a:graphicFrameLocks noChangeAspect="1"/>
          </p:cNvGraphicFramePr>
          <p:nvPr/>
        </p:nvGraphicFramePr>
        <p:xfrm>
          <a:off x="914400" y="1719263"/>
          <a:ext cx="2179638" cy="860425"/>
        </p:xfrm>
        <a:graphic>
          <a:graphicData uri="http://schemas.openxmlformats.org/presentationml/2006/ole">
            <mc:AlternateContent xmlns:mc="http://schemas.openxmlformats.org/markup-compatibility/2006">
              <mc:Choice xmlns:v="urn:schemas-microsoft-com:vml" Requires="v">
                <p:oleObj spid="_x0000_s200804" name="Equation" r:id="rId4" imgW="1091726" imgH="431613" progId="Equation.3">
                  <p:embed/>
                </p:oleObj>
              </mc:Choice>
              <mc:Fallback>
                <p:oleObj name="Equation" r:id="rId4" imgW="1091726" imgH="431613"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719263"/>
                        <a:ext cx="2179638"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0708" name="Object 4"/>
          <p:cNvGraphicFramePr>
            <a:graphicFrameLocks noChangeAspect="1"/>
          </p:cNvGraphicFramePr>
          <p:nvPr/>
        </p:nvGraphicFramePr>
        <p:xfrm>
          <a:off x="4724400" y="1665288"/>
          <a:ext cx="2159000" cy="806450"/>
        </p:xfrm>
        <a:graphic>
          <a:graphicData uri="http://schemas.openxmlformats.org/presentationml/2006/ole">
            <mc:AlternateContent xmlns:mc="http://schemas.openxmlformats.org/markup-compatibility/2006">
              <mc:Choice xmlns:v="urn:schemas-microsoft-com:vml" Requires="v">
                <p:oleObj spid="_x0000_s200805" name="Equation" r:id="rId6" imgW="1054100" imgH="393700" progId="Equation.3">
                  <p:embed/>
                </p:oleObj>
              </mc:Choice>
              <mc:Fallback>
                <p:oleObj name="Equation" r:id="rId6" imgW="1054100" imgH="3937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1665288"/>
                        <a:ext cx="21590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0709" name="Text Box 5"/>
          <p:cNvSpPr txBox="1">
            <a:spLocks noChangeArrowheads="1"/>
          </p:cNvSpPr>
          <p:nvPr/>
        </p:nvSpPr>
        <p:spPr bwMode="auto">
          <a:xfrm>
            <a:off x="914400" y="1066800"/>
            <a:ext cx="304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b="1"/>
              <a:t>Maximum Bit Rate</a:t>
            </a:r>
            <a:endParaRPr lang="en-US" altLang="en-US"/>
          </a:p>
        </p:txBody>
      </p:sp>
      <p:sp>
        <p:nvSpPr>
          <p:cNvPr id="200710" name="Text Box 6"/>
          <p:cNvSpPr txBox="1">
            <a:spLocks noChangeArrowheads="1"/>
          </p:cNvSpPr>
          <p:nvPr/>
        </p:nvSpPr>
        <p:spPr bwMode="auto">
          <a:xfrm>
            <a:off x="4724400" y="1066800"/>
            <a:ext cx="304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b="1"/>
              <a:t>Dispersion</a:t>
            </a:r>
            <a:endParaRPr lang="en-US" altLang="en-US"/>
          </a:p>
        </p:txBody>
      </p:sp>
      <p:graphicFrame>
        <p:nvGraphicFramePr>
          <p:cNvPr id="200711" name="Object 7"/>
          <p:cNvGraphicFramePr>
            <a:graphicFrameLocks noChangeAspect="1"/>
          </p:cNvGraphicFramePr>
          <p:nvPr/>
        </p:nvGraphicFramePr>
        <p:xfrm>
          <a:off x="2347913" y="2709863"/>
          <a:ext cx="3532187" cy="1065212"/>
        </p:xfrm>
        <a:graphic>
          <a:graphicData uri="http://schemas.openxmlformats.org/presentationml/2006/ole">
            <mc:AlternateContent xmlns:mc="http://schemas.openxmlformats.org/markup-compatibility/2006">
              <mc:Choice xmlns:v="urn:schemas-microsoft-com:vml" Requires="v">
                <p:oleObj spid="_x0000_s200806" name="Equation" r:id="rId8" imgW="1473200" imgH="444500" progId="Equation.3">
                  <p:embed/>
                </p:oleObj>
              </mc:Choice>
              <mc:Fallback>
                <p:oleObj name="Equation" r:id="rId8" imgW="1473200" imgH="4445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913" y="2709863"/>
                        <a:ext cx="3532187"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0712" name="Text Box 8"/>
          <p:cNvSpPr txBox="1">
            <a:spLocks noChangeArrowheads="1"/>
          </p:cNvSpPr>
          <p:nvPr/>
        </p:nvSpPr>
        <p:spPr bwMode="auto">
          <a:xfrm>
            <a:off x="838200" y="3962400"/>
            <a:ext cx="670560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b="1">
                <a:solidFill>
                  <a:srgbClr val="1A0AFF"/>
                </a:solidFill>
              </a:rPr>
              <a:t>Bit Rate </a:t>
            </a:r>
            <a:r>
              <a:rPr lang="en-US" altLang="en-US" sz="2000" b="1">
                <a:solidFill>
                  <a:srgbClr val="1A0AFF"/>
                </a:solidFill>
                <a:cs typeface="Times New Roman" panose="02020603050405020304" pitchFamily="18" charset="0"/>
              </a:rPr>
              <a:t>×</a:t>
            </a:r>
            <a:r>
              <a:rPr lang="en-US" altLang="en-US" sz="2000" b="1">
                <a:solidFill>
                  <a:srgbClr val="1A0AFF"/>
                </a:solidFill>
              </a:rPr>
              <a:t> Distance is </a:t>
            </a:r>
          </a:p>
          <a:p>
            <a:pPr>
              <a:spcBef>
                <a:spcPct val="50000"/>
              </a:spcBef>
            </a:pPr>
            <a:r>
              <a:rPr lang="en-US" altLang="en-US" sz="2000" b="1">
                <a:solidFill>
                  <a:srgbClr val="1A0AFF"/>
                </a:solidFill>
              </a:rPr>
              <a:t>		inversely proportional to dispersion</a:t>
            </a:r>
          </a:p>
          <a:p>
            <a:pPr>
              <a:spcBef>
                <a:spcPct val="50000"/>
              </a:spcBef>
            </a:pPr>
            <a:r>
              <a:rPr lang="en-US" altLang="en-US" sz="2000" b="1">
                <a:solidFill>
                  <a:srgbClr val="1A0AFF"/>
                </a:solidFill>
              </a:rPr>
              <a:t>		inversely proportional to line width of laser</a:t>
            </a:r>
          </a:p>
          <a:p>
            <a:pPr>
              <a:spcBef>
                <a:spcPct val="50000"/>
              </a:spcBef>
            </a:pPr>
            <a:r>
              <a:rPr lang="en-US" altLang="en-US" sz="2000" b="1">
                <a:solidFill>
                  <a:srgbClr val="1A0AFF"/>
                </a:solidFill>
              </a:rPr>
              <a:t>		(so, we need single frequency lasers!)</a:t>
            </a:r>
            <a:endParaRPr lang="en-US" altLang="en-US"/>
          </a:p>
        </p:txBody>
      </p:sp>
      <p:cxnSp>
        <p:nvCxnSpPr>
          <p:cNvPr id="200713" name="Straight Arrow Connector 2"/>
          <p:cNvCxnSpPr>
            <a:cxnSpLocks noChangeShapeType="1"/>
          </p:cNvCxnSpPr>
          <p:nvPr/>
        </p:nvCxnSpPr>
        <p:spPr bwMode="auto">
          <a:xfrm flipH="1">
            <a:off x="3856038" y="2227263"/>
            <a:ext cx="868362" cy="1131887"/>
          </a:xfrm>
          <a:prstGeom prst="straightConnector1">
            <a:avLst/>
          </a:prstGeom>
          <a:noFill/>
          <a:ln w="9525" algn="ctr">
            <a:solidFill>
              <a:srgbClr val="D436BD"/>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p:cNvSpPr txBox="1">
            <a:spLocks noChangeArrowheads="1"/>
          </p:cNvSpPr>
          <p:nvPr/>
        </p:nvSpPr>
        <p:spPr bwMode="auto">
          <a:xfrm>
            <a:off x="609600" y="3048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Dispersion and Maximum Bit Rate</a:t>
            </a:r>
            <a:endParaRPr lang="en-US" altLang="en-US"/>
          </a:p>
        </p:txBody>
      </p:sp>
      <p:graphicFrame>
        <p:nvGraphicFramePr>
          <p:cNvPr id="202755" name="Object 3"/>
          <p:cNvGraphicFramePr>
            <a:graphicFrameLocks noChangeAspect="1"/>
          </p:cNvGraphicFramePr>
          <p:nvPr/>
        </p:nvGraphicFramePr>
        <p:xfrm>
          <a:off x="2957513" y="1579563"/>
          <a:ext cx="3060700" cy="1127125"/>
        </p:xfrm>
        <a:graphic>
          <a:graphicData uri="http://schemas.openxmlformats.org/presentationml/2006/ole">
            <mc:AlternateContent xmlns:mc="http://schemas.openxmlformats.org/markup-compatibility/2006">
              <mc:Choice xmlns:v="urn:schemas-microsoft-com:vml" Requires="v">
                <p:oleObj spid="_x0000_s202853" name="Equation" r:id="rId4" imgW="2070100" imgH="762000" progId="Equation.3">
                  <p:embed/>
                </p:oleObj>
              </mc:Choice>
              <mc:Fallback>
                <p:oleObj name="Equation" r:id="rId4" imgW="2070100" imgH="7620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513" y="1579563"/>
                        <a:ext cx="3060700" cy="1127125"/>
                      </a:xfrm>
                      <a:prstGeom prst="rect">
                        <a:avLst/>
                      </a:prstGeom>
                      <a:solidFill>
                        <a:srgbClr val="FEFFE1"/>
                      </a:solidFill>
                      <a:ln w="28575">
                        <a:solidFill>
                          <a:srgbClr val="1A0AFF"/>
                        </a:solidFill>
                        <a:miter lim="800000"/>
                        <a:headEnd/>
                        <a:tailEnd/>
                      </a:ln>
                    </p:spPr>
                  </p:pic>
                </p:oleObj>
              </mc:Fallback>
            </mc:AlternateContent>
          </a:graphicData>
        </a:graphic>
      </p:graphicFrame>
      <p:sp>
        <p:nvSpPr>
          <p:cNvPr id="65541" name="Text Box 5"/>
          <p:cNvSpPr txBox="1">
            <a:spLocks noChangeArrowheads="1"/>
          </p:cNvSpPr>
          <p:nvPr/>
        </p:nvSpPr>
        <p:spPr bwMode="auto">
          <a:xfrm>
            <a:off x="2938463" y="966788"/>
            <a:ext cx="3048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defRPr/>
            </a:pPr>
            <a:r>
              <a:rPr lang="en-US" sz="2000" b="1" dirty="0" smtClean="0">
                <a:solidFill>
                  <a:schemeClr val="accent2">
                    <a:lumMod val="75000"/>
                  </a:schemeClr>
                </a:solidFill>
              </a:rPr>
              <a:t>Maximum Bit Rate</a:t>
            </a:r>
            <a:endParaRPr lang="en-US" dirty="0" smtClean="0">
              <a:solidFill>
                <a:schemeClr val="accent2">
                  <a:lumMod val="75000"/>
                </a:schemeClr>
              </a:solidFill>
            </a:endParaRPr>
          </a:p>
        </p:txBody>
      </p:sp>
      <p:sp>
        <p:nvSpPr>
          <p:cNvPr id="20275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02758" name="Object 2"/>
          <p:cNvGraphicFramePr>
            <a:graphicFrameLocks noChangeAspect="1"/>
          </p:cNvGraphicFramePr>
          <p:nvPr/>
        </p:nvGraphicFramePr>
        <p:xfrm>
          <a:off x="1095375" y="3133725"/>
          <a:ext cx="6823075" cy="1031875"/>
        </p:xfrm>
        <a:graphic>
          <a:graphicData uri="http://schemas.openxmlformats.org/presentationml/2006/ole">
            <mc:AlternateContent xmlns:mc="http://schemas.openxmlformats.org/markup-compatibility/2006">
              <mc:Choice xmlns:v="urn:schemas-microsoft-com:vml" Requires="v">
                <p:oleObj spid="_x0000_s202854" name="Equation" r:id="rId6" imgW="1612900" imgH="241300" progId="Equation.3">
                  <p:embed/>
                </p:oleObj>
              </mc:Choice>
              <mc:Fallback>
                <p:oleObj name="Equation" r:id="rId6" imgW="1612900" imgH="2413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5375" y="3133725"/>
                        <a:ext cx="6823075" cy="1031875"/>
                      </a:xfrm>
                      <a:prstGeom prst="rect">
                        <a:avLst/>
                      </a:prstGeom>
                      <a:solidFill>
                        <a:srgbClr val="FEFFE1"/>
                      </a:solidFill>
                      <a:ln w="28575">
                        <a:solidFill>
                          <a:srgbClr val="FF020B"/>
                        </a:solidFill>
                        <a:miter lim="800000"/>
                        <a:headEnd/>
                        <a:tailEnd/>
                      </a:ln>
                    </p:spPr>
                  </p:pic>
                </p:oleObj>
              </mc:Fallback>
            </mc:AlternateContent>
          </a:graphicData>
        </a:graphic>
      </p:graphicFrame>
      <p:sp>
        <p:nvSpPr>
          <p:cNvPr id="202759" name="Rectangle 3"/>
          <p:cNvSpPr>
            <a:spLocks noChangeArrowheads="1"/>
          </p:cNvSpPr>
          <p:nvPr/>
        </p:nvSpPr>
        <p:spPr bwMode="auto">
          <a:xfrm>
            <a:off x="0" y="244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02760"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graphicFrame>
        <p:nvGraphicFramePr>
          <p:cNvPr id="202761" name="Object 5"/>
          <p:cNvGraphicFramePr>
            <a:graphicFrameLocks noChangeAspect="1"/>
          </p:cNvGraphicFramePr>
          <p:nvPr/>
        </p:nvGraphicFramePr>
        <p:xfrm>
          <a:off x="747713" y="4633913"/>
          <a:ext cx="7648575" cy="762000"/>
        </p:xfrm>
        <a:graphic>
          <a:graphicData uri="http://schemas.openxmlformats.org/presentationml/2006/ole">
            <mc:AlternateContent xmlns:mc="http://schemas.openxmlformats.org/markup-compatibility/2006">
              <mc:Choice xmlns:v="urn:schemas-microsoft-com:vml" Requires="v">
                <p:oleObj spid="_x0000_s202855" name="Equation" r:id="rId8" imgW="2451100" imgH="241300" progId="Equation.3">
                  <p:embed/>
                </p:oleObj>
              </mc:Choice>
              <mc:Fallback>
                <p:oleObj name="Equation" r:id="rId8" imgW="2451100" imgH="2413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713" y="4633913"/>
                        <a:ext cx="7648575" cy="762000"/>
                      </a:xfrm>
                      <a:prstGeom prst="rect">
                        <a:avLst/>
                      </a:prstGeom>
                      <a:solidFill>
                        <a:srgbClr val="FEFFE1"/>
                      </a:solidFill>
                      <a:ln w="28575">
                        <a:solidFill>
                          <a:srgbClr val="FF020B"/>
                        </a:solidFill>
                        <a:miter lim="800000"/>
                        <a:headEnd/>
                        <a:tailEnd/>
                      </a:ln>
                    </p:spPr>
                  </p:pic>
                </p:oleObj>
              </mc:Fallback>
            </mc:AlternateContent>
          </a:graphicData>
        </a:graphic>
      </p:graphicFrame>
      <p:sp>
        <p:nvSpPr>
          <p:cNvPr id="202762" name="Rectangle 6"/>
          <p:cNvSpPr>
            <a:spLocks noChangeArrowheads="1"/>
          </p:cNvSpPr>
          <p:nvPr/>
        </p:nvSpPr>
        <p:spPr bwMode="auto">
          <a:xfrm>
            <a:off x="152400" y="396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Text Box 2"/>
          <p:cNvSpPr txBox="1">
            <a:spLocks noChangeArrowheads="1"/>
          </p:cNvSpPr>
          <p:nvPr/>
        </p:nvSpPr>
        <p:spPr bwMode="auto">
          <a:xfrm>
            <a:off x="609600" y="3048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50000"/>
              </a:spcBef>
            </a:pPr>
            <a:r>
              <a:rPr lang="en-US" altLang="en-US" b="1">
                <a:solidFill>
                  <a:srgbClr val="FF020B"/>
                </a:solidFill>
              </a:rPr>
              <a:t>Optical Bandwidth</a:t>
            </a:r>
            <a:endParaRPr lang="en-US" altLang="en-US"/>
          </a:p>
        </p:txBody>
      </p:sp>
      <p:sp>
        <p:nvSpPr>
          <p:cNvPr id="204803" name="Rectangle 1"/>
          <p:cNvSpPr>
            <a:spLocks noChangeArrowheads="1"/>
          </p:cNvSpPr>
          <p:nvPr/>
        </p:nvSpPr>
        <p:spPr bwMode="auto">
          <a:xfrm>
            <a:off x="492125" y="4914900"/>
            <a:ext cx="80819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ts val="600"/>
              </a:spcBef>
              <a:spcAft>
                <a:spcPts val="800"/>
              </a:spcAft>
            </a:pPr>
            <a:r>
              <a:rPr lang="en-CA" altLang="en-US">
                <a:cs typeface="Times New Roman" panose="02020603050405020304" pitchFamily="18" charset="0"/>
              </a:rPr>
              <a:t>An optical fiber link for transmitting analog signals and the effect of dispersion in the fiber on the bandwidth, </a:t>
            </a:r>
            <a:r>
              <a:rPr lang="en-CA" altLang="en-US" i="1">
                <a:cs typeface="Times New Roman" panose="02020603050405020304" pitchFamily="18" charset="0"/>
              </a:rPr>
              <a:t>f</a:t>
            </a:r>
            <a:r>
              <a:rPr lang="en-CA" altLang="en-US" baseline="-25000">
                <a:cs typeface="Times New Roman" panose="02020603050405020304" pitchFamily="18" charset="0"/>
              </a:rPr>
              <a:t>op</a:t>
            </a:r>
            <a:r>
              <a:rPr lang="en-CA" altLang="en-US">
                <a:cs typeface="Times New Roman" panose="02020603050405020304" pitchFamily="18" charset="0"/>
              </a:rPr>
              <a:t>.</a:t>
            </a:r>
            <a:endParaRPr lang="en-US" altLang="en-US" sz="3600" b="1">
              <a:cs typeface="Times New Roman" panose="02020603050405020304" pitchFamily="18" charset="0"/>
            </a:endParaRPr>
          </a:p>
        </p:txBody>
      </p:sp>
      <p:pic>
        <p:nvPicPr>
          <p:cNvPr id="204804" name="Picture 5" descr="K:\All My Files\Book, Optoelectronics, Pearson\##2ndEdition\#Chapters, The Textbook (2nd Edition)\Ch02, Waveguides,2nd Edition\#2-29-OpBandwidth(CNV)_COLOR.t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 y="865188"/>
            <a:ext cx="838835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Title 1"/>
          <p:cNvSpPr>
            <a:spLocks noGrp="1"/>
          </p:cNvSpPr>
          <p:nvPr>
            <p:ph type="title"/>
          </p:nvPr>
        </p:nvSpPr>
        <p:spPr bwMode="auto">
          <a:xfrm>
            <a:off x="623888" y="203200"/>
            <a:ext cx="7772400" cy="593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3600" smtClean="0">
                <a:solidFill>
                  <a:srgbClr val="FF0000"/>
                </a:solidFill>
              </a:rPr>
              <a:t>Pulse Shape and Maximum Bit Rate</a:t>
            </a:r>
          </a:p>
        </p:txBody>
      </p:sp>
      <p:pic>
        <p:nvPicPr>
          <p:cNvPr id="20685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25" y="985838"/>
            <a:ext cx="8653463"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Text Box 3"/>
          <p:cNvSpPr txBox="1">
            <a:spLocks noChangeArrowheads="1"/>
          </p:cNvSpPr>
          <p:nvPr/>
        </p:nvSpPr>
        <p:spPr bwMode="auto">
          <a:xfrm>
            <a:off x="280988" y="300038"/>
            <a:ext cx="8501062" cy="558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Aft>
                <a:spcPts val="600"/>
              </a:spcAft>
            </a:pPr>
            <a:r>
              <a:rPr lang="en-US" altLang="en-US" sz="2000" b="1">
                <a:solidFill>
                  <a:srgbClr val="FF020B"/>
                </a:solidFill>
                <a:latin typeface="Times" panose="02020603050405020304" pitchFamily="18" charset="0"/>
              </a:rPr>
              <a:t>Example: Bit rate and dispersion</a:t>
            </a:r>
          </a:p>
          <a:p>
            <a:pPr>
              <a:spcAft>
                <a:spcPts val="600"/>
              </a:spcAft>
            </a:pPr>
            <a:r>
              <a:rPr lang="en-US" altLang="en-US" sz="2000">
                <a:solidFill>
                  <a:srgbClr val="FF020B"/>
                </a:solidFill>
                <a:latin typeface="Times" panose="02020603050405020304" pitchFamily="18" charset="0"/>
              </a:rPr>
              <a:t>Consider an optical fiber with a chromatic dispersion coefficient  8 ps km</a:t>
            </a:r>
            <a:r>
              <a:rPr lang="en-US" altLang="en-US" sz="2000" baseline="30000">
                <a:solidFill>
                  <a:srgbClr val="FF020B"/>
                </a:solidFill>
                <a:latin typeface="Times" panose="02020603050405020304" pitchFamily="18" charset="0"/>
              </a:rPr>
              <a:t>-1</a:t>
            </a:r>
            <a:r>
              <a:rPr lang="en-US" altLang="en-US" sz="2000">
                <a:solidFill>
                  <a:srgbClr val="FF020B"/>
                </a:solidFill>
                <a:latin typeface="Times" panose="02020603050405020304" pitchFamily="18" charset="0"/>
              </a:rPr>
              <a:t> nm</a:t>
            </a:r>
            <a:r>
              <a:rPr lang="en-US" altLang="en-US" sz="2000" baseline="30000">
                <a:solidFill>
                  <a:srgbClr val="FF020B"/>
                </a:solidFill>
                <a:latin typeface="Times" panose="02020603050405020304" pitchFamily="18" charset="0"/>
              </a:rPr>
              <a:t>-1</a:t>
            </a:r>
            <a:r>
              <a:rPr lang="en-US" altLang="en-US" sz="2000">
                <a:solidFill>
                  <a:srgbClr val="FF020B"/>
                </a:solidFill>
                <a:latin typeface="Times" panose="02020603050405020304" pitchFamily="18" charset="0"/>
              </a:rPr>
              <a:t> at an operating wavelength of 1.5 </a:t>
            </a:r>
            <a:r>
              <a:rPr lang="en-US" altLang="en-US" sz="2000">
                <a:solidFill>
                  <a:srgbClr val="FF020B"/>
                </a:solidFill>
                <a:latin typeface="Symbol" panose="05050102010706020507" pitchFamily="18" charset="2"/>
                <a:sym typeface="Symbol" panose="05050102010706020507" pitchFamily="18" charset="2"/>
              </a:rPr>
              <a:t></a:t>
            </a:r>
            <a:r>
              <a:rPr lang="en-US" altLang="en-US" sz="2000">
                <a:solidFill>
                  <a:srgbClr val="FF020B"/>
                </a:solidFill>
                <a:latin typeface="Times" panose="02020603050405020304" pitchFamily="18" charset="0"/>
              </a:rPr>
              <a:t>m. Calculate the bit rate distance product (</a:t>
            </a:r>
            <a:r>
              <a:rPr lang="en-US" altLang="en-US" sz="2000" i="1">
                <a:solidFill>
                  <a:srgbClr val="FF020B"/>
                </a:solidFill>
                <a:latin typeface="Times" panose="02020603050405020304" pitchFamily="18" charset="0"/>
              </a:rPr>
              <a:t>BL</a:t>
            </a:r>
            <a:r>
              <a:rPr lang="en-US" altLang="en-US" sz="2000">
                <a:solidFill>
                  <a:srgbClr val="FF020B"/>
                </a:solidFill>
                <a:latin typeface="Times" panose="02020603050405020304" pitchFamily="18" charset="0"/>
              </a:rPr>
              <a:t>), and the optical and electrical bandwidths for a 10 km fiber if a laser diode source with a FWHP linewidth </a:t>
            </a:r>
            <a:r>
              <a:rPr lang="en-US" altLang="en-US" sz="2000">
                <a:solidFill>
                  <a:srgbClr val="FF020B"/>
                </a:solidFill>
                <a:latin typeface="Symbol" panose="05050102010706020507" pitchFamily="18" charset="2"/>
                <a:sym typeface="Symbol" panose="05050102010706020507" pitchFamily="18" charset="2"/>
              </a:rPr>
              <a:t></a:t>
            </a:r>
            <a:r>
              <a:rPr lang="en-US" altLang="en-US" sz="2000" i="1">
                <a:solidFill>
                  <a:srgbClr val="FF020B"/>
                </a:solidFill>
                <a:latin typeface="Symbol" panose="05050102010706020507" pitchFamily="18" charset="2"/>
                <a:sym typeface="Symbol" panose="05050102010706020507" pitchFamily="18" charset="2"/>
              </a:rPr>
              <a:t></a:t>
            </a:r>
            <a:r>
              <a:rPr lang="en-US" altLang="en-US" sz="2000" baseline="-25000">
                <a:solidFill>
                  <a:srgbClr val="FF020B"/>
                </a:solidFill>
                <a:latin typeface="Times" panose="02020603050405020304" pitchFamily="18" charset="0"/>
              </a:rPr>
              <a:t>1/2</a:t>
            </a:r>
            <a:r>
              <a:rPr lang="en-US" altLang="en-US" sz="2000">
                <a:solidFill>
                  <a:srgbClr val="FF020B"/>
                </a:solidFill>
                <a:latin typeface="Times" panose="02020603050405020304" pitchFamily="18" charset="0"/>
              </a:rPr>
              <a:t> of 2 nm is used.</a:t>
            </a:r>
            <a:r>
              <a:rPr lang="en-US" altLang="en-US" sz="2000">
                <a:latin typeface="Times" panose="02020603050405020304" pitchFamily="18" charset="0"/>
              </a:rPr>
              <a:t> </a:t>
            </a:r>
          </a:p>
          <a:p>
            <a:pPr>
              <a:spcAft>
                <a:spcPts val="600"/>
              </a:spcAft>
            </a:pPr>
            <a:r>
              <a:rPr lang="en-US" altLang="en-US" sz="2000" b="1">
                <a:solidFill>
                  <a:srgbClr val="1A0AFF"/>
                </a:solidFill>
                <a:latin typeface="Times" panose="02020603050405020304" pitchFamily="18" charset="0"/>
              </a:rPr>
              <a:t>Solution</a:t>
            </a:r>
          </a:p>
          <a:p>
            <a:pPr>
              <a:spcAft>
                <a:spcPts val="600"/>
              </a:spcAft>
            </a:pPr>
            <a:r>
              <a:rPr lang="en-US" altLang="en-US">
                <a:solidFill>
                  <a:srgbClr val="1A0AFF"/>
                </a:solidFill>
                <a:latin typeface="Times" panose="02020603050405020304" pitchFamily="18" charset="0"/>
              </a:rPr>
              <a:t>For FWHP dispersion,</a:t>
            </a:r>
          </a:p>
          <a:p>
            <a:pPr>
              <a:spcAft>
                <a:spcPts val="600"/>
              </a:spcAft>
            </a:pPr>
            <a:r>
              <a:rPr lang="en-US" altLang="en-US">
                <a:solidFill>
                  <a:srgbClr val="1A0AFF"/>
                </a:solidFill>
                <a:latin typeface="Symbol" panose="05050102010706020507" pitchFamily="18" charset="2"/>
                <a:sym typeface="Symbol" panose="05050102010706020507" pitchFamily="18" charset="2"/>
              </a:rPr>
              <a:t>	</a:t>
            </a:r>
            <a:r>
              <a:rPr lang="en-US" altLang="en-US" i="1">
                <a:solidFill>
                  <a:srgbClr val="1A0AFF"/>
                </a:solidFill>
                <a:latin typeface="Symbol" panose="05050102010706020507" pitchFamily="18" charset="2"/>
                <a:sym typeface="Symbol" panose="05050102010706020507" pitchFamily="18" charset="2"/>
              </a:rPr>
              <a:t></a:t>
            </a:r>
            <a:r>
              <a:rPr lang="en-US" altLang="en-US" baseline="-25000">
                <a:solidFill>
                  <a:srgbClr val="1A0AFF"/>
                </a:solidFill>
                <a:latin typeface="Times" panose="02020603050405020304" pitchFamily="18" charset="0"/>
              </a:rPr>
              <a:t>1/2</a:t>
            </a:r>
            <a:r>
              <a:rPr lang="en-US" altLang="en-US">
                <a:solidFill>
                  <a:srgbClr val="1A0AFF"/>
                </a:solidFill>
                <a:latin typeface="Times" panose="02020603050405020304" pitchFamily="18" charset="0"/>
              </a:rPr>
              <a:t>/</a:t>
            </a:r>
            <a:r>
              <a:rPr lang="en-US" altLang="en-US" i="1">
                <a:solidFill>
                  <a:srgbClr val="1A0AFF"/>
                </a:solidFill>
                <a:latin typeface="Times" panose="02020603050405020304" pitchFamily="18" charset="0"/>
              </a:rPr>
              <a:t>L</a:t>
            </a:r>
            <a:r>
              <a:rPr lang="en-US" altLang="en-US">
                <a:solidFill>
                  <a:srgbClr val="1A0AFF"/>
                </a:solidFill>
                <a:latin typeface="Times" panose="02020603050405020304" pitchFamily="18" charset="0"/>
              </a:rPr>
              <a:t> = |</a:t>
            </a:r>
            <a:r>
              <a:rPr lang="en-US" altLang="en-US" i="1">
                <a:solidFill>
                  <a:srgbClr val="1A0AFF"/>
                </a:solidFill>
                <a:latin typeface="Times" panose="02020603050405020304" pitchFamily="18" charset="0"/>
              </a:rPr>
              <a:t>D</a:t>
            </a:r>
            <a:r>
              <a:rPr lang="en-US" altLang="en-US" i="1" baseline="-25000">
                <a:solidFill>
                  <a:srgbClr val="1A0AFF"/>
                </a:solidFill>
                <a:latin typeface="Times" panose="02020603050405020304" pitchFamily="18" charset="0"/>
              </a:rPr>
              <a:t>ch</a:t>
            </a:r>
            <a:r>
              <a:rPr lang="en-US" altLang="en-US">
                <a:solidFill>
                  <a:srgbClr val="1A0AFF"/>
                </a:solidFill>
                <a:latin typeface="Times" panose="02020603050405020304" pitchFamily="18" charset="0"/>
              </a:rPr>
              <a:t>|</a:t>
            </a:r>
            <a:r>
              <a:rPr lang="en-US" altLang="en-US">
                <a:solidFill>
                  <a:srgbClr val="1A0AFF"/>
                </a:solidFill>
                <a:latin typeface="Symbol" panose="05050102010706020507" pitchFamily="18" charset="2"/>
                <a:sym typeface="Symbol" panose="05050102010706020507" pitchFamily="18" charset="2"/>
              </a:rPr>
              <a:t></a:t>
            </a:r>
            <a:r>
              <a:rPr lang="en-US" altLang="en-US" i="1">
                <a:solidFill>
                  <a:srgbClr val="1A0AFF"/>
                </a:solidFill>
                <a:latin typeface="Symbol" panose="05050102010706020507" pitchFamily="18" charset="2"/>
                <a:sym typeface="Symbol" panose="05050102010706020507" pitchFamily="18" charset="2"/>
              </a:rPr>
              <a:t></a:t>
            </a:r>
            <a:r>
              <a:rPr lang="en-US" altLang="en-US" baseline="-25000">
                <a:solidFill>
                  <a:srgbClr val="1A0AFF"/>
                </a:solidFill>
                <a:latin typeface="Times" panose="02020603050405020304" pitchFamily="18" charset="0"/>
              </a:rPr>
              <a:t>1/2</a:t>
            </a:r>
            <a:r>
              <a:rPr lang="en-US" altLang="en-US">
                <a:solidFill>
                  <a:srgbClr val="1A0AFF"/>
                </a:solidFill>
                <a:latin typeface="Times" panose="02020603050405020304" pitchFamily="18" charset="0"/>
              </a:rPr>
              <a:t>  = (8 ps nm</a:t>
            </a:r>
            <a:r>
              <a:rPr lang="en-US" altLang="en-US" baseline="30000">
                <a:solidFill>
                  <a:srgbClr val="1A0AFF"/>
                </a:solidFill>
                <a:latin typeface="Times" panose="02020603050405020304" pitchFamily="18" charset="0"/>
              </a:rPr>
              <a:t>-1</a:t>
            </a:r>
            <a:r>
              <a:rPr lang="en-US" altLang="en-US">
                <a:solidFill>
                  <a:srgbClr val="1A0AFF"/>
                </a:solidFill>
                <a:latin typeface="Times" panose="02020603050405020304" pitchFamily="18" charset="0"/>
              </a:rPr>
              <a:t> km</a:t>
            </a:r>
            <a:r>
              <a:rPr lang="en-US" altLang="en-US" baseline="30000">
                <a:solidFill>
                  <a:srgbClr val="1A0AFF"/>
                </a:solidFill>
                <a:latin typeface="Times" panose="02020603050405020304" pitchFamily="18" charset="0"/>
              </a:rPr>
              <a:t>-1</a:t>
            </a:r>
            <a:r>
              <a:rPr lang="en-US" altLang="en-US">
                <a:solidFill>
                  <a:srgbClr val="1A0AFF"/>
                </a:solidFill>
                <a:latin typeface="Times" panose="02020603050405020304" pitchFamily="18" charset="0"/>
              </a:rPr>
              <a:t>)(2 nm) = 16 ps km</a:t>
            </a:r>
            <a:r>
              <a:rPr lang="en-US" altLang="en-US" baseline="30000">
                <a:solidFill>
                  <a:srgbClr val="1A0AFF"/>
                </a:solidFill>
                <a:latin typeface="Times" panose="02020603050405020304" pitchFamily="18" charset="0"/>
              </a:rPr>
              <a:t>-1</a:t>
            </a:r>
            <a:endParaRPr lang="en-US" altLang="en-US">
              <a:solidFill>
                <a:srgbClr val="1A0AFF"/>
              </a:solidFill>
              <a:latin typeface="Times" panose="02020603050405020304" pitchFamily="18" charset="0"/>
            </a:endParaRPr>
          </a:p>
          <a:p>
            <a:pPr>
              <a:spcAft>
                <a:spcPts val="600"/>
              </a:spcAft>
            </a:pPr>
            <a:r>
              <a:rPr lang="en-US" altLang="en-US">
                <a:solidFill>
                  <a:srgbClr val="1A0AFF"/>
                </a:solidFill>
                <a:latin typeface="Times" panose="02020603050405020304" pitchFamily="18" charset="0"/>
              </a:rPr>
              <a:t>Assuming a Gaussian light pulse shape, the RTZ bit rate </a:t>
            </a:r>
            <a:r>
              <a:rPr lang="en-US" altLang="en-US">
                <a:solidFill>
                  <a:srgbClr val="1A0AFF"/>
                </a:solidFill>
                <a:latin typeface="Symbol" panose="05050102010706020507" pitchFamily="18" charset="2"/>
                <a:sym typeface="Symbol" panose="05050102010706020507" pitchFamily="18" charset="2"/>
              </a:rPr>
              <a:t></a:t>
            </a:r>
            <a:r>
              <a:rPr lang="en-US" altLang="en-US">
                <a:solidFill>
                  <a:srgbClr val="1A0AFF"/>
                </a:solidFill>
                <a:latin typeface="Times" panose="02020603050405020304" pitchFamily="18" charset="0"/>
              </a:rPr>
              <a:t> distance product (</a:t>
            </a:r>
            <a:r>
              <a:rPr lang="en-US" altLang="en-US" i="1">
                <a:solidFill>
                  <a:srgbClr val="1A0AFF"/>
                </a:solidFill>
                <a:latin typeface="Times" panose="02020603050405020304" pitchFamily="18" charset="0"/>
              </a:rPr>
              <a:t>BL</a:t>
            </a:r>
            <a:r>
              <a:rPr lang="en-US" altLang="en-US">
                <a:solidFill>
                  <a:srgbClr val="1A0AFF"/>
                </a:solidFill>
                <a:latin typeface="Times" panose="02020603050405020304" pitchFamily="18" charset="0"/>
              </a:rPr>
              <a:t>) is</a:t>
            </a:r>
          </a:p>
          <a:p>
            <a:pPr>
              <a:spcAft>
                <a:spcPts val="600"/>
              </a:spcAft>
            </a:pPr>
            <a:r>
              <a:rPr lang="en-US" altLang="en-US" i="1">
                <a:solidFill>
                  <a:srgbClr val="1A0AFF"/>
                </a:solidFill>
                <a:latin typeface="Times" panose="02020603050405020304" pitchFamily="18" charset="0"/>
              </a:rPr>
              <a:t>	BL</a:t>
            </a:r>
            <a:r>
              <a:rPr lang="en-US" altLang="en-US">
                <a:solidFill>
                  <a:srgbClr val="1A0AFF"/>
                </a:solidFill>
                <a:latin typeface="Times" panose="02020603050405020304" pitchFamily="18" charset="0"/>
              </a:rPr>
              <a:t> = 0.59</a:t>
            </a:r>
            <a:r>
              <a:rPr lang="en-US" altLang="en-US" i="1">
                <a:solidFill>
                  <a:srgbClr val="1A0AFF"/>
                </a:solidFill>
                <a:latin typeface="Times" panose="02020603050405020304" pitchFamily="18" charset="0"/>
              </a:rPr>
              <a:t>L/</a:t>
            </a:r>
            <a:r>
              <a:rPr lang="en-US" altLang="en-US">
                <a:solidFill>
                  <a:srgbClr val="1A0AFF"/>
                </a:solidFill>
                <a:latin typeface="Symbol" panose="05050102010706020507" pitchFamily="18" charset="2"/>
                <a:sym typeface="Symbol" panose="05050102010706020507" pitchFamily="18" charset="2"/>
              </a:rPr>
              <a:t></a:t>
            </a:r>
            <a:r>
              <a:rPr lang="en-US" altLang="en-US" i="1">
                <a:solidFill>
                  <a:srgbClr val="1A0AFF"/>
                </a:solidFill>
                <a:latin typeface="Symbol" panose="05050102010706020507" pitchFamily="18" charset="2"/>
              </a:rPr>
              <a:t>t</a:t>
            </a:r>
            <a:r>
              <a:rPr lang="en-US" altLang="en-US" baseline="-25000">
                <a:solidFill>
                  <a:srgbClr val="1A0AFF"/>
                </a:solidFill>
                <a:latin typeface="Times" panose="02020603050405020304" pitchFamily="18" charset="0"/>
              </a:rPr>
              <a:t>1/2</a:t>
            </a:r>
            <a:r>
              <a:rPr lang="en-US" altLang="en-US">
                <a:solidFill>
                  <a:srgbClr val="1A0AFF"/>
                </a:solidFill>
                <a:latin typeface="Times" panose="02020603050405020304" pitchFamily="18" charset="0"/>
              </a:rPr>
              <a:t> = 0.59/(16 ps km</a:t>
            </a:r>
            <a:r>
              <a:rPr lang="en-US" altLang="en-US" baseline="30000">
                <a:solidFill>
                  <a:srgbClr val="1A0AFF"/>
                </a:solidFill>
                <a:latin typeface="Times" panose="02020603050405020304" pitchFamily="18" charset="0"/>
              </a:rPr>
              <a:t>-1</a:t>
            </a:r>
            <a:r>
              <a:rPr lang="en-US" altLang="en-US">
                <a:solidFill>
                  <a:srgbClr val="1A0AFF"/>
                </a:solidFill>
                <a:latin typeface="Times" panose="02020603050405020304" pitchFamily="18" charset="0"/>
              </a:rPr>
              <a:t>) =  36.9 Gb s</a:t>
            </a:r>
            <a:r>
              <a:rPr lang="en-US" altLang="en-US" baseline="30000">
                <a:solidFill>
                  <a:srgbClr val="1A0AFF"/>
                </a:solidFill>
                <a:latin typeface="Times" panose="02020603050405020304" pitchFamily="18" charset="0"/>
              </a:rPr>
              <a:t>-1</a:t>
            </a:r>
            <a:r>
              <a:rPr lang="en-US" altLang="en-US">
                <a:solidFill>
                  <a:srgbClr val="1A0AFF"/>
                </a:solidFill>
                <a:latin typeface="Times" panose="02020603050405020304" pitchFamily="18" charset="0"/>
              </a:rPr>
              <a:t> km</a:t>
            </a:r>
          </a:p>
          <a:p>
            <a:pPr>
              <a:spcAft>
                <a:spcPts val="600"/>
              </a:spcAft>
            </a:pPr>
            <a:r>
              <a:rPr lang="en-US" altLang="en-US">
                <a:solidFill>
                  <a:srgbClr val="1A0AFF"/>
                </a:solidFill>
                <a:latin typeface="Times" panose="02020603050405020304" pitchFamily="18" charset="0"/>
              </a:rPr>
              <a:t>The optical and electrical bandwidths for a 10 km fiber are</a:t>
            </a:r>
          </a:p>
          <a:p>
            <a:pPr>
              <a:spcAft>
                <a:spcPts val="600"/>
              </a:spcAft>
            </a:pPr>
            <a:r>
              <a:rPr lang="en-US" altLang="en-US" i="1">
                <a:solidFill>
                  <a:srgbClr val="1A0AFF"/>
                </a:solidFill>
                <a:latin typeface="Times" panose="02020603050405020304" pitchFamily="18" charset="0"/>
              </a:rPr>
              <a:t>	f</a:t>
            </a:r>
            <a:r>
              <a:rPr lang="en-US" altLang="en-US" baseline="-25000">
                <a:solidFill>
                  <a:srgbClr val="1A0AFF"/>
                </a:solidFill>
                <a:latin typeface="Times" panose="02020603050405020304" pitchFamily="18" charset="0"/>
              </a:rPr>
              <a:t>op</a:t>
            </a:r>
            <a:r>
              <a:rPr lang="en-US" altLang="en-US">
                <a:solidFill>
                  <a:srgbClr val="1A0AFF"/>
                </a:solidFill>
                <a:latin typeface="Times" panose="02020603050405020304" pitchFamily="18" charset="0"/>
              </a:rPr>
              <a:t> = 0.75</a:t>
            </a:r>
            <a:r>
              <a:rPr lang="en-US" altLang="en-US" i="1">
                <a:solidFill>
                  <a:srgbClr val="1A0AFF"/>
                </a:solidFill>
                <a:latin typeface="Times" panose="02020603050405020304" pitchFamily="18" charset="0"/>
              </a:rPr>
              <a:t>B</a:t>
            </a:r>
            <a:r>
              <a:rPr lang="en-US" altLang="en-US">
                <a:solidFill>
                  <a:srgbClr val="1A0AFF"/>
                </a:solidFill>
                <a:latin typeface="Times" panose="02020603050405020304" pitchFamily="18" charset="0"/>
              </a:rPr>
              <a:t> = 0.75(36.9 Gb s</a:t>
            </a:r>
            <a:r>
              <a:rPr lang="en-US" altLang="en-US" baseline="30000">
                <a:solidFill>
                  <a:srgbClr val="1A0AFF"/>
                </a:solidFill>
                <a:latin typeface="Times" panose="02020603050405020304" pitchFamily="18" charset="0"/>
              </a:rPr>
              <a:t>-1</a:t>
            </a:r>
            <a:r>
              <a:rPr lang="en-US" altLang="en-US">
                <a:solidFill>
                  <a:srgbClr val="1A0AFF"/>
                </a:solidFill>
                <a:latin typeface="Times" panose="02020603050405020304" pitchFamily="18" charset="0"/>
              </a:rPr>
              <a:t> km) / (10 km) = 2.8 GHz</a:t>
            </a:r>
          </a:p>
          <a:p>
            <a:r>
              <a:rPr lang="en-US" altLang="en-US" i="1">
                <a:solidFill>
                  <a:srgbClr val="1A0AFF"/>
                </a:solidFill>
                <a:latin typeface="Times" panose="02020603050405020304" pitchFamily="18" charset="0"/>
              </a:rPr>
              <a:t>	f</a:t>
            </a:r>
            <a:r>
              <a:rPr lang="en-US" altLang="en-US" baseline="-25000">
                <a:solidFill>
                  <a:srgbClr val="1A0AFF"/>
                </a:solidFill>
                <a:latin typeface="Times" panose="02020603050405020304" pitchFamily="18" charset="0"/>
              </a:rPr>
              <a:t>el</a:t>
            </a:r>
            <a:r>
              <a:rPr lang="en-US" altLang="en-US">
                <a:solidFill>
                  <a:srgbClr val="1A0AFF"/>
                </a:solidFill>
                <a:latin typeface="Times" panose="02020603050405020304" pitchFamily="18" charset="0"/>
              </a:rPr>
              <a:t> = 0.70</a:t>
            </a:r>
            <a:r>
              <a:rPr lang="en-US" altLang="en-US" i="1">
                <a:solidFill>
                  <a:srgbClr val="1A0AFF"/>
                </a:solidFill>
                <a:latin typeface="Times" panose="02020603050405020304" pitchFamily="18" charset="0"/>
              </a:rPr>
              <a:t>f</a:t>
            </a:r>
            <a:r>
              <a:rPr lang="en-US" altLang="en-US" i="1" baseline="-25000">
                <a:solidFill>
                  <a:srgbClr val="1A0AFF"/>
                </a:solidFill>
                <a:latin typeface="Times" panose="02020603050405020304" pitchFamily="18" charset="0"/>
              </a:rPr>
              <a:t>op</a:t>
            </a:r>
            <a:r>
              <a:rPr lang="en-US" altLang="en-US">
                <a:solidFill>
                  <a:srgbClr val="1A0AFF"/>
                </a:solidFill>
                <a:latin typeface="Times" panose="02020603050405020304" pitchFamily="18" charset="0"/>
              </a:rPr>
              <a:t> = 1.9 GHz</a:t>
            </a:r>
            <a:endParaRPr lang="en-US" altLang="en-US" sz="3600">
              <a:latin typeface="Times"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1">
  <a:themeElements>
    <a:clrScheme name="1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7095</TotalTime>
  <Words>12198</Words>
  <Application>Microsoft Office PowerPoint</Application>
  <PresentationFormat>On-screen Show (4:3)</PresentationFormat>
  <Paragraphs>1359</Paragraphs>
  <Slides>182</Slides>
  <Notes>180</Notes>
  <HiddenSlides>0</HiddenSlides>
  <MMClips>0</MMClips>
  <ScaleCrop>false</ScaleCrop>
  <HeadingPairs>
    <vt:vector size="8" baseType="variant">
      <vt:variant>
        <vt:lpstr>Theme</vt:lpstr>
      </vt:variant>
      <vt:variant>
        <vt:i4>5</vt:i4>
      </vt:variant>
      <vt:variant>
        <vt:lpstr>Links</vt:lpstr>
      </vt:variant>
      <vt:variant>
        <vt:i4>1</vt:i4>
      </vt:variant>
      <vt:variant>
        <vt:lpstr>Embedded OLE Servers</vt:lpstr>
      </vt:variant>
      <vt:variant>
        <vt:i4>4</vt:i4>
      </vt:variant>
      <vt:variant>
        <vt:lpstr>Slide Titles</vt:lpstr>
      </vt:variant>
      <vt:variant>
        <vt:i4>182</vt:i4>
      </vt:variant>
    </vt:vector>
  </HeadingPairs>
  <TitlesOfParts>
    <vt:vector size="192" baseType="lpstr">
      <vt:lpstr>Blank</vt:lpstr>
      <vt:lpstr>Custom Design</vt:lpstr>
      <vt:lpstr>2_Custom Design</vt:lpstr>
      <vt:lpstr>1_1</vt:lpstr>
      <vt:lpstr>1_Custom Design</vt:lpstr>
      <vt:lpstr>K:\All My Files\Book, Optoelectronics, Pearson\##2ndEdition\##Chapters, The Textbook (2nd Edition)\Ch02, Waveguides,2nd Edition\Return-to-Zero(CNV)_Color.CNV!*</vt:lpstr>
      <vt:lpstr>Equation</vt:lpstr>
      <vt:lpstr>Image</vt:lpstr>
      <vt:lpstr>Drawing</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WAVELENGTH DIVISION MULTIPLEXING: WDM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 Group Velocities from Dispersion Diagram</vt:lpstr>
      <vt:lpstr>A Planar Dielectric Waveguide with Many Modes</vt:lpstr>
      <vt:lpstr>Dispersion in the Planar Dielectric Waveguide with TE0 and TE1 (Near cut-off)</vt:lpstr>
      <vt:lpstr>A Planar Dielectric Waveguide with Many Modes</vt:lpstr>
      <vt:lpstr>Dispersion in the Planar Dielectric Waveguide with Many Modes Far from Cutoff</vt:lpstr>
      <vt:lpstr>Dispersion in the Planar Dielectric Waveguide Many Modes</vt:lpstr>
      <vt:lpstr>How can  a higher mode such as TE1 or TE2 travel faster than the fundamental near cut-off?</vt:lpstr>
      <vt:lpstr>PowerPoint Presentation</vt:lpstr>
      <vt:lpstr>PowerPoint Presentation</vt:lpstr>
      <vt:lpstr>PowerPoint Presentation</vt:lpstr>
      <vt:lpstr>Modes    LPlm </vt:lpstr>
      <vt:lpstr>PowerPoint Presentation</vt:lpstr>
      <vt:lpstr>PowerPoint Presentation</vt:lpstr>
      <vt:lpstr>LPlm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Commercial Fibers for Optical Communications</vt:lpstr>
      <vt:lpstr>PowerPoint Presentation</vt:lpstr>
      <vt:lpstr>PowerPoint Presentation</vt:lpstr>
      <vt:lpstr>PowerPoint Presentation</vt:lpstr>
      <vt:lpstr>PowerPoint Presentation</vt:lpstr>
      <vt:lpstr>PowerPoint Presentation</vt:lpstr>
      <vt:lpstr>NRZ  and  RTZ </vt:lpstr>
      <vt:lpstr>PowerPoint Presentation</vt:lpstr>
      <vt:lpstr>PowerPoint Presentation</vt:lpstr>
      <vt:lpstr>PowerPoint Presentation</vt:lpstr>
      <vt:lpstr>PowerPoint Presentation</vt:lpstr>
      <vt:lpstr>Pulse Shape and Maximum Bit 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Dispersion in a GRIN Fiber and Bit Rate</vt:lpstr>
      <vt:lpstr>Example: Dispersion in a GRIN Fiber and Bit Rate</vt:lpstr>
      <vt:lpstr>Example: Dispersion in a GRIN Fiber and Bit Rate</vt:lpstr>
      <vt:lpstr>Example: Dispersion in a GRIN Fiber and Bit 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Attenuation</vt:lpstr>
      <vt:lpstr>Attenuation</vt:lpstr>
      <vt:lpstr>Rayleigh Scattering</vt:lpstr>
      <vt:lpstr>Rayleigh Scattering</vt:lpstr>
      <vt:lpstr>PowerPoint Presentation</vt:lpstr>
      <vt:lpstr>Bending Loss</vt:lpstr>
      <vt:lpstr>Bending Loss</vt:lpstr>
      <vt:lpstr>Bending Loss</vt:lpstr>
      <vt:lpstr>PowerPoint Presentation</vt:lpstr>
      <vt:lpstr>PowerPoint Presentation</vt:lpstr>
      <vt:lpstr>PowerPoint Presentation</vt:lpstr>
      <vt:lpstr>Bend Insensitive Fibers</vt:lpstr>
      <vt:lpstr>Bending Loss in Fibers General Description</vt:lpstr>
      <vt:lpstr>PowerPoint Presentation</vt:lpstr>
      <vt:lpstr>PowerPoint Presentation</vt:lpstr>
      <vt:lpstr>Bending Loss in SMF </vt:lpstr>
      <vt:lpstr>Standard Fibers and Bending Loss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WAVELENGTH DIVISION MULTIPLEXING: WDM</vt:lpstr>
      <vt:lpstr>WAVELENGTH DIVISION MULTIPLEXING: WDM</vt:lpstr>
      <vt:lpstr>WAVELENGTH DIVISION MULTIPLEXING: WDM</vt:lpstr>
      <vt:lpstr>Nonlinear Effects and DWDM</vt:lpstr>
      <vt:lpstr>Nonlinear Effects and DWDM</vt:lpstr>
      <vt:lpstr>Nonlinear Effects and DWDM Four Photon (Wave) Mixing</vt:lpstr>
      <vt:lpstr>Nonlinear Effects: Frequency Chirping</vt:lpstr>
      <vt:lpstr>Nonlinear Effects: Frequency Chirping</vt:lpstr>
      <vt:lpstr>Stimulated Brillouin Scattering</vt:lpstr>
      <vt:lpstr>Stimulated Brillouin Scattering (SBS)</vt:lpstr>
      <vt:lpstr>Stimulated Brillouin Scattering (SBS)</vt:lpstr>
      <vt:lpstr>Stimulated Brillouin Scattering (SBS)</vt:lpstr>
      <vt:lpstr>Bragg Fibers</vt:lpstr>
      <vt:lpstr>Bragg Fibers</vt:lpstr>
      <vt:lpstr>Bragg Fibers</vt:lpstr>
      <vt:lpstr>Photonic Crystal Fibers: Holey Fibers</vt:lpstr>
      <vt:lpstr>Photonic Crystal Fibers: Holey Fibers</vt:lpstr>
      <vt:lpstr>Photonic Crystal Fibers: Holey Fibers</vt:lpstr>
      <vt:lpstr>Solid Core Photonic Crystal Fibers</vt:lpstr>
      <vt:lpstr>Solid Core Photonic Crystal Fibers</vt:lpstr>
      <vt:lpstr>Solid Core Photonic Crystal Fibers</vt:lpstr>
      <vt:lpstr>Hollow Core Photonic Crystal Fibers: Holey Fibers</vt:lpstr>
      <vt:lpstr>Hollow Core Photonic Crystal Fibers: Holey Fibers</vt:lpstr>
      <vt:lpstr>Hollow Core Photonic Crystal Fibers: Holey Fibers</vt:lpstr>
      <vt:lpstr>Fiber Bragg Gratings and FBG Sensors</vt:lpstr>
      <vt:lpstr>FBG: Fiber Bragg Grating</vt:lpstr>
      <vt:lpstr>Fiber Bragg Grating: FBG</vt:lpstr>
      <vt:lpstr>Bragg Wavelength lB</vt:lpstr>
      <vt:lpstr>Fiber Bragg Grating: FBG</vt:lpstr>
      <vt:lpstr>FBG Sensors</vt:lpstr>
      <vt:lpstr>FBG Sensors</vt:lpstr>
      <vt:lpstr>FBG Sensors</vt:lpstr>
      <vt:lpstr>FBG at 1550 nm</vt:lpstr>
      <vt:lpstr>Appendix I: FBG Strain Gauge</vt:lpstr>
      <vt:lpstr>Appendix I</vt:lpstr>
      <vt:lpstr>PowerPoint Presentation</vt:lpstr>
    </vt:vector>
  </TitlesOfParts>
  <Company>312-0764477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me</dc:creator>
  <cp:lastModifiedBy>Ahmed Heikal</cp:lastModifiedBy>
  <cp:revision>596</cp:revision>
  <cp:lastPrinted>2016-03-30T03:32:42Z</cp:lastPrinted>
  <dcterms:created xsi:type="dcterms:W3CDTF">1999-10-19T03:59:46Z</dcterms:created>
  <dcterms:modified xsi:type="dcterms:W3CDTF">2016-11-22T06:22:13Z</dcterms:modified>
</cp:coreProperties>
</file>